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C68"/>
    <a:srgbClr val="3A1FDB"/>
    <a:srgbClr val="A800D0"/>
    <a:srgbClr val="F56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2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69DB25-B10F-40CE-BB29-5D31FFA4381E}" type="datetimeFigureOut">
              <a:rPr lang="sl-SI" smtClean="0"/>
              <a:pPr/>
              <a:t>11.8.2016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8D4693D-F9EB-4616-B23F-DA90F084299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268760"/>
            <a:ext cx="7524328" cy="1582415"/>
          </a:xfrm>
        </p:spPr>
        <p:txBody>
          <a:bodyPr>
            <a:noAutofit/>
          </a:bodyPr>
          <a:lstStyle/>
          <a:p>
            <a:r>
              <a:rPr lang="sl-SI" sz="6000" dirty="0" smtClean="0"/>
              <a:t>TRIKOTNIKI IN ŠTIRIKOTNIKI</a:t>
            </a:r>
            <a:endParaRPr lang="sl-SI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0304" y="4026768"/>
            <a:ext cx="8458200" cy="91440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7. razred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46584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6 simetrale kotov in trikotniku včrtana krožnica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626170"/>
            <a:ext cx="5544616" cy="4971182"/>
          </a:xfrm>
        </p:spPr>
        <p:txBody>
          <a:bodyPr/>
          <a:lstStyle/>
          <a:p>
            <a:r>
              <a:rPr lang="sl-SI" dirty="0" smtClean="0"/>
              <a:t>Točka S</a:t>
            </a:r>
            <a:r>
              <a:rPr lang="sl-SI" baseline="-25000" dirty="0" smtClean="0"/>
              <a:t>v</a:t>
            </a:r>
            <a:r>
              <a:rPr lang="sl-SI" dirty="0" smtClean="0"/>
              <a:t> je presečišče simetral vseh treh notranjih kotov (torej je od vseh treh stranic trikotnika enako oddaljena), je tudi </a:t>
            </a:r>
            <a:r>
              <a:rPr lang="sl-SI" b="1" dirty="0" smtClean="0"/>
              <a:t>središče trikotniku včrtane krožnice</a:t>
            </a:r>
            <a:r>
              <a:rPr lang="sl-SI" dirty="0" smtClean="0"/>
              <a:t>. Razdalja od S</a:t>
            </a:r>
            <a:r>
              <a:rPr lang="sl-SI" baseline="-25000" dirty="0" smtClean="0"/>
              <a:t>v</a:t>
            </a:r>
            <a:r>
              <a:rPr lang="sl-SI" dirty="0" smtClean="0"/>
              <a:t> do poljubne stranice trikotnika je </a:t>
            </a:r>
            <a:r>
              <a:rPr lang="sl-SI" b="1" dirty="0" smtClean="0"/>
              <a:t>polmer včrtane krožnice </a:t>
            </a:r>
            <a:r>
              <a:rPr lang="sl-SI" b="1" dirty="0" err="1" smtClean="0"/>
              <a:t>r</a:t>
            </a:r>
            <a:r>
              <a:rPr lang="sl-SI" b="1" baseline="-25000" dirty="0" err="1" smtClean="0"/>
              <a:t>v</a:t>
            </a:r>
            <a:r>
              <a:rPr lang="sl-SI" dirty="0" smtClean="0"/>
              <a:t>.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6228184" y="5517232"/>
            <a:ext cx="2232248" cy="11521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Stranice trikotnika so tangente včrtane krožnice.</a:t>
            </a:r>
            <a:endParaRPr lang="sl-SI" dirty="0"/>
          </a:p>
        </p:txBody>
      </p:sp>
      <p:pic>
        <p:nvPicPr>
          <p:cNvPr id="6" name="Picture 5" descr="včrtana krožnic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70664" y="1844824"/>
            <a:ext cx="3878925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7 težiščnice in težišče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Težiščnica</a:t>
            </a:r>
            <a:r>
              <a:rPr lang="sl-SI" dirty="0" smtClean="0"/>
              <a:t> trikotnika je daljica, ki povezuje oglišče trikotnika z razpoloviščem nasprotne stranice.</a:t>
            </a:r>
          </a:p>
          <a:p>
            <a:r>
              <a:rPr lang="sl-SI" b="1" dirty="0" smtClean="0"/>
              <a:t>Težišče T </a:t>
            </a:r>
            <a:r>
              <a:rPr lang="sl-SI" dirty="0" smtClean="0"/>
              <a:t>je točka, v kateri se sekajo vse tri težiščnice trikotnika.</a:t>
            </a:r>
            <a:endParaRPr lang="sl-SI" dirty="0"/>
          </a:p>
        </p:txBody>
      </p:sp>
      <p:pic>
        <p:nvPicPr>
          <p:cNvPr id="5" name="Picture 4" descr="težiščnic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3698502"/>
            <a:ext cx="3927032" cy="29548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3568" y="5085184"/>
            <a:ext cx="2376264" cy="13681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Če v težišču podpremo trikotnik, je ta v ravnovesju.</a:t>
            </a: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8 štirikotniki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6228184" cy="5661248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Množico točk v ravnini, ki je omejena s štirimi daljicami, imenujemo </a:t>
            </a:r>
            <a:r>
              <a:rPr lang="sl-SI" b="1" dirty="0" smtClean="0"/>
              <a:t>štirikotnik</a:t>
            </a:r>
            <a:r>
              <a:rPr lang="sl-SI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olidFill>
                  <a:srgbClr val="F5640B"/>
                </a:solidFill>
              </a:rPr>
              <a:t>Oglišča A</a:t>
            </a:r>
            <a:r>
              <a:rPr lang="sl-SI" dirty="0" smtClean="0"/>
              <a:t>, </a:t>
            </a:r>
            <a:r>
              <a:rPr lang="sl-SI" dirty="0" smtClean="0">
                <a:solidFill>
                  <a:srgbClr val="F5640B"/>
                </a:solidFill>
              </a:rPr>
              <a:t>B</a:t>
            </a:r>
            <a:r>
              <a:rPr lang="sl-SI" dirty="0" smtClean="0"/>
              <a:t>, </a:t>
            </a:r>
            <a:r>
              <a:rPr lang="sl-SI" dirty="0" smtClean="0">
                <a:solidFill>
                  <a:srgbClr val="F5640B"/>
                </a:solidFill>
              </a:rPr>
              <a:t>C</a:t>
            </a:r>
            <a:r>
              <a:rPr lang="sl-SI" dirty="0" smtClean="0"/>
              <a:t> in </a:t>
            </a:r>
            <a:r>
              <a:rPr lang="sl-SI" dirty="0" smtClean="0">
                <a:solidFill>
                  <a:srgbClr val="F5640B"/>
                </a:solidFill>
              </a:rPr>
              <a:t>D</a:t>
            </a:r>
            <a:r>
              <a:rPr lang="sl-SI" dirty="0" smtClean="0"/>
              <a:t> so točke, kjer se stikata daljici.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Stranice a</a:t>
            </a:r>
            <a:r>
              <a:rPr lang="sl-SI" dirty="0" smtClean="0"/>
              <a:t>,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sl-SI" dirty="0" smtClean="0"/>
              <a:t>,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sl-SI" dirty="0" smtClean="0"/>
              <a:t> in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sl-SI" dirty="0" smtClean="0"/>
              <a:t> so razdalje med sosednjimi oglišči.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olidFill>
                  <a:schemeClr val="tx1"/>
                </a:solidFill>
              </a:rPr>
              <a:t>Nosilke stranic </a:t>
            </a:r>
            <a:r>
              <a:rPr lang="sl-SI" dirty="0" smtClean="0"/>
              <a:t>so premice, na katerih ležijo stranice.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olidFill>
                  <a:srgbClr val="F01C68"/>
                </a:solidFill>
              </a:rPr>
              <a:t>Kote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</a:t>
            </a:r>
            <a:r>
              <a:rPr lang="sl-SI" dirty="0" smtClean="0">
                <a:sym typeface="Symbol"/>
              </a:rPr>
              <a:t>,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</a:t>
            </a:r>
            <a:r>
              <a:rPr lang="sl-SI" dirty="0" smtClean="0">
                <a:sym typeface="Symbol"/>
              </a:rPr>
              <a:t>,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</a:t>
            </a:r>
            <a:r>
              <a:rPr lang="sl-SI" dirty="0" smtClean="0">
                <a:sym typeface="Symbol"/>
              </a:rPr>
              <a:t> in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</a:t>
            </a:r>
            <a:r>
              <a:rPr lang="sl-SI" dirty="0" smtClean="0">
                <a:sym typeface="Symbol"/>
              </a:rPr>
              <a:t>, ki jih oklepata dve nosilki stranic v notranjosti štirikotnika, imenujemo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notranji koti </a:t>
            </a:r>
            <a:r>
              <a:rPr lang="sl-SI" dirty="0" smtClean="0">
                <a:sym typeface="Symbol"/>
              </a:rPr>
              <a:t>štirikotnika.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ym typeface="Symbol"/>
              </a:rPr>
              <a:t>Sokoti notranjim kotom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</a:t>
            </a:r>
            <a:r>
              <a:rPr lang="sl-SI" baseline="-25000" dirty="0" smtClean="0">
                <a:solidFill>
                  <a:srgbClr val="A800D0"/>
                </a:solidFill>
                <a:sym typeface="Symbol"/>
              </a:rPr>
              <a:t>1</a:t>
            </a:r>
            <a:r>
              <a:rPr lang="sl-SI" dirty="0" smtClean="0">
                <a:sym typeface="Symbol"/>
              </a:rPr>
              <a:t>,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</a:t>
            </a:r>
            <a:r>
              <a:rPr lang="sl-SI" baseline="-25000" dirty="0" smtClean="0">
                <a:solidFill>
                  <a:srgbClr val="A800D0"/>
                </a:solidFill>
                <a:sym typeface="Symbol"/>
              </a:rPr>
              <a:t>1</a:t>
            </a:r>
            <a:r>
              <a:rPr lang="sl-SI" dirty="0" smtClean="0">
                <a:sym typeface="Symbol"/>
              </a:rPr>
              <a:t>,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</a:t>
            </a:r>
            <a:r>
              <a:rPr lang="sl-SI" baseline="-25000" dirty="0" smtClean="0">
                <a:solidFill>
                  <a:srgbClr val="A800D0"/>
                </a:solidFill>
                <a:sym typeface="Symbol"/>
              </a:rPr>
              <a:t>1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 </a:t>
            </a:r>
            <a:r>
              <a:rPr lang="sl-SI" dirty="0" smtClean="0">
                <a:sym typeface="Symbol"/>
              </a:rPr>
              <a:t>in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</a:t>
            </a:r>
            <a:r>
              <a:rPr lang="sl-SI" baseline="-25000" dirty="0" smtClean="0">
                <a:solidFill>
                  <a:srgbClr val="A800D0"/>
                </a:solidFill>
                <a:sym typeface="Symbol"/>
              </a:rPr>
              <a:t>1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 </a:t>
            </a:r>
            <a:r>
              <a:rPr lang="sl-SI" dirty="0" smtClean="0">
                <a:sym typeface="Symbol"/>
              </a:rPr>
              <a:t>so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zunanji koti </a:t>
            </a:r>
            <a:r>
              <a:rPr lang="sl-SI" dirty="0" smtClean="0">
                <a:sym typeface="Symbol"/>
              </a:rPr>
              <a:t>štirikotnika.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ym typeface="Symbol"/>
              </a:rPr>
              <a:t>Nasprotni oglišči povezujeta </a:t>
            </a:r>
            <a:r>
              <a:rPr lang="sl-SI" dirty="0" smtClean="0">
                <a:solidFill>
                  <a:srgbClr val="00B050"/>
                </a:solidFill>
                <a:sym typeface="Symbol"/>
              </a:rPr>
              <a:t>diagonali </a:t>
            </a:r>
            <a:r>
              <a:rPr lang="sl-SI" dirty="0" smtClean="0">
                <a:sym typeface="Symbol"/>
              </a:rPr>
              <a:t>štirikotnika </a:t>
            </a:r>
            <a:r>
              <a:rPr lang="sl-SI" dirty="0" smtClean="0">
                <a:solidFill>
                  <a:srgbClr val="00B050"/>
                </a:solidFill>
                <a:sym typeface="Symbol"/>
              </a:rPr>
              <a:t>e</a:t>
            </a:r>
            <a:r>
              <a:rPr lang="sl-SI" dirty="0" smtClean="0">
                <a:sym typeface="Symbol"/>
              </a:rPr>
              <a:t> in </a:t>
            </a:r>
            <a:r>
              <a:rPr lang="sl-SI" dirty="0" smtClean="0">
                <a:solidFill>
                  <a:srgbClr val="00B050"/>
                </a:solidFill>
                <a:sym typeface="Symbol"/>
              </a:rPr>
              <a:t>f</a:t>
            </a:r>
            <a:r>
              <a:rPr lang="sl-SI" dirty="0" smtClean="0">
                <a:sym typeface="Symbol"/>
              </a:rPr>
              <a:t>.</a:t>
            </a:r>
            <a:endParaRPr lang="sl-SI" dirty="0"/>
          </a:p>
        </p:txBody>
      </p:sp>
      <p:pic>
        <p:nvPicPr>
          <p:cNvPr id="4" name="Picture 3" descr="štirikotni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30456" y="1340768"/>
            <a:ext cx="3368483" cy="3096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Delitev štirikotnikov glede na obliko.</a:t>
            </a:r>
            <a:endParaRPr lang="sl-SI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2" y="2564904"/>
          <a:ext cx="8108916" cy="337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5430"/>
                <a:gridCol w="2739186"/>
                <a:gridCol w="2564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trapezoidi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trapezi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paralelogrami</a:t>
                      </a:r>
                      <a:endParaRPr lang="sl-SI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Nimajo vzporednih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stranic.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Imajo en par vzporednih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stranic.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Imajo dva para vzporednih</a:t>
                      </a:r>
                      <a:endParaRPr lang="sl-SI" baseline="0" dirty="0" smtClean="0"/>
                    </a:p>
                    <a:p>
                      <a:r>
                        <a:rPr lang="sl-SI" dirty="0" smtClean="0"/>
                        <a:t>stranic.</a:t>
                      </a:r>
                      <a:endParaRPr lang="sl-SI" dirty="0"/>
                    </a:p>
                  </a:txBody>
                  <a:tcPr anchor="ctr"/>
                </a:tc>
              </a:tr>
              <a:tr h="208800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4" descr="paralelogra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149080"/>
            <a:ext cx="2255353" cy="1369154"/>
          </a:xfrm>
          <a:prstGeom prst="rect">
            <a:avLst/>
          </a:prstGeom>
        </p:spPr>
      </p:pic>
      <p:pic>
        <p:nvPicPr>
          <p:cNvPr id="6" name="Picture 5" descr="trapez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4149080"/>
            <a:ext cx="2471377" cy="1350399"/>
          </a:xfrm>
          <a:prstGeom prst="rect">
            <a:avLst/>
          </a:prstGeom>
        </p:spPr>
      </p:pic>
      <p:pic>
        <p:nvPicPr>
          <p:cNvPr id="7" name="Picture 6" descr="trapezo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4005064"/>
            <a:ext cx="2799265" cy="1692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812088" cy="4667349"/>
          </a:xfrm>
        </p:spPr>
        <p:txBody>
          <a:bodyPr/>
          <a:lstStyle/>
          <a:p>
            <a:r>
              <a:rPr lang="sl-SI" b="1" dirty="0" smtClean="0"/>
              <a:t>Koti v štirikotniku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Vsota notranjih kotov v štirikotniku je 360°.</a:t>
            </a:r>
          </a:p>
          <a:p>
            <a:pPr>
              <a:buFont typeface="Arial" pitchFamily="34" charset="0"/>
              <a:buChar char="•"/>
            </a:pPr>
            <a:endParaRPr lang="sl-SI" dirty="0" smtClean="0"/>
          </a:p>
          <a:p>
            <a:pPr>
              <a:buFont typeface="Arial" pitchFamily="34" charset="0"/>
              <a:buChar char="•"/>
            </a:pPr>
            <a:endParaRPr lang="sl-SI" dirty="0" smtClean="0"/>
          </a:p>
          <a:p>
            <a:pPr>
              <a:buFont typeface="Arial" pitchFamily="34" charset="0"/>
              <a:buChar char="•"/>
            </a:pPr>
            <a:endParaRPr lang="sl-SI" dirty="0" smtClean="0"/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Vsota zunanjih kotov v štirikotniku je 360°.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Picture 3" descr="koti v štirikotnik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2492896"/>
            <a:ext cx="2736304" cy="220764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4499992" y="2492896"/>
            <a:ext cx="3672408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 smtClean="0">
                <a:solidFill>
                  <a:schemeClr val="bg1"/>
                </a:solidFill>
                <a:sym typeface="Symbol"/>
              </a:rPr>
              <a:t> +  +  +  = 360°</a:t>
            </a:r>
            <a:endParaRPr lang="sl-SI" sz="2800" dirty="0">
              <a:solidFill>
                <a:schemeClr val="bg1"/>
              </a:solidFill>
            </a:endParaRPr>
          </a:p>
        </p:txBody>
      </p:sp>
      <p:pic>
        <p:nvPicPr>
          <p:cNvPr id="7" name="Picture 6" descr="zunanji koti v štirikotniku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4869160"/>
            <a:ext cx="2232248" cy="202896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4355976" y="4941168"/>
            <a:ext cx="4248472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 smtClean="0">
                <a:solidFill>
                  <a:schemeClr val="bg1"/>
                </a:solidFill>
                <a:sym typeface="Symbol"/>
              </a:rPr>
              <a:t></a:t>
            </a:r>
            <a:r>
              <a:rPr lang="sl-SI" sz="28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800" dirty="0" smtClean="0">
                <a:solidFill>
                  <a:schemeClr val="bg1"/>
                </a:solidFill>
                <a:sym typeface="Symbol"/>
              </a:rPr>
              <a:t> + </a:t>
            </a:r>
            <a:r>
              <a:rPr lang="sl-SI" sz="2800" baseline="-25000" dirty="0" smtClean="0">
                <a:solidFill>
                  <a:schemeClr val="bg1"/>
                </a:solidFill>
                <a:sym typeface="Symbol"/>
              </a:rPr>
              <a:t> 1</a:t>
            </a:r>
            <a:r>
              <a:rPr lang="sl-SI" sz="2800" dirty="0" smtClean="0">
                <a:solidFill>
                  <a:schemeClr val="bg1"/>
                </a:solidFill>
                <a:sym typeface="Symbol"/>
              </a:rPr>
              <a:t> + </a:t>
            </a:r>
            <a:r>
              <a:rPr lang="sl-SI" sz="2800" baseline="-25000" dirty="0" smtClean="0">
                <a:solidFill>
                  <a:schemeClr val="bg1"/>
                </a:solidFill>
                <a:sym typeface="Symbol"/>
              </a:rPr>
              <a:t> 1</a:t>
            </a:r>
            <a:r>
              <a:rPr lang="sl-SI" sz="2800" dirty="0" smtClean="0">
                <a:solidFill>
                  <a:schemeClr val="bg1"/>
                </a:solidFill>
                <a:sym typeface="Symbol"/>
              </a:rPr>
              <a:t> + </a:t>
            </a:r>
            <a:r>
              <a:rPr lang="sl-SI" sz="2800" baseline="-25000" dirty="0" smtClean="0">
                <a:solidFill>
                  <a:schemeClr val="bg1"/>
                </a:solidFill>
                <a:sym typeface="Symbol"/>
              </a:rPr>
              <a:t> 1</a:t>
            </a:r>
            <a:r>
              <a:rPr lang="sl-SI" sz="2800" dirty="0" smtClean="0">
                <a:solidFill>
                  <a:schemeClr val="bg1"/>
                </a:solidFill>
                <a:sym typeface="Symbol"/>
              </a:rPr>
              <a:t> = 360°</a:t>
            </a:r>
            <a:endParaRPr lang="sl-SI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140968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ym typeface="Symbol"/>
              </a:rPr>
              <a:t>’ + </a:t>
            </a:r>
            <a:r>
              <a:rPr lang="sl-SI" baseline="-25000" dirty="0" smtClean="0">
                <a:sym typeface="Symbol"/>
              </a:rPr>
              <a:t> </a:t>
            </a:r>
            <a:r>
              <a:rPr lang="sl-SI" dirty="0" smtClean="0">
                <a:sym typeface="Symbol"/>
              </a:rPr>
              <a:t> + ’= 180°</a:t>
            </a:r>
          </a:p>
          <a:p>
            <a:r>
              <a:rPr lang="sl-SI" dirty="0" smtClean="0">
                <a:sym typeface="Symbol"/>
              </a:rPr>
              <a:t>’’ +  + ’’ = 180°</a:t>
            </a:r>
          </a:p>
          <a:p>
            <a:r>
              <a:rPr lang="sl-SI" dirty="0" smtClean="0">
                <a:sym typeface="Symbol"/>
              </a:rPr>
              <a:t>’ + ’’ = </a:t>
            </a:r>
          </a:p>
          <a:p>
            <a:r>
              <a:rPr lang="sl-SI" dirty="0" smtClean="0">
                <a:sym typeface="Symbol"/>
              </a:rPr>
              <a:t>’ + ’’ = </a:t>
            </a:r>
          </a:p>
          <a:p>
            <a:endParaRPr lang="sl-SI" dirty="0" smtClean="0">
              <a:sym typeface="Symbo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7984" y="5589240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/>
              <a:buChar char="a"/>
            </a:pPr>
            <a:r>
              <a:rPr lang="sl-SI" dirty="0" smtClean="0">
                <a:sym typeface="Symbol"/>
              </a:rPr>
              <a:t>+ </a:t>
            </a:r>
            <a:r>
              <a:rPr lang="sl-SI" baseline="-25000" dirty="0" smtClean="0">
                <a:sym typeface="Symbol"/>
              </a:rPr>
              <a:t>1</a:t>
            </a:r>
            <a:r>
              <a:rPr lang="sl-SI" dirty="0" smtClean="0">
                <a:sym typeface="Symbol"/>
              </a:rPr>
              <a:t> = 180°</a:t>
            </a:r>
          </a:p>
          <a:p>
            <a:r>
              <a:rPr lang="sl-SI" dirty="0" smtClean="0">
                <a:sym typeface="Symbol"/>
              </a:rPr>
              <a:t> + </a:t>
            </a:r>
            <a:r>
              <a:rPr lang="sl-SI" baseline="-25000" dirty="0" smtClean="0">
                <a:sym typeface="Symbol"/>
              </a:rPr>
              <a:t> 1</a:t>
            </a:r>
            <a:r>
              <a:rPr lang="sl-SI" dirty="0" smtClean="0">
                <a:sym typeface="Symbol"/>
              </a:rPr>
              <a:t> = 180°</a:t>
            </a:r>
          </a:p>
          <a:p>
            <a:pPr>
              <a:buFont typeface="Symbol"/>
              <a:buChar char="g"/>
            </a:pPr>
            <a:r>
              <a:rPr lang="sl-SI" dirty="0" smtClean="0">
                <a:sym typeface="Symbol"/>
              </a:rPr>
              <a:t> + </a:t>
            </a:r>
            <a:r>
              <a:rPr lang="sl-SI" baseline="-25000" dirty="0" smtClean="0">
                <a:sym typeface="Symbol"/>
              </a:rPr>
              <a:t> 1</a:t>
            </a:r>
            <a:r>
              <a:rPr lang="sl-SI" dirty="0" smtClean="0">
                <a:sym typeface="Symbol"/>
              </a:rPr>
              <a:t> = 180°</a:t>
            </a:r>
          </a:p>
          <a:p>
            <a:r>
              <a:rPr lang="sl-SI" dirty="0" smtClean="0">
                <a:sym typeface="Symbol"/>
              </a:rPr>
              <a:t> + </a:t>
            </a:r>
            <a:r>
              <a:rPr lang="sl-SI" baseline="-25000" dirty="0" smtClean="0">
                <a:sym typeface="Symbol"/>
              </a:rPr>
              <a:t> 1</a:t>
            </a:r>
            <a:r>
              <a:rPr lang="sl-SI" dirty="0" smtClean="0">
                <a:sym typeface="Symbol"/>
              </a:rPr>
              <a:t> = 180°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48680"/>
            <a:ext cx="8686800" cy="1368152"/>
          </a:xfrm>
        </p:spPr>
        <p:txBody>
          <a:bodyPr/>
          <a:lstStyle/>
          <a:p>
            <a:r>
              <a:rPr lang="sl-SI" b="1" dirty="0" smtClean="0"/>
              <a:t>Načrtovanje štirikotnikov </a:t>
            </a:r>
            <a:r>
              <a:rPr lang="sl-SI" dirty="0" smtClean="0"/>
              <a:t>(Koliko podatkov potrebujemo?)</a:t>
            </a: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512" y="1656392"/>
          <a:ext cx="8568954" cy="51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288032"/>
                <a:gridCol w="288032"/>
                <a:gridCol w="3492389"/>
                <a:gridCol w="3492387"/>
                <a:gridCol w="288032"/>
                <a:gridCol w="288032"/>
                <a:gridCol w="216026"/>
              </a:tblGrid>
              <a:tr h="468000">
                <a:tc gridSpan="8"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TRAPEZOIDI</a:t>
                      </a:r>
                      <a:r>
                        <a:rPr lang="sl-SI" sz="2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sl-SI" sz="20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(splošni štirikotniki)</a:t>
                      </a:r>
                      <a:endParaRPr lang="sl-SI" sz="20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468000">
                <a:tc gridSpan="8"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ysClr val="windowText" lastClr="000000"/>
                          </a:solidFill>
                        </a:rPr>
                        <a:t>Potrebujemo 5 podatkov.</a:t>
                      </a:r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sl-SI" sz="2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TRAPEZI </a:t>
                      </a:r>
                      <a:r>
                        <a:rPr lang="sl-SI" sz="20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(imajo en par vzporednih stranic)</a:t>
                      </a:r>
                      <a:endParaRPr lang="sl-SI" sz="20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sl-SI" sz="2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ysClr val="windowText" lastClr="000000"/>
                          </a:solidFill>
                        </a:rPr>
                        <a:t>Potrebujemo 4 podatke.</a:t>
                      </a:r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PARALELOGRAMI</a:t>
                      </a:r>
                      <a:r>
                        <a:rPr lang="sl-SI" sz="2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sl-SI" sz="20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(imajo dva para vzporednih stranic)</a:t>
                      </a:r>
                      <a:endParaRPr lang="sl-SI" sz="20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ysClr val="windowText" lastClr="000000"/>
                          </a:solidFill>
                        </a:rPr>
                        <a:t>Potrebujemo</a:t>
                      </a:r>
                      <a:r>
                        <a:rPr lang="sl-SI" sz="2000" b="0" baseline="0" dirty="0" smtClean="0">
                          <a:solidFill>
                            <a:sysClr val="windowText" lastClr="000000"/>
                          </a:solidFill>
                        </a:rPr>
                        <a:t> 3 podatke.</a:t>
                      </a:r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PRAVOKOTNIKI</a:t>
                      </a:r>
                      <a:r>
                        <a:rPr lang="sl-SI" sz="2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sl-SI" sz="20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(imajo vse kote prave)</a:t>
                      </a:r>
                      <a:endParaRPr lang="sl-SI" sz="20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ROMBI </a:t>
                      </a:r>
                      <a:r>
                        <a:rPr lang="sl-SI" sz="20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(imajo vse stranice enako dolge)</a:t>
                      </a:r>
                      <a:endParaRPr lang="sl-SI" sz="20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0" dirty="0" smtClean="0">
                          <a:solidFill>
                            <a:sysClr val="windowText" lastClr="000000"/>
                          </a:solidFill>
                        </a:rPr>
                        <a:t>Potrebujemo 2 podatka.</a:t>
                      </a:r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ysClr val="windowText" lastClr="000000"/>
                          </a:solidFill>
                        </a:rPr>
                        <a:t>Potrebujemo 2 podatka.</a:t>
                      </a:r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KVADRATI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0" dirty="0" smtClean="0">
                          <a:solidFill>
                            <a:sysClr val="windowText" lastClr="000000"/>
                          </a:solidFill>
                        </a:rPr>
                        <a:t>Potrebujemo</a:t>
                      </a:r>
                      <a:r>
                        <a:rPr lang="sl-SI" sz="2000" b="0" baseline="0" dirty="0" smtClean="0">
                          <a:solidFill>
                            <a:sysClr val="windowText" lastClr="000000"/>
                          </a:solidFill>
                        </a:rPr>
                        <a:t> 1 podatek.</a:t>
                      </a:r>
                      <a:endParaRPr lang="sl-SI" sz="20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sz="20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Picture 4" descr="trapezoi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1628800"/>
            <a:ext cx="1608440" cy="972607"/>
          </a:xfrm>
          <a:prstGeom prst="rect">
            <a:avLst/>
          </a:prstGeom>
        </p:spPr>
      </p:pic>
      <p:pic>
        <p:nvPicPr>
          <p:cNvPr id="6" name="Picture 5" descr="trapez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2636912"/>
            <a:ext cx="1656184" cy="904965"/>
          </a:xfrm>
          <a:prstGeom prst="rect">
            <a:avLst/>
          </a:prstGeom>
        </p:spPr>
      </p:pic>
      <p:pic>
        <p:nvPicPr>
          <p:cNvPr id="7" name="Picture 6" descr="paralelogra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3789040"/>
            <a:ext cx="1368152" cy="830562"/>
          </a:xfrm>
          <a:prstGeom prst="rect">
            <a:avLst/>
          </a:prstGeom>
        </p:spPr>
      </p:pic>
      <p:pic>
        <p:nvPicPr>
          <p:cNvPr id="19" name="Picture 18" descr="kvadrat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7" y="5917258"/>
            <a:ext cx="936104" cy="868734"/>
          </a:xfrm>
          <a:prstGeom prst="rect">
            <a:avLst/>
          </a:prstGeom>
        </p:spPr>
      </p:pic>
      <p:pic>
        <p:nvPicPr>
          <p:cNvPr id="20" name="Picture 19" descr="pravokotni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59832" y="4941168"/>
            <a:ext cx="1157365" cy="600520"/>
          </a:xfrm>
          <a:prstGeom prst="rect">
            <a:avLst/>
          </a:prstGeom>
        </p:spPr>
      </p:pic>
      <p:pic>
        <p:nvPicPr>
          <p:cNvPr id="21" name="Picture 20" descr="romb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948265" y="4857325"/>
            <a:ext cx="1152127" cy="6431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9 trapez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7147520" cy="5043190"/>
          </a:xfrm>
        </p:spPr>
        <p:txBody>
          <a:bodyPr/>
          <a:lstStyle/>
          <a:p>
            <a:r>
              <a:rPr lang="sl-SI" b="1" dirty="0" smtClean="0"/>
              <a:t>Trapez</a:t>
            </a:r>
            <a:r>
              <a:rPr lang="sl-SI" dirty="0" smtClean="0"/>
              <a:t> je štirikotnik, ki ima en par vzporednih stranic.</a:t>
            </a:r>
          </a:p>
          <a:p>
            <a:r>
              <a:rPr lang="sl-SI" b="1" dirty="0" smtClean="0"/>
              <a:t>Srednjica trapeza </a:t>
            </a:r>
            <a:r>
              <a:rPr lang="sl-SI" dirty="0" smtClean="0"/>
              <a:t>je daljica, ki povezuje razpolovišči obeh krakov.</a:t>
            </a:r>
            <a:endParaRPr lang="sl-SI" dirty="0"/>
          </a:p>
        </p:txBody>
      </p:sp>
      <p:sp>
        <p:nvSpPr>
          <p:cNvPr id="4" name="Rounded Rectangle 3"/>
          <p:cNvSpPr/>
          <p:nvPr/>
        </p:nvSpPr>
        <p:spPr>
          <a:xfrm>
            <a:off x="6804248" y="1844824"/>
            <a:ext cx="2088232" cy="12241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 smtClean="0"/>
              <a:t>Srednjica:</a:t>
            </a:r>
          </a:p>
          <a:p>
            <a:pPr algn="ctr"/>
            <a:r>
              <a:rPr lang="sl-SI" sz="2800" dirty="0" smtClean="0"/>
              <a:t>S = </a:t>
            </a:r>
            <a:r>
              <a:rPr lang="sl-SI" sz="3600" baseline="30000" dirty="0" smtClean="0"/>
              <a:t>a + b</a:t>
            </a:r>
            <a:r>
              <a:rPr lang="sl-SI" sz="3600" dirty="0" smtClean="0"/>
              <a:t>/</a:t>
            </a:r>
            <a:r>
              <a:rPr lang="sl-SI" sz="3600" baseline="-25000" dirty="0" smtClean="0"/>
              <a:t>2</a:t>
            </a:r>
            <a:endParaRPr lang="sl-SI" sz="2800" baseline="-25000" dirty="0"/>
          </a:p>
        </p:txBody>
      </p:sp>
      <p:pic>
        <p:nvPicPr>
          <p:cNvPr id="5" name="Picture 4" descr="trapezz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429000"/>
            <a:ext cx="5426002" cy="27961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92080" y="3356992"/>
            <a:ext cx="38164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F5640B"/>
                </a:solidFill>
              </a:rPr>
              <a:t>A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5640B"/>
                </a:solidFill>
              </a:rPr>
              <a:t>B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5640B"/>
                </a:solidFill>
              </a:rPr>
              <a:t>C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5640B"/>
                </a:solidFill>
              </a:rPr>
              <a:t>D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oglišča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/>
              <a:t>a, b, c, d </a:t>
            </a:r>
            <a:r>
              <a:rPr lang="sl-SI" sz="2400" dirty="0" smtClean="0">
                <a:solidFill>
                  <a:schemeClr val="tx2"/>
                </a:solidFill>
              </a:rPr>
              <a:t>stranice</a:t>
            </a:r>
          </a:p>
          <a:p>
            <a:r>
              <a:rPr lang="sl-SI" sz="2400" dirty="0" smtClean="0">
                <a:solidFill>
                  <a:schemeClr val="tx2"/>
                </a:solidFill>
              </a:rPr>
              <a:t>(a, c -osnovnici; b, d - kraka)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F01C68"/>
                </a:solidFill>
                <a:sym typeface="Symbol"/>
              </a:rPr>
              <a:t></a:t>
            </a:r>
            <a:r>
              <a:rPr lang="sl-SI" sz="2400" dirty="0" smtClean="0">
                <a:sym typeface="Symbol"/>
              </a:rPr>
              <a:t>, </a:t>
            </a:r>
            <a:r>
              <a:rPr lang="sl-SI" sz="2400" dirty="0" smtClean="0">
                <a:solidFill>
                  <a:srgbClr val="F01C68"/>
                </a:solidFill>
                <a:sym typeface="Symbol"/>
              </a:rPr>
              <a:t></a:t>
            </a:r>
            <a:r>
              <a:rPr lang="sl-SI" sz="2400" dirty="0" smtClean="0">
                <a:sym typeface="Symbol"/>
              </a:rPr>
              <a:t>, </a:t>
            </a:r>
            <a:r>
              <a:rPr lang="sl-SI" sz="2400" dirty="0" smtClean="0">
                <a:solidFill>
                  <a:srgbClr val="F01C68"/>
                </a:solidFill>
                <a:sym typeface="Symbol"/>
              </a:rPr>
              <a:t></a:t>
            </a:r>
            <a:r>
              <a:rPr lang="sl-SI" sz="2400" dirty="0" smtClean="0">
                <a:sym typeface="Symbol"/>
              </a:rPr>
              <a:t>, </a:t>
            </a:r>
            <a:r>
              <a:rPr lang="sl-SI" sz="2400" dirty="0" smtClean="0">
                <a:solidFill>
                  <a:srgbClr val="F01C68"/>
                </a:solidFill>
                <a:sym typeface="Symbol"/>
              </a:rPr>
              <a:t></a:t>
            </a:r>
            <a:r>
              <a:rPr lang="sl-SI" sz="2400" dirty="0" smtClean="0">
                <a:sym typeface="Symbol"/>
              </a:rPr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notranji koti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00B050"/>
                </a:solidFill>
              </a:rPr>
              <a:t>e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00B050"/>
                </a:solidFill>
              </a:rPr>
              <a:t>f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diagonali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0070C0"/>
                </a:solidFill>
              </a:rPr>
              <a:t>v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višina (razdalja med nosilkama osnovnic)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FF0000"/>
                </a:solidFill>
              </a:rPr>
              <a:t>s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srednjica (povezuje razpolovišči krakov </a:t>
            </a:r>
            <a:r>
              <a:rPr lang="sl-SI" sz="2400" dirty="0" smtClean="0">
                <a:solidFill>
                  <a:schemeClr val="accent5"/>
                </a:solidFill>
              </a:rPr>
              <a:t>E</a:t>
            </a:r>
            <a:r>
              <a:rPr lang="sl-SI" sz="2400" dirty="0" smtClean="0">
                <a:solidFill>
                  <a:schemeClr val="tx2"/>
                </a:solidFill>
              </a:rPr>
              <a:t> in </a:t>
            </a:r>
            <a:r>
              <a:rPr lang="sl-SI" sz="2400" dirty="0" smtClean="0">
                <a:solidFill>
                  <a:schemeClr val="accent5"/>
                </a:solidFill>
              </a:rPr>
              <a:t>F</a:t>
            </a:r>
            <a:r>
              <a:rPr lang="sl-SI" sz="2400" dirty="0" smtClean="0">
                <a:solidFill>
                  <a:schemeClr val="tx2"/>
                </a:solidFill>
              </a:rPr>
              <a:t>)</a:t>
            </a:r>
            <a:endParaRPr lang="sl-SI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554162"/>
            <a:ext cx="5635352" cy="5115198"/>
          </a:xfrm>
        </p:spPr>
        <p:txBody>
          <a:bodyPr>
            <a:normAutofit lnSpcReduction="10000"/>
          </a:bodyPr>
          <a:lstStyle/>
          <a:p>
            <a:r>
              <a:rPr lang="sl-SI" b="1" dirty="0" smtClean="0"/>
              <a:t>Enakokraki trapez </a:t>
            </a:r>
            <a:r>
              <a:rPr lang="sl-SI" dirty="0" smtClean="0"/>
              <a:t>je trapez, ki ima enako dolga kraka;</a:t>
            </a:r>
          </a:p>
          <a:p>
            <a:pPr>
              <a:buNone/>
            </a:pPr>
            <a:endParaRPr lang="sl-SI" dirty="0" smtClean="0"/>
          </a:p>
          <a:p>
            <a:pPr>
              <a:buFont typeface="Courier New" pitchFamily="49" charset="0"/>
              <a:buChar char="o"/>
            </a:pPr>
            <a:r>
              <a:rPr lang="sl-SI" dirty="0" smtClean="0"/>
              <a:t>je osno simetričen štirikotnik</a:t>
            </a:r>
          </a:p>
          <a:p>
            <a:pPr>
              <a:buFont typeface="Courier New" pitchFamily="49" charset="0"/>
              <a:buChar char="o"/>
            </a:pPr>
            <a:r>
              <a:rPr lang="sl-SI" dirty="0" smtClean="0"/>
              <a:t>os simetrije razpolavlja obe osnovnici</a:t>
            </a:r>
          </a:p>
          <a:p>
            <a:pPr>
              <a:buFont typeface="Courier New" pitchFamily="49" charset="0"/>
              <a:buChar char="o"/>
            </a:pPr>
            <a:r>
              <a:rPr lang="sl-SI" dirty="0" smtClean="0"/>
              <a:t>kota ob isti osnovnici sta skladna: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 </a:t>
            </a:r>
            <a:r>
              <a:rPr lang="sl-SI" dirty="0" smtClean="0">
                <a:solidFill>
                  <a:srgbClr val="F01C68"/>
                </a:solidFill>
                <a:sym typeface="Mathematica1"/>
              </a:rPr>
              <a:t>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</a:t>
            </a:r>
            <a:r>
              <a:rPr lang="sl-SI" dirty="0" smtClean="0">
                <a:sym typeface="Mathematica1"/>
              </a:rPr>
              <a:t>,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 </a:t>
            </a:r>
            <a:r>
              <a:rPr lang="sl-SI" dirty="0" smtClean="0">
                <a:solidFill>
                  <a:srgbClr val="A800D0"/>
                </a:solidFill>
                <a:sym typeface="Mathematica1"/>
              </a:rPr>
              <a:t>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 </a:t>
            </a:r>
            <a:endParaRPr lang="sl-SI" dirty="0" smtClean="0">
              <a:solidFill>
                <a:srgbClr val="A800D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sl-SI" dirty="0" smtClean="0"/>
              <a:t>diagonali sta skladni: </a:t>
            </a:r>
            <a:r>
              <a:rPr lang="sl-SI" dirty="0" smtClean="0">
                <a:solidFill>
                  <a:srgbClr val="00B050"/>
                </a:solidFill>
              </a:rPr>
              <a:t>e </a:t>
            </a:r>
            <a:r>
              <a:rPr lang="sl-SI" dirty="0" smtClean="0">
                <a:solidFill>
                  <a:srgbClr val="00B050"/>
                </a:solidFill>
                <a:sym typeface="Mathematica1"/>
              </a:rPr>
              <a:t> f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7544" y="2636912"/>
            <a:ext cx="1296144" cy="6480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>
                <a:solidFill>
                  <a:srgbClr val="0070C0"/>
                </a:solidFill>
              </a:rPr>
              <a:t>b </a:t>
            </a:r>
            <a:r>
              <a:rPr lang="sl-SI" sz="3200" dirty="0" smtClean="0">
                <a:solidFill>
                  <a:srgbClr val="0070C0"/>
                </a:solidFill>
                <a:sym typeface="Mathematica1"/>
              </a:rPr>
              <a:t></a:t>
            </a:r>
            <a:r>
              <a:rPr lang="sl-SI" sz="3200" dirty="0" smtClean="0">
                <a:solidFill>
                  <a:srgbClr val="0070C0"/>
                </a:solidFill>
              </a:rPr>
              <a:t> d</a:t>
            </a:r>
            <a:endParaRPr lang="sl-SI" sz="3200" dirty="0">
              <a:solidFill>
                <a:srgbClr val="0070C0"/>
              </a:solidFill>
            </a:endParaRPr>
          </a:p>
        </p:txBody>
      </p:sp>
      <p:pic>
        <p:nvPicPr>
          <p:cNvPr id="5" name="Picture 4" descr="trapez_os simetrij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2564904"/>
            <a:ext cx="4555236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10 paralelogram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5580112" cy="5661248"/>
          </a:xfrm>
        </p:spPr>
        <p:txBody>
          <a:bodyPr>
            <a:normAutofit fontScale="92500" lnSpcReduction="20000"/>
          </a:bodyPr>
          <a:lstStyle/>
          <a:p>
            <a:r>
              <a:rPr lang="sl-SI" sz="2800" b="1" dirty="0" smtClean="0"/>
              <a:t>Paralelogram</a:t>
            </a:r>
            <a:r>
              <a:rPr lang="sl-SI" sz="2800" dirty="0" smtClean="0"/>
              <a:t> je štirikotnik, ki ima dva para vzporednih stranic;</a:t>
            </a:r>
          </a:p>
          <a:p>
            <a:pPr>
              <a:buFont typeface="Courier New" pitchFamily="49" charset="0"/>
              <a:buChar char="o"/>
            </a:pPr>
            <a:r>
              <a:rPr lang="sl-SI" sz="2800" dirty="0" smtClean="0"/>
              <a:t>je središčno someren lik</a:t>
            </a:r>
          </a:p>
          <a:p>
            <a:pPr>
              <a:buFont typeface="Courier New" pitchFamily="49" charset="0"/>
              <a:buChar char="o"/>
            </a:pPr>
            <a:r>
              <a:rPr lang="sl-SI" sz="2800" dirty="0" smtClean="0"/>
              <a:t>središče simetrije je v presečišču simetral </a:t>
            </a:r>
            <a:r>
              <a:rPr lang="sl-SI" sz="2800" dirty="0" smtClean="0">
                <a:solidFill>
                  <a:srgbClr val="00B050"/>
                </a:solidFill>
              </a:rPr>
              <a:t>S</a:t>
            </a:r>
          </a:p>
          <a:p>
            <a:pPr>
              <a:buFont typeface="Courier New" pitchFamily="49" charset="0"/>
              <a:buChar char="o"/>
            </a:pPr>
            <a:r>
              <a:rPr lang="sl-SI" sz="2800" dirty="0" smtClean="0"/>
              <a:t>diagonali v paralelogramu se razpolavljata</a:t>
            </a:r>
          </a:p>
          <a:p>
            <a:pPr>
              <a:buFont typeface="Courier New" pitchFamily="49" charset="0"/>
              <a:buChar char="o"/>
            </a:pPr>
            <a:r>
              <a:rPr lang="sl-SI" sz="2800" dirty="0" smtClean="0"/>
              <a:t>nasprotni stranici sta skladni (</a:t>
            </a:r>
            <a:r>
              <a:rPr lang="sl-SI" sz="2800" dirty="0" smtClean="0">
                <a:solidFill>
                  <a:srgbClr val="00B0F0"/>
                </a:solidFill>
              </a:rPr>
              <a:t>a </a:t>
            </a:r>
            <a:r>
              <a:rPr lang="sl-SI" sz="2800" dirty="0" smtClean="0">
                <a:solidFill>
                  <a:srgbClr val="00B0F0"/>
                </a:solidFill>
                <a:sym typeface="Mathematica1"/>
              </a:rPr>
              <a:t></a:t>
            </a:r>
            <a:r>
              <a:rPr lang="sl-SI" sz="2800" dirty="0" smtClean="0">
                <a:solidFill>
                  <a:srgbClr val="00B0F0"/>
                </a:solidFill>
              </a:rPr>
              <a:t> c, </a:t>
            </a:r>
            <a:r>
              <a:rPr lang="sl-SI" sz="2800" dirty="0" smtClean="0">
                <a:solidFill>
                  <a:srgbClr val="3A1FDB"/>
                </a:solidFill>
              </a:rPr>
              <a:t>b </a:t>
            </a:r>
            <a:r>
              <a:rPr lang="sl-SI" sz="2800" dirty="0" smtClean="0">
                <a:solidFill>
                  <a:srgbClr val="3A1FDB"/>
                </a:solidFill>
                <a:sym typeface="Mathematica1"/>
              </a:rPr>
              <a:t> d</a:t>
            </a:r>
            <a:r>
              <a:rPr lang="sl-SI" sz="2800" dirty="0" smtClean="0"/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sl-SI" sz="2800" dirty="0" smtClean="0"/>
              <a:t>nasprotna kota sta skladna (</a:t>
            </a:r>
            <a:r>
              <a:rPr lang="sl-SI" sz="2800" dirty="0" smtClean="0">
                <a:solidFill>
                  <a:srgbClr val="F01C68"/>
                </a:solidFill>
                <a:sym typeface="Symbol"/>
              </a:rPr>
              <a:t></a:t>
            </a:r>
            <a:r>
              <a:rPr lang="sl-SI" sz="2800" dirty="0" smtClean="0">
                <a:solidFill>
                  <a:srgbClr val="A800D0"/>
                </a:solidFill>
                <a:sym typeface="Mathematica1"/>
              </a:rPr>
              <a:t> </a:t>
            </a:r>
            <a:r>
              <a:rPr lang="sl-SI" sz="2800" dirty="0" smtClean="0">
                <a:solidFill>
                  <a:srgbClr val="F01C68"/>
                </a:solidFill>
                <a:sym typeface="Mathematica1"/>
              </a:rPr>
              <a:t> </a:t>
            </a:r>
            <a:r>
              <a:rPr lang="sl-SI" sz="2800" dirty="0" smtClean="0">
                <a:solidFill>
                  <a:srgbClr val="F01C68"/>
                </a:solidFill>
                <a:sym typeface="Symbol"/>
              </a:rPr>
              <a:t>,  </a:t>
            </a:r>
            <a:r>
              <a:rPr lang="sl-SI" sz="2800" dirty="0" smtClean="0">
                <a:solidFill>
                  <a:srgbClr val="A800D0"/>
                </a:solidFill>
                <a:sym typeface="Symbol"/>
              </a:rPr>
              <a:t> </a:t>
            </a:r>
            <a:r>
              <a:rPr lang="sl-SI" sz="2800" dirty="0" smtClean="0">
                <a:solidFill>
                  <a:srgbClr val="A800D0"/>
                </a:solidFill>
                <a:sym typeface="Mathematica1"/>
              </a:rPr>
              <a:t> </a:t>
            </a:r>
            <a:r>
              <a:rPr lang="sl-SI" sz="2800" dirty="0" smtClean="0">
                <a:solidFill>
                  <a:srgbClr val="A800D0"/>
                </a:solidFill>
                <a:sym typeface="Symbol"/>
              </a:rPr>
              <a:t></a:t>
            </a:r>
            <a:r>
              <a:rPr lang="sl-SI" sz="2800" dirty="0" smtClean="0"/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sl-SI" sz="2800" dirty="0" smtClean="0"/>
              <a:t>kota ob isti osnovnici sta </a:t>
            </a:r>
            <a:r>
              <a:rPr lang="sl-SI" sz="2800" dirty="0" err="1" smtClean="0"/>
              <a:t>suplementarna</a:t>
            </a:r>
            <a:r>
              <a:rPr lang="sl-SI" sz="2800" dirty="0" smtClean="0"/>
              <a:t> (</a:t>
            </a:r>
            <a:r>
              <a:rPr lang="sl-SI" sz="2800" dirty="0" smtClean="0">
                <a:sym typeface="Symbol"/>
              </a:rPr>
              <a:t> +  = 180°,</a:t>
            </a:r>
          </a:p>
          <a:p>
            <a:pPr>
              <a:buNone/>
            </a:pPr>
            <a:r>
              <a:rPr lang="sl-SI" sz="2800" dirty="0" smtClean="0">
                <a:sym typeface="Symbol"/>
              </a:rPr>
              <a:t>	 +  = 180°,  +  = 180°,</a:t>
            </a:r>
          </a:p>
          <a:p>
            <a:pPr>
              <a:buNone/>
            </a:pPr>
            <a:r>
              <a:rPr lang="sl-SI" sz="2800" dirty="0" smtClean="0">
                <a:sym typeface="Symbol"/>
              </a:rPr>
              <a:t>	 +  = 180°)</a:t>
            </a:r>
            <a:endParaRPr lang="sl-SI" sz="2800" dirty="0" smtClean="0"/>
          </a:p>
          <a:p>
            <a:pPr>
              <a:buFont typeface="Courier New" pitchFamily="49" charset="0"/>
              <a:buChar char="o"/>
            </a:pPr>
            <a:endParaRPr lang="sl-SI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796136" y="4505052"/>
            <a:ext cx="33843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F5640B"/>
                </a:solidFill>
              </a:rPr>
              <a:t>A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5640B"/>
                </a:solidFill>
              </a:rPr>
              <a:t>B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5640B"/>
                </a:solidFill>
              </a:rPr>
              <a:t>C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5640B"/>
                </a:solidFill>
              </a:rPr>
              <a:t>D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oglišča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00B0F0"/>
                </a:solidFill>
              </a:rPr>
              <a:t>a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3A1FDB"/>
                </a:solidFill>
              </a:rPr>
              <a:t>b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00B0F0"/>
                </a:solidFill>
              </a:rPr>
              <a:t>c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3A1FDB"/>
                </a:solidFill>
              </a:rPr>
              <a:t>d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stranice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F01C68"/>
                </a:solidFill>
                <a:sym typeface="Symbol"/>
              </a:rPr>
              <a:t></a:t>
            </a:r>
            <a:r>
              <a:rPr lang="sl-SI" sz="2400" dirty="0" smtClean="0">
                <a:sym typeface="Symbol"/>
              </a:rPr>
              <a:t>, </a:t>
            </a:r>
            <a:r>
              <a:rPr lang="sl-SI" sz="2400" dirty="0" smtClean="0">
                <a:solidFill>
                  <a:srgbClr val="A800D0"/>
                </a:solidFill>
                <a:sym typeface="Symbol"/>
              </a:rPr>
              <a:t></a:t>
            </a:r>
            <a:r>
              <a:rPr lang="sl-SI" sz="2400" dirty="0" smtClean="0">
                <a:sym typeface="Symbol"/>
              </a:rPr>
              <a:t>, </a:t>
            </a:r>
            <a:r>
              <a:rPr lang="sl-SI" sz="2400" dirty="0" smtClean="0">
                <a:solidFill>
                  <a:srgbClr val="F01C68"/>
                </a:solidFill>
                <a:sym typeface="Symbol"/>
              </a:rPr>
              <a:t></a:t>
            </a:r>
            <a:r>
              <a:rPr lang="sl-SI" sz="2400" dirty="0" smtClean="0">
                <a:sym typeface="Symbol"/>
              </a:rPr>
              <a:t>, </a:t>
            </a:r>
            <a:r>
              <a:rPr lang="sl-SI" sz="2400" dirty="0" smtClean="0">
                <a:solidFill>
                  <a:srgbClr val="A800D0"/>
                </a:solidFill>
                <a:sym typeface="Symbol"/>
              </a:rPr>
              <a:t></a:t>
            </a:r>
            <a:r>
              <a:rPr lang="sl-SI" sz="2400" dirty="0" smtClean="0">
                <a:sym typeface="Symbol"/>
              </a:rPr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notranji koti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00B050"/>
                </a:solidFill>
              </a:rPr>
              <a:t>e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00B050"/>
                </a:solidFill>
              </a:rPr>
              <a:t>f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diagonali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err="1" smtClean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sl-SI" sz="2400" baseline="-25000" dirty="0" err="1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– višina na stranico a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err="1" smtClean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sl-SI" sz="2400" baseline="-25000" dirty="0" err="1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sl-SI" sz="2400" dirty="0" smtClean="0"/>
              <a:t> </a:t>
            </a:r>
            <a:r>
              <a:rPr lang="sl-SI" sz="2400" dirty="0" smtClean="0">
                <a:solidFill>
                  <a:schemeClr val="tx2"/>
                </a:solidFill>
              </a:rPr>
              <a:t>– višina na stranico b</a:t>
            </a:r>
          </a:p>
        </p:txBody>
      </p:sp>
      <p:pic>
        <p:nvPicPr>
          <p:cNvPr id="6" name="Picture 5" descr="paralelogramm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1196752"/>
            <a:ext cx="4176464" cy="29030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Delitev paralelogramov </a:t>
            </a:r>
            <a:r>
              <a:rPr lang="sl-SI" dirty="0" smtClean="0"/>
              <a:t>glede na notranje kote in dolžine stranic:</a:t>
            </a: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1" y="2636913"/>
          <a:ext cx="8136903" cy="3960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301"/>
                <a:gridCol w="2712301"/>
                <a:gridCol w="2712301"/>
              </a:tblGrid>
              <a:tr h="402232">
                <a:tc>
                  <a:txBody>
                    <a:bodyPr/>
                    <a:lstStyle/>
                    <a:p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err="1" smtClean="0">
                          <a:solidFill>
                            <a:schemeClr val="tx2"/>
                          </a:solidFill>
                        </a:rPr>
                        <a:t>poševnokotni</a:t>
                      </a:r>
                      <a:endParaRPr lang="sl-SI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tx2"/>
                          </a:solidFill>
                        </a:rPr>
                        <a:t>pravokotni</a:t>
                      </a:r>
                      <a:endParaRPr lang="sl-SI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2232">
                <a:tc>
                  <a:txBody>
                    <a:bodyPr/>
                    <a:lstStyle/>
                    <a:p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Koti so poljubni.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Vsi</a:t>
                      </a:r>
                      <a:r>
                        <a:rPr lang="sl-SI" sz="2000" b="0" baseline="0" dirty="0" smtClean="0">
                          <a:solidFill>
                            <a:schemeClr val="tx2"/>
                          </a:solidFill>
                        </a:rPr>
                        <a:t> koti so pravi.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2232"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tx2"/>
                          </a:solidFill>
                        </a:rPr>
                        <a:t>raznostranični</a:t>
                      </a:r>
                      <a:endParaRPr lang="sl-SI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PARALELOGRAM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PRAVOKOTNIK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21051">
                <a:tc>
                  <a:txBody>
                    <a:bodyPr/>
                    <a:lstStyle/>
                    <a:p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Ima dva para različno dolgih stranic.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2232"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tx2"/>
                          </a:solidFill>
                        </a:rPr>
                        <a:t>enakostranični</a:t>
                      </a:r>
                      <a:endParaRPr lang="sl-SI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ROMB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KVADRAT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30460">
                <a:tc>
                  <a:txBody>
                    <a:bodyPr/>
                    <a:lstStyle/>
                    <a:p>
                      <a:r>
                        <a:rPr lang="sl-SI" sz="2000" b="0" dirty="0" smtClean="0">
                          <a:solidFill>
                            <a:schemeClr val="tx2"/>
                          </a:solidFill>
                        </a:rPr>
                        <a:t>Ima enako</a:t>
                      </a:r>
                      <a:r>
                        <a:rPr lang="sl-SI" sz="2000" b="0" baseline="0" dirty="0" smtClean="0">
                          <a:solidFill>
                            <a:schemeClr val="tx2"/>
                          </a:solidFill>
                        </a:rPr>
                        <a:t> dolge paroma vzporedne stranice.</a:t>
                      </a:r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5" descr="kvadra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5301208"/>
            <a:ext cx="1241477" cy="1152129"/>
          </a:xfrm>
          <a:prstGeom prst="rect">
            <a:avLst/>
          </a:prstGeom>
        </p:spPr>
      </p:pic>
      <p:pic>
        <p:nvPicPr>
          <p:cNvPr id="7" name="Picture 6" descr="pravokotni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5" y="3861048"/>
            <a:ext cx="1942906" cy="1008112"/>
          </a:xfrm>
          <a:prstGeom prst="rect">
            <a:avLst/>
          </a:prstGeom>
        </p:spPr>
      </p:pic>
      <p:pic>
        <p:nvPicPr>
          <p:cNvPr id="8" name="Picture 7" descr="rom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5301208"/>
            <a:ext cx="1659790" cy="926551"/>
          </a:xfrm>
          <a:prstGeom prst="rect">
            <a:avLst/>
          </a:prstGeom>
        </p:spPr>
      </p:pic>
      <p:pic>
        <p:nvPicPr>
          <p:cNvPr id="10" name="Picture 9" descr="paralelogram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3789040"/>
            <a:ext cx="1944216" cy="1042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 trikotniki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85000" lnSpcReduction="20000"/>
          </a:bodyPr>
          <a:lstStyle/>
          <a:p>
            <a:r>
              <a:rPr lang="sl-SI" b="1" dirty="0" smtClean="0"/>
              <a:t>Trikotnik ABC: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Točke </a:t>
            </a:r>
            <a:r>
              <a:rPr lang="sl-SI" dirty="0" smtClean="0">
                <a:solidFill>
                  <a:srgbClr val="F5640B"/>
                </a:solidFill>
              </a:rPr>
              <a:t>A</a:t>
            </a:r>
            <a:r>
              <a:rPr lang="sl-SI" dirty="0" smtClean="0"/>
              <a:t>,</a:t>
            </a:r>
            <a:r>
              <a:rPr lang="sl-SI" dirty="0" smtClean="0">
                <a:solidFill>
                  <a:srgbClr val="F5640B"/>
                </a:solidFill>
              </a:rPr>
              <a:t> B</a:t>
            </a:r>
            <a:r>
              <a:rPr lang="sl-SI" dirty="0" smtClean="0"/>
              <a:t>,</a:t>
            </a:r>
            <a:r>
              <a:rPr lang="sl-SI" dirty="0" smtClean="0">
                <a:solidFill>
                  <a:srgbClr val="F5640B"/>
                </a:solidFill>
              </a:rPr>
              <a:t> C </a:t>
            </a:r>
            <a:r>
              <a:rPr lang="sl-SI" dirty="0" smtClean="0"/>
              <a:t>so </a:t>
            </a:r>
            <a:r>
              <a:rPr lang="sl-SI" dirty="0" smtClean="0">
                <a:solidFill>
                  <a:srgbClr val="F5640B"/>
                </a:solidFill>
              </a:rPr>
              <a:t>oglišča trikotnika.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Daljice, ki povezujejo te točke, so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stranice trikotnika a</a:t>
            </a:r>
            <a:r>
              <a:rPr lang="sl-SI" dirty="0" smtClean="0"/>
              <a:t>,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b</a:t>
            </a:r>
            <a:r>
              <a:rPr lang="sl-SI" dirty="0" smtClean="0"/>
              <a:t>,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c</a:t>
            </a:r>
            <a:r>
              <a:rPr lang="sl-SI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Premice, na katerih ležijo stranice trikotnika, so </a:t>
            </a:r>
            <a:r>
              <a:rPr lang="sl-SI" dirty="0" smtClean="0">
                <a:solidFill>
                  <a:schemeClr val="tx1"/>
                </a:solidFill>
              </a:rPr>
              <a:t>nosilke stranic d</a:t>
            </a:r>
            <a:r>
              <a:rPr lang="sl-SI" dirty="0" smtClean="0"/>
              <a:t>,</a:t>
            </a:r>
            <a:r>
              <a:rPr lang="sl-SI" dirty="0" smtClean="0">
                <a:solidFill>
                  <a:schemeClr val="tx1"/>
                </a:solidFill>
              </a:rPr>
              <a:t> e</a:t>
            </a:r>
            <a:r>
              <a:rPr lang="sl-SI" dirty="0" smtClean="0"/>
              <a:t>,</a:t>
            </a:r>
            <a:r>
              <a:rPr lang="sl-SI" dirty="0" smtClean="0">
                <a:solidFill>
                  <a:schemeClr val="tx1"/>
                </a:solidFill>
              </a:rPr>
              <a:t> f</a:t>
            </a:r>
            <a:r>
              <a:rPr lang="sl-SI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olidFill>
                  <a:srgbClr val="F01C68"/>
                </a:solidFill>
              </a:rPr>
              <a:t>Notranji koti trikotnika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</a:t>
            </a:r>
            <a:r>
              <a:rPr lang="sl-SI" dirty="0" smtClean="0">
                <a:sym typeface="Symbol"/>
              </a:rPr>
              <a:t>,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 </a:t>
            </a:r>
            <a:r>
              <a:rPr lang="sl-SI" dirty="0" smtClean="0">
                <a:sym typeface="Symbol"/>
              </a:rPr>
              <a:t>,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 </a:t>
            </a:r>
            <a:r>
              <a:rPr lang="sl-SI" dirty="0" smtClean="0">
                <a:solidFill>
                  <a:srgbClr val="F01C68"/>
                </a:solidFill>
              </a:rPr>
              <a:t> </a:t>
            </a:r>
            <a:r>
              <a:rPr lang="sl-SI" dirty="0" smtClean="0"/>
              <a:t>so koti, ki </a:t>
            </a:r>
          </a:p>
          <a:p>
            <a:pPr>
              <a:buNone/>
            </a:pPr>
            <a:r>
              <a:rPr lang="sl-SI" dirty="0" smtClean="0"/>
              <a:t>	jih tvorita dve stranici trikotnika.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Sokoti notranjih kotov so </a:t>
            </a:r>
            <a:r>
              <a:rPr lang="sl-SI" dirty="0" smtClean="0">
                <a:solidFill>
                  <a:srgbClr val="A800D0"/>
                </a:solidFill>
              </a:rPr>
              <a:t>zunanji koti</a:t>
            </a:r>
          </a:p>
          <a:p>
            <a:pPr>
              <a:buNone/>
            </a:pPr>
            <a:r>
              <a:rPr lang="sl-SI" dirty="0" smtClean="0">
                <a:solidFill>
                  <a:srgbClr val="A800D0"/>
                </a:solidFill>
              </a:rPr>
              <a:t>	trikotnika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</a:t>
            </a:r>
            <a:r>
              <a:rPr lang="sl-SI" baseline="-25000" dirty="0" smtClean="0">
                <a:solidFill>
                  <a:srgbClr val="A800D0"/>
                </a:solidFill>
                <a:sym typeface="Symbol"/>
              </a:rPr>
              <a:t>1</a:t>
            </a:r>
            <a:r>
              <a:rPr lang="sl-SI" dirty="0" smtClean="0">
                <a:sym typeface="Symbol"/>
              </a:rPr>
              <a:t>,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</a:t>
            </a:r>
            <a:r>
              <a:rPr lang="sl-SI" baseline="-25000" dirty="0" smtClean="0">
                <a:solidFill>
                  <a:srgbClr val="A800D0"/>
                </a:solidFill>
                <a:sym typeface="Symbol"/>
              </a:rPr>
              <a:t>1</a:t>
            </a:r>
            <a:r>
              <a:rPr lang="sl-SI" dirty="0" smtClean="0">
                <a:sym typeface="Symbol"/>
              </a:rPr>
              <a:t>,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 </a:t>
            </a:r>
            <a:r>
              <a:rPr lang="sl-SI" dirty="0" smtClean="0">
                <a:solidFill>
                  <a:srgbClr val="A800D0"/>
                </a:solidFill>
                <a:sym typeface="Symbol"/>
              </a:rPr>
              <a:t></a:t>
            </a:r>
            <a:r>
              <a:rPr lang="sl-SI" baseline="-25000" dirty="0" smtClean="0">
                <a:solidFill>
                  <a:srgbClr val="A800D0"/>
                </a:solidFill>
                <a:sym typeface="Symbol"/>
              </a:rPr>
              <a:t>1</a:t>
            </a:r>
            <a:r>
              <a:rPr lang="sl-SI" dirty="0" smtClean="0">
                <a:sym typeface="Symbol"/>
              </a:rPr>
              <a:t>.</a:t>
            </a:r>
            <a:r>
              <a:rPr lang="sl-SI" dirty="0" smtClean="0">
                <a:solidFill>
                  <a:srgbClr val="F01C68"/>
                </a:solidFill>
              </a:rPr>
              <a:t> </a:t>
            </a:r>
            <a:endParaRPr lang="sl-SI" dirty="0" smtClean="0">
              <a:solidFill>
                <a:srgbClr val="A800D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l-SI" dirty="0" smtClean="0">
                <a:solidFill>
                  <a:srgbClr val="00B050"/>
                </a:solidFill>
              </a:rPr>
              <a:t>Višina trikotnika </a:t>
            </a:r>
            <a:r>
              <a:rPr lang="sl-SI" dirty="0" err="1" smtClean="0">
                <a:solidFill>
                  <a:srgbClr val="00B050"/>
                </a:solidFill>
              </a:rPr>
              <a:t>v</a:t>
            </a:r>
            <a:r>
              <a:rPr lang="sl-SI" baseline="-25000" dirty="0" err="1" smtClean="0">
                <a:solidFill>
                  <a:srgbClr val="00B050"/>
                </a:solidFill>
              </a:rPr>
              <a:t>c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smtClean="0"/>
              <a:t>je daljica,</a:t>
            </a:r>
          </a:p>
          <a:p>
            <a:pPr>
              <a:buNone/>
            </a:pPr>
            <a:r>
              <a:rPr lang="sl-SI" dirty="0" smtClean="0"/>
              <a:t>	ki pravokotno povezuje oglišče </a:t>
            </a:r>
          </a:p>
          <a:p>
            <a:pPr>
              <a:buNone/>
            </a:pPr>
            <a:r>
              <a:rPr lang="sl-SI" dirty="0" smtClean="0"/>
              <a:t>	C z nosilko nasprotne stranice c.</a:t>
            </a:r>
            <a:endParaRPr lang="sl-SI" dirty="0"/>
          </a:p>
        </p:txBody>
      </p:sp>
      <p:pic>
        <p:nvPicPr>
          <p:cNvPr id="5" name="Picture 4" descr="trikotni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068960"/>
            <a:ext cx="4042118" cy="302378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544616" y="72008"/>
            <a:ext cx="3491880" cy="19168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2400" b="1" dirty="0" smtClean="0">
                <a:solidFill>
                  <a:schemeClr val="bg1"/>
                </a:solidFill>
              </a:rPr>
              <a:t>Trikotnik</a:t>
            </a:r>
            <a:r>
              <a:rPr lang="sl-SI" sz="2400" dirty="0" smtClean="0">
                <a:solidFill>
                  <a:schemeClr val="bg1"/>
                </a:solidFill>
              </a:rPr>
              <a:t> </a:t>
            </a:r>
            <a:r>
              <a:rPr lang="sl-SI" sz="2400" dirty="0" smtClean="0"/>
              <a:t>je geometrijski lik, ki je določen s tremi točkami, ki ne ležijo na isti premici.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11 </a:t>
            </a:r>
            <a:r>
              <a:rPr lang="sl-SI" dirty="0" err="1" smtClean="0"/>
              <a:t>deltoid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6228184" cy="5589240"/>
          </a:xfrm>
        </p:spPr>
        <p:txBody>
          <a:bodyPr>
            <a:normAutofit fontScale="85000" lnSpcReduction="10000"/>
          </a:bodyPr>
          <a:lstStyle/>
          <a:p>
            <a:r>
              <a:rPr lang="sl-SI" b="1" dirty="0" err="1" smtClean="0"/>
              <a:t>Deltoid</a:t>
            </a:r>
            <a:r>
              <a:rPr lang="sl-SI" dirty="0" smtClean="0"/>
              <a:t> je štirikotnik, ki ima dva para skladnih stranic;</a:t>
            </a:r>
          </a:p>
          <a:p>
            <a:pPr>
              <a:buFont typeface="Courier New" pitchFamily="49" charset="0"/>
              <a:buChar char="o"/>
            </a:pPr>
            <a:r>
              <a:rPr lang="sl-SI" dirty="0" smtClean="0">
                <a:solidFill>
                  <a:srgbClr val="FF0000"/>
                </a:solidFill>
              </a:rPr>
              <a:t>os simetrije </a:t>
            </a:r>
            <a:r>
              <a:rPr lang="sl-SI" dirty="0" smtClean="0"/>
              <a:t>poteka skozi oglišči B in D</a:t>
            </a:r>
          </a:p>
          <a:p>
            <a:pPr>
              <a:buFont typeface="Courier New" pitchFamily="49" charset="0"/>
              <a:buChar char="o"/>
            </a:pPr>
            <a:r>
              <a:rPr lang="sl-SI" dirty="0" smtClean="0"/>
              <a:t>stranici, ki imata skupno oglišče na somernici, sta enako dolgi: </a:t>
            </a:r>
            <a:r>
              <a:rPr lang="sl-SI" dirty="0" smtClean="0">
                <a:solidFill>
                  <a:srgbClr val="92D050"/>
                </a:solidFill>
              </a:rPr>
              <a:t>a </a:t>
            </a:r>
            <a:r>
              <a:rPr lang="sl-SI" dirty="0" smtClean="0">
                <a:solidFill>
                  <a:srgbClr val="92D050"/>
                </a:solidFill>
                <a:sym typeface="Mathematica1"/>
              </a:rPr>
              <a:t></a:t>
            </a:r>
            <a:r>
              <a:rPr lang="sl-SI" dirty="0" smtClean="0">
                <a:solidFill>
                  <a:srgbClr val="92D050"/>
                </a:solidFill>
              </a:rPr>
              <a:t> b</a:t>
            </a:r>
            <a:r>
              <a:rPr lang="sl-SI" dirty="0" smtClean="0"/>
              <a:t>,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>
                <a:solidFill>
                  <a:srgbClr val="00B0F0"/>
                </a:solidFill>
              </a:rPr>
              <a:t>c </a:t>
            </a:r>
            <a:r>
              <a:rPr lang="sl-SI" dirty="0" smtClean="0">
                <a:solidFill>
                  <a:srgbClr val="00B0F0"/>
                </a:solidFill>
                <a:sym typeface="Mathematica1"/>
              </a:rPr>
              <a:t> d</a:t>
            </a:r>
          </a:p>
          <a:p>
            <a:pPr>
              <a:buFont typeface="Courier New" pitchFamily="49" charset="0"/>
              <a:buChar char="o"/>
            </a:pPr>
            <a:r>
              <a:rPr lang="sl-SI" dirty="0" smtClean="0">
                <a:sym typeface="Mathematica1"/>
              </a:rPr>
              <a:t>diagonala |BD|= f razpolavlja diagonalo |AC| = e in notranja kota </a:t>
            </a:r>
            <a:r>
              <a:rPr lang="sl-SI" dirty="0" smtClean="0">
                <a:sym typeface="Symbol"/>
              </a:rPr>
              <a:t> in </a:t>
            </a:r>
          </a:p>
          <a:p>
            <a:pPr>
              <a:buFont typeface="Courier New" pitchFamily="49" charset="0"/>
              <a:buChar char="o"/>
            </a:pPr>
            <a:r>
              <a:rPr lang="sl-SI" dirty="0" smtClean="0">
                <a:sym typeface="Symbol"/>
              </a:rPr>
              <a:t>kota, ki ju somernica ne razpolavlja, sta skladna: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</a:t>
            </a:r>
            <a:r>
              <a:rPr lang="sl-SI" dirty="0" smtClean="0">
                <a:solidFill>
                  <a:srgbClr val="F01C68"/>
                </a:solidFill>
                <a:sym typeface="Mathematica1"/>
              </a:rPr>
              <a:t>  </a:t>
            </a:r>
            <a:r>
              <a:rPr lang="sl-SI" dirty="0" smtClean="0">
                <a:solidFill>
                  <a:srgbClr val="F01C68"/>
                </a:solidFill>
                <a:sym typeface="Symbol"/>
              </a:rPr>
              <a:t></a:t>
            </a:r>
          </a:p>
          <a:p>
            <a:pPr>
              <a:buFont typeface="Courier New" pitchFamily="49" charset="0"/>
              <a:buChar char="o"/>
            </a:pPr>
            <a:r>
              <a:rPr lang="sl-SI" dirty="0" smtClean="0">
                <a:sym typeface="Symbol"/>
              </a:rPr>
              <a:t>diagonali sta pravokotni</a:t>
            </a:r>
          </a:p>
          <a:p>
            <a:pPr>
              <a:buFont typeface="Courier New" pitchFamily="49" charset="0"/>
              <a:buChar char="o"/>
            </a:pPr>
            <a:endParaRPr lang="sl-SI" dirty="0" smtClean="0">
              <a:sym typeface="Symbol"/>
            </a:endParaRPr>
          </a:p>
          <a:p>
            <a:pPr>
              <a:buFont typeface="Courier New" pitchFamily="49" charset="0"/>
              <a:buChar char="o"/>
            </a:pP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5940152" y="5192613"/>
            <a:ext cx="32403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600" dirty="0" smtClean="0">
                <a:solidFill>
                  <a:srgbClr val="F5640B"/>
                </a:solidFill>
              </a:rPr>
              <a:t>A</a:t>
            </a:r>
            <a:r>
              <a:rPr lang="sl-SI" sz="2600" dirty="0" smtClean="0"/>
              <a:t>, </a:t>
            </a:r>
            <a:r>
              <a:rPr lang="sl-SI" sz="2600" dirty="0" smtClean="0">
                <a:solidFill>
                  <a:srgbClr val="F5640B"/>
                </a:solidFill>
              </a:rPr>
              <a:t>B</a:t>
            </a:r>
            <a:r>
              <a:rPr lang="sl-SI" sz="2600" dirty="0" smtClean="0"/>
              <a:t>, </a:t>
            </a:r>
            <a:r>
              <a:rPr lang="sl-SI" sz="2600" dirty="0" smtClean="0">
                <a:solidFill>
                  <a:srgbClr val="F5640B"/>
                </a:solidFill>
              </a:rPr>
              <a:t>C</a:t>
            </a:r>
            <a:r>
              <a:rPr lang="sl-SI" sz="2600" dirty="0" smtClean="0"/>
              <a:t>, </a:t>
            </a:r>
            <a:r>
              <a:rPr lang="sl-SI" sz="2600" dirty="0" smtClean="0">
                <a:solidFill>
                  <a:srgbClr val="F5640B"/>
                </a:solidFill>
              </a:rPr>
              <a:t>D</a:t>
            </a:r>
            <a:r>
              <a:rPr lang="sl-SI" sz="2600" dirty="0" smtClean="0"/>
              <a:t> </a:t>
            </a:r>
            <a:r>
              <a:rPr lang="sl-SI" sz="2600" dirty="0" smtClean="0">
                <a:solidFill>
                  <a:schemeClr val="tx2"/>
                </a:solidFill>
              </a:rPr>
              <a:t>oglišča</a:t>
            </a:r>
          </a:p>
          <a:p>
            <a:pPr>
              <a:buFont typeface="Arial" pitchFamily="34" charset="0"/>
              <a:buChar char="•"/>
            </a:pPr>
            <a:r>
              <a:rPr lang="sl-SI" sz="2600" dirty="0" smtClean="0">
                <a:solidFill>
                  <a:srgbClr val="92D050"/>
                </a:solidFill>
              </a:rPr>
              <a:t>a</a:t>
            </a:r>
            <a:r>
              <a:rPr lang="sl-SI" sz="2600" dirty="0" smtClean="0"/>
              <a:t>, </a:t>
            </a:r>
            <a:r>
              <a:rPr lang="sl-SI" sz="2600" dirty="0" smtClean="0">
                <a:solidFill>
                  <a:srgbClr val="92D050"/>
                </a:solidFill>
              </a:rPr>
              <a:t>b</a:t>
            </a:r>
            <a:r>
              <a:rPr lang="sl-SI" sz="2600" dirty="0" smtClean="0"/>
              <a:t>, </a:t>
            </a:r>
            <a:r>
              <a:rPr lang="sl-SI" sz="2600" dirty="0" smtClean="0">
                <a:solidFill>
                  <a:srgbClr val="00B0F0"/>
                </a:solidFill>
              </a:rPr>
              <a:t>c</a:t>
            </a:r>
            <a:r>
              <a:rPr lang="sl-SI" sz="2600" dirty="0" smtClean="0"/>
              <a:t>, </a:t>
            </a:r>
            <a:r>
              <a:rPr lang="sl-SI" sz="2600" dirty="0" smtClean="0">
                <a:solidFill>
                  <a:srgbClr val="00B0F0"/>
                </a:solidFill>
              </a:rPr>
              <a:t>d</a:t>
            </a:r>
            <a:r>
              <a:rPr lang="sl-SI" sz="2600" dirty="0" smtClean="0"/>
              <a:t> </a:t>
            </a:r>
            <a:r>
              <a:rPr lang="sl-SI" sz="2600" dirty="0" smtClean="0">
                <a:solidFill>
                  <a:schemeClr val="tx2"/>
                </a:solidFill>
              </a:rPr>
              <a:t>stranice</a:t>
            </a:r>
          </a:p>
          <a:p>
            <a:pPr>
              <a:buFont typeface="Arial" pitchFamily="34" charset="0"/>
              <a:buChar char="•"/>
            </a:pPr>
            <a:r>
              <a:rPr lang="sl-SI" sz="2600" dirty="0" smtClean="0">
                <a:solidFill>
                  <a:srgbClr val="F01C68"/>
                </a:solidFill>
                <a:sym typeface="Symbol"/>
              </a:rPr>
              <a:t></a:t>
            </a:r>
            <a:r>
              <a:rPr lang="sl-SI" sz="2600" dirty="0" smtClean="0">
                <a:sym typeface="Symbol"/>
              </a:rPr>
              <a:t>, </a:t>
            </a:r>
            <a:r>
              <a:rPr lang="sl-SI" sz="2600" dirty="0" smtClean="0">
                <a:solidFill>
                  <a:srgbClr val="A800D0"/>
                </a:solidFill>
                <a:sym typeface="Symbol"/>
              </a:rPr>
              <a:t></a:t>
            </a:r>
            <a:r>
              <a:rPr lang="sl-SI" sz="2600" dirty="0" smtClean="0">
                <a:sym typeface="Symbol"/>
              </a:rPr>
              <a:t>, </a:t>
            </a:r>
            <a:r>
              <a:rPr lang="sl-SI" sz="2600" dirty="0" smtClean="0">
                <a:solidFill>
                  <a:srgbClr val="F01C68"/>
                </a:solidFill>
                <a:sym typeface="Symbol"/>
              </a:rPr>
              <a:t></a:t>
            </a:r>
            <a:r>
              <a:rPr lang="sl-SI" sz="2600" dirty="0" smtClean="0">
                <a:sym typeface="Symbol"/>
              </a:rPr>
              <a:t>, </a:t>
            </a:r>
            <a:r>
              <a:rPr lang="sl-SI" sz="2600" dirty="0" smtClean="0">
                <a:solidFill>
                  <a:srgbClr val="3A1FDB"/>
                </a:solidFill>
                <a:sym typeface="Symbol"/>
              </a:rPr>
              <a:t></a:t>
            </a:r>
            <a:r>
              <a:rPr lang="sl-SI" sz="2600" dirty="0" smtClean="0">
                <a:sym typeface="Symbol"/>
              </a:rPr>
              <a:t> </a:t>
            </a:r>
            <a:r>
              <a:rPr lang="sl-SI" sz="2600" dirty="0" smtClean="0">
                <a:solidFill>
                  <a:schemeClr val="tx2"/>
                </a:solidFill>
              </a:rPr>
              <a:t>notranji koti</a:t>
            </a:r>
          </a:p>
          <a:p>
            <a:pPr>
              <a:buFont typeface="Arial" pitchFamily="34" charset="0"/>
              <a:buChar char="•"/>
            </a:pPr>
            <a:r>
              <a:rPr lang="sl-SI" sz="2600" dirty="0" smtClean="0">
                <a:solidFill>
                  <a:srgbClr val="00B050"/>
                </a:solidFill>
              </a:rPr>
              <a:t>e</a:t>
            </a:r>
            <a:r>
              <a:rPr lang="sl-SI" sz="2600" dirty="0" smtClean="0"/>
              <a:t>, </a:t>
            </a:r>
            <a:r>
              <a:rPr lang="sl-SI" sz="2600" dirty="0" smtClean="0">
                <a:solidFill>
                  <a:srgbClr val="00B050"/>
                </a:solidFill>
              </a:rPr>
              <a:t>f</a:t>
            </a:r>
            <a:r>
              <a:rPr lang="sl-SI" sz="2600" dirty="0" smtClean="0"/>
              <a:t> </a:t>
            </a:r>
            <a:r>
              <a:rPr lang="sl-SI" sz="2600" dirty="0" smtClean="0">
                <a:solidFill>
                  <a:schemeClr val="tx2"/>
                </a:solidFill>
              </a:rPr>
              <a:t>diagonali</a:t>
            </a:r>
          </a:p>
        </p:txBody>
      </p:sp>
      <p:pic>
        <p:nvPicPr>
          <p:cNvPr id="7" name="Picture 6" descr="deltoi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60269" y="1124743"/>
            <a:ext cx="3520243" cy="41764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12 geometrijski liki in telesa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/>
          <a:lstStyle/>
          <a:p>
            <a:r>
              <a:rPr lang="sl-SI" dirty="0" smtClean="0"/>
              <a:t>Iz geometrijskih likov lahko sestavimo mreže različnih geometrijskih teles.</a:t>
            </a:r>
          </a:p>
          <a:p>
            <a:r>
              <a:rPr lang="sl-SI" dirty="0" smtClean="0"/>
              <a:t>Telo, ki ima za stranske ploskve štirikotnike in dve enaki osnovni ploskvi, imenujemo </a:t>
            </a:r>
            <a:r>
              <a:rPr lang="sl-SI" b="1" dirty="0" smtClean="0"/>
              <a:t>prizma</a:t>
            </a:r>
            <a:r>
              <a:rPr lang="sl-SI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sl-SI" b="1" dirty="0" smtClean="0"/>
              <a:t>kvader </a:t>
            </a:r>
            <a:r>
              <a:rPr lang="sl-SI" dirty="0" smtClean="0"/>
              <a:t>- šest pravokotnikov</a:t>
            </a:r>
          </a:p>
          <a:p>
            <a:pPr>
              <a:buFont typeface="Arial" pitchFamily="34" charset="0"/>
              <a:buChar char="•"/>
            </a:pPr>
            <a:r>
              <a:rPr lang="sl-SI" b="1" dirty="0" smtClean="0"/>
              <a:t>kocka</a:t>
            </a:r>
            <a:r>
              <a:rPr lang="sl-SI" dirty="0" smtClean="0"/>
              <a:t> – šest kvadratov</a:t>
            </a:r>
          </a:p>
        </p:txBody>
      </p:sp>
      <p:pic>
        <p:nvPicPr>
          <p:cNvPr id="5" name="Picture 4" descr="kv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00608" y="3645024"/>
            <a:ext cx="8393552" cy="5505990"/>
          </a:xfrm>
          <a:prstGeom prst="rect">
            <a:avLst/>
          </a:prstGeom>
        </p:spPr>
      </p:pic>
      <p:pic>
        <p:nvPicPr>
          <p:cNvPr id="6" name="Picture 5" descr="kock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3648" y="4871944"/>
            <a:ext cx="2520280" cy="1986056"/>
          </a:xfrm>
          <a:prstGeom prst="rect">
            <a:avLst/>
          </a:prstGeom>
        </p:spPr>
      </p:pic>
      <p:pic>
        <p:nvPicPr>
          <p:cNvPr id="9" name="Picture 8" descr="kocka_mrež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51512" y="3519426"/>
            <a:ext cx="4392488" cy="3338574"/>
          </a:xfrm>
          <a:prstGeom prst="rect">
            <a:avLst/>
          </a:prstGeom>
        </p:spPr>
      </p:pic>
      <p:pic>
        <p:nvPicPr>
          <p:cNvPr id="10" name="Picture 9" descr="kvader_mrež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5976" y="3633305"/>
            <a:ext cx="4572000" cy="32246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/>
          <a:lstStyle/>
          <a:p>
            <a:r>
              <a:rPr lang="sl-SI" dirty="0" smtClean="0"/>
              <a:t>Telo, ki ima za stranske ploskve trikotnike s skupnim vrhom, imenujemo </a:t>
            </a:r>
            <a:r>
              <a:rPr lang="sl-SI" b="1" dirty="0" smtClean="0"/>
              <a:t>piramida:</a:t>
            </a:r>
          </a:p>
          <a:p>
            <a:pPr>
              <a:buFont typeface="Arial" pitchFamily="34" charset="0"/>
              <a:buChar char="•"/>
            </a:pPr>
            <a:r>
              <a:rPr lang="sl-SI" b="1" dirty="0" smtClean="0"/>
              <a:t>tetraeder </a:t>
            </a:r>
            <a:r>
              <a:rPr lang="sl-SI" dirty="0" smtClean="0"/>
              <a:t>– štirje enakostranični trikotniki</a:t>
            </a:r>
          </a:p>
          <a:p>
            <a:pPr>
              <a:buFont typeface="Arial" pitchFamily="34" charset="0"/>
              <a:buChar char="•"/>
            </a:pPr>
            <a:r>
              <a:rPr lang="sl-SI" b="1" dirty="0" smtClean="0"/>
              <a:t>štiristrana piramida </a:t>
            </a:r>
            <a:r>
              <a:rPr lang="sl-SI" dirty="0" smtClean="0"/>
              <a:t>– osnovna ploskev je štirikotnik, stranske ploskve so trikotniki</a:t>
            </a:r>
          </a:p>
          <a:p>
            <a:pPr>
              <a:buFont typeface="Arial" pitchFamily="34" charset="0"/>
              <a:buChar char="•"/>
            </a:pPr>
            <a:endParaRPr lang="sl-SI" dirty="0" smtClean="0"/>
          </a:p>
          <a:p>
            <a:endParaRPr lang="sl-SI" dirty="0"/>
          </a:p>
        </p:txBody>
      </p:sp>
      <p:pic>
        <p:nvPicPr>
          <p:cNvPr id="4" name="Picture 3" descr="tetrae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4035804"/>
            <a:ext cx="3024336" cy="2822196"/>
          </a:xfrm>
          <a:prstGeom prst="rect">
            <a:avLst/>
          </a:prstGeom>
        </p:spPr>
      </p:pic>
      <p:pic>
        <p:nvPicPr>
          <p:cNvPr id="7" name="Picture 6" descr="štiristrana piramida_mrež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3927541"/>
            <a:ext cx="2952328" cy="2930459"/>
          </a:xfrm>
          <a:prstGeom prst="rect">
            <a:avLst/>
          </a:prstGeom>
        </p:spPr>
      </p:pic>
      <p:pic>
        <p:nvPicPr>
          <p:cNvPr id="8" name="Picture 7" descr="tetraeder_mrež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3986037"/>
            <a:ext cx="3305258" cy="2871963"/>
          </a:xfrm>
          <a:prstGeom prst="rect">
            <a:avLst/>
          </a:prstGeom>
        </p:spPr>
      </p:pic>
      <p:pic>
        <p:nvPicPr>
          <p:cNvPr id="9" name="Picture 8" descr="štiristrana piramid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31640" y="4005064"/>
            <a:ext cx="2540481" cy="3205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4667349"/>
          </a:xfrm>
        </p:spPr>
        <p:txBody>
          <a:bodyPr/>
          <a:lstStyle/>
          <a:p>
            <a:r>
              <a:rPr lang="sl-SI" b="1" dirty="0" smtClean="0"/>
              <a:t>Delitev trikotnikov</a:t>
            </a:r>
            <a:endParaRPr lang="sl-SI" b="1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251520" y="2132856"/>
          <a:ext cx="8712968" cy="440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3203131"/>
                <a:gridCol w="2629517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glede</a:t>
                      </a:r>
                      <a:r>
                        <a:rPr lang="sl-SI" sz="2400" baseline="0" dirty="0" smtClean="0"/>
                        <a:t> na velikost kotov</a:t>
                      </a:r>
                      <a:endParaRPr lang="sl-SI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ostrokotni</a:t>
                      </a:r>
                    </a:p>
                    <a:p>
                      <a:pPr algn="ctr"/>
                      <a:r>
                        <a:rPr lang="sl-SI" sz="2400" b="1" dirty="0" smtClean="0"/>
                        <a:t>trikotnik</a:t>
                      </a:r>
                      <a:endParaRPr lang="sl-SI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pravokotni</a:t>
                      </a:r>
                    </a:p>
                    <a:p>
                      <a:pPr algn="ctr"/>
                      <a:r>
                        <a:rPr lang="sl-SI" sz="2400" b="1" dirty="0" smtClean="0"/>
                        <a:t>trikotnik</a:t>
                      </a:r>
                      <a:endParaRPr lang="sl-SI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topokotni</a:t>
                      </a:r>
                    </a:p>
                    <a:p>
                      <a:pPr algn="ctr"/>
                      <a:r>
                        <a:rPr lang="sl-SI" sz="2400" b="1" dirty="0" smtClean="0"/>
                        <a:t>trikotnik</a:t>
                      </a:r>
                      <a:endParaRPr lang="sl-SI" sz="2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Vsi</a:t>
                      </a:r>
                      <a:r>
                        <a:rPr lang="sl-SI" sz="2400" baseline="0" dirty="0" smtClean="0"/>
                        <a:t> notranji koti so ostri.</a:t>
                      </a:r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En notranji</a:t>
                      </a:r>
                      <a:r>
                        <a:rPr lang="sl-SI" sz="2400" baseline="0" dirty="0" smtClean="0"/>
                        <a:t> </a:t>
                      </a:r>
                      <a:r>
                        <a:rPr lang="sl-SI" sz="2400" dirty="0" smtClean="0"/>
                        <a:t>kot je pravi.</a:t>
                      </a:r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En notranji</a:t>
                      </a:r>
                      <a:r>
                        <a:rPr lang="sl-SI" sz="2400" baseline="0" dirty="0" smtClean="0"/>
                        <a:t> </a:t>
                      </a:r>
                      <a:r>
                        <a:rPr lang="sl-SI" sz="2400" dirty="0" smtClean="0"/>
                        <a:t>kot je topi.</a:t>
                      </a:r>
                      <a:endParaRPr lang="sl-SI" sz="2400" dirty="0"/>
                    </a:p>
                  </a:txBody>
                  <a:tcPr anchor="ctr"/>
                </a:tc>
              </a:tr>
              <a:tr h="2304000">
                <a:tc>
                  <a:txBody>
                    <a:bodyPr/>
                    <a:lstStyle/>
                    <a:p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9" name="Picture 8" descr="pravokotni trikotni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4365104"/>
            <a:ext cx="3100841" cy="1889862"/>
          </a:xfrm>
          <a:prstGeom prst="rect">
            <a:avLst/>
          </a:prstGeom>
        </p:spPr>
      </p:pic>
      <p:pic>
        <p:nvPicPr>
          <p:cNvPr id="8" name="Picture 7" descr="ostrokotni trikotni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1" y="4414340"/>
            <a:ext cx="2952327" cy="2018727"/>
          </a:xfrm>
          <a:prstGeom prst="rect">
            <a:avLst/>
          </a:prstGeom>
        </p:spPr>
      </p:pic>
      <p:pic>
        <p:nvPicPr>
          <p:cNvPr id="10" name="Picture 9" descr="topokotni trikotni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4869160"/>
            <a:ext cx="2762622" cy="1337690"/>
          </a:xfrm>
          <a:prstGeom prst="rect">
            <a:avLst/>
          </a:prstGeom>
        </p:spPr>
      </p:pic>
      <p:pic>
        <p:nvPicPr>
          <p:cNvPr id="13" name="Picture 12" descr="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48064" y="5445224"/>
            <a:ext cx="199077" cy="175377"/>
          </a:xfrm>
          <a:prstGeom prst="rect">
            <a:avLst/>
          </a:prstGeom>
        </p:spPr>
      </p:pic>
      <p:pic>
        <p:nvPicPr>
          <p:cNvPr id="17" name="Picture 16" descr="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5085184"/>
            <a:ext cx="291494" cy="256792"/>
          </a:xfrm>
          <a:prstGeom prst="rect">
            <a:avLst/>
          </a:prstGeom>
        </p:spPr>
      </p:pic>
      <p:pic>
        <p:nvPicPr>
          <p:cNvPr id="18" name="Picture 17" descr="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71200" y="5085184"/>
            <a:ext cx="245216" cy="216024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23528" y="2154224"/>
          <a:ext cx="8640960" cy="437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592288"/>
                <a:gridCol w="3024336"/>
              </a:tblGrid>
              <a:tr h="292856">
                <a:tc gridSpan="3"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glede na dolžino stranic</a:t>
                      </a:r>
                      <a:endParaRPr lang="sl-SI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527140"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raznostranični</a:t>
                      </a:r>
                      <a:endParaRPr lang="sl-SI" sz="2400" b="1" baseline="0" dirty="0" smtClean="0"/>
                    </a:p>
                    <a:p>
                      <a:pPr algn="ctr"/>
                      <a:r>
                        <a:rPr lang="sl-SI" sz="2400" b="1" baseline="0" dirty="0" smtClean="0"/>
                        <a:t>trikotnik</a:t>
                      </a:r>
                      <a:endParaRPr lang="sl-SI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enakokraki</a:t>
                      </a:r>
                    </a:p>
                    <a:p>
                      <a:pPr algn="ctr"/>
                      <a:r>
                        <a:rPr lang="sl-SI" sz="2400" b="1" dirty="0" smtClean="0"/>
                        <a:t>trikotnik</a:t>
                      </a:r>
                      <a:endParaRPr lang="sl-SI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enakostranični</a:t>
                      </a:r>
                    </a:p>
                    <a:p>
                      <a:pPr algn="ctr"/>
                      <a:r>
                        <a:rPr lang="sl-SI" sz="2400" b="1" dirty="0" smtClean="0"/>
                        <a:t>trikotnik</a:t>
                      </a:r>
                      <a:endParaRPr lang="sl-SI" sz="2400" b="1" dirty="0"/>
                    </a:p>
                  </a:txBody>
                  <a:tcPr anchor="ctr"/>
                </a:tc>
              </a:tr>
              <a:tr h="527140"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Vse</a:t>
                      </a:r>
                      <a:r>
                        <a:rPr lang="sl-SI" sz="2400" baseline="0" dirty="0" smtClean="0"/>
                        <a:t> tri stranice so</a:t>
                      </a:r>
                    </a:p>
                    <a:p>
                      <a:r>
                        <a:rPr lang="sl-SI" sz="2400" baseline="0" dirty="0" smtClean="0"/>
                        <a:t>različno dolge.</a:t>
                      </a:r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Dve</a:t>
                      </a:r>
                      <a:r>
                        <a:rPr lang="sl-SI" sz="2400" baseline="0" dirty="0" smtClean="0"/>
                        <a:t> stranici sta</a:t>
                      </a:r>
                    </a:p>
                    <a:p>
                      <a:r>
                        <a:rPr lang="sl-SI" sz="2400" baseline="0" dirty="0" smtClean="0"/>
                        <a:t>enako dolgi.</a:t>
                      </a:r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Vse stranice</a:t>
                      </a:r>
                      <a:r>
                        <a:rPr lang="sl-SI" sz="2400" baseline="0" dirty="0" smtClean="0"/>
                        <a:t> </a:t>
                      </a:r>
                      <a:r>
                        <a:rPr lang="sl-SI" sz="2400" dirty="0" smtClean="0"/>
                        <a:t>so</a:t>
                      </a:r>
                    </a:p>
                    <a:p>
                      <a:r>
                        <a:rPr lang="sl-SI" sz="2400" dirty="0" smtClean="0"/>
                        <a:t>enako dolge.</a:t>
                      </a:r>
                      <a:endParaRPr lang="sl-SI" sz="2400" dirty="0"/>
                    </a:p>
                  </a:txBody>
                  <a:tcPr anchor="ctr"/>
                </a:tc>
              </a:tr>
              <a:tr h="2268000">
                <a:tc>
                  <a:txBody>
                    <a:bodyPr/>
                    <a:lstStyle/>
                    <a:p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0" name="Picture 19" descr="ostrokotni trikotni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19" y="4437112"/>
            <a:ext cx="3053975" cy="2088232"/>
          </a:xfrm>
          <a:prstGeom prst="rect">
            <a:avLst/>
          </a:prstGeom>
        </p:spPr>
      </p:pic>
      <p:pic>
        <p:nvPicPr>
          <p:cNvPr id="21" name="Picture 20" descr="enakokraki trikotni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92656" y="5168815"/>
            <a:ext cx="2647496" cy="996489"/>
          </a:xfrm>
          <a:prstGeom prst="rect">
            <a:avLst/>
          </a:prstGeom>
        </p:spPr>
      </p:pic>
      <p:pic>
        <p:nvPicPr>
          <p:cNvPr id="22" name="Picture 21" descr="enakostranični trikotnik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28184" y="4221088"/>
            <a:ext cx="2520280" cy="22572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42194"/>
            <a:ext cx="8686800" cy="4683150"/>
          </a:xfrm>
        </p:spPr>
        <p:txBody>
          <a:bodyPr>
            <a:normAutofit lnSpcReduction="10000"/>
          </a:bodyPr>
          <a:lstStyle/>
          <a:p>
            <a:r>
              <a:rPr lang="sl-SI" b="1" dirty="0" smtClean="0"/>
              <a:t>Trikotniško pravilo</a:t>
            </a:r>
          </a:p>
          <a:p>
            <a:pPr>
              <a:buNone/>
            </a:pPr>
            <a:r>
              <a:rPr lang="sl-SI" dirty="0" smtClean="0"/>
              <a:t>Vsota dveh stranic v trikotniku mora biti večja od dolžine tretje stranice.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Ali obstaja trikotnik z dolžinami stranic 2, 4, 7? Zakaj?</a:t>
            </a:r>
          </a:p>
          <a:p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971600" y="3645024"/>
            <a:ext cx="2736304" cy="17281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a + b &gt; c</a:t>
            </a:r>
          </a:p>
          <a:p>
            <a:pPr algn="ctr"/>
            <a:r>
              <a:rPr lang="sl-SI" sz="3200" dirty="0" smtClean="0"/>
              <a:t>a + c &gt; b</a:t>
            </a:r>
          </a:p>
          <a:p>
            <a:pPr algn="ctr"/>
            <a:r>
              <a:rPr lang="sl-SI" sz="3200" dirty="0" smtClean="0"/>
              <a:t>b + c &gt; a</a:t>
            </a:r>
            <a:endParaRPr lang="sl-SI" sz="3200" dirty="0"/>
          </a:p>
        </p:txBody>
      </p:sp>
      <p:pic>
        <p:nvPicPr>
          <p:cNvPr id="5" name="Picture 4" descr="trikotnikkk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2924944"/>
            <a:ext cx="4353330" cy="2598393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60648"/>
            <a:ext cx="2619747" cy="200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 koti v trikotniku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6084168" cy="5517232"/>
          </a:xfrm>
        </p:spPr>
        <p:txBody>
          <a:bodyPr>
            <a:normAutofit fontScale="92500"/>
          </a:bodyPr>
          <a:lstStyle/>
          <a:p>
            <a:r>
              <a:rPr lang="sl-SI" sz="2800" dirty="0" smtClean="0"/>
              <a:t>Vsota notranjih kotov v trikotniku je 180°.</a:t>
            </a:r>
          </a:p>
          <a:p>
            <a:endParaRPr lang="sl-SI" sz="2800" dirty="0" smtClean="0"/>
          </a:p>
          <a:p>
            <a:r>
              <a:rPr lang="sl-SI" sz="2800" dirty="0" smtClean="0"/>
              <a:t>Vsota notranjega kota in pripadajočega zunanjega kota v trikotniku je 180°.</a:t>
            </a:r>
          </a:p>
          <a:p>
            <a:endParaRPr lang="sl-SI" sz="2800" dirty="0" smtClean="0"/>
          </a:p>
          <a:p>
            <a:r>
              <a:rPr lang="sl-SI" sz="2800" dirty="0" smtClean="0"/>
              <a:t>Vsota zunanjih kotov trikotnika je 360°.</a:t>
            </a:r>
          </a:p>
          <a:p>
            <a:endParaRPr lang="sl-SI" sz="2800" dirty="0" smtClean="0"/>
          </a:p>
          <a:p>
            <a:r>
              <a:rPr lang="sl-SI" sz="2800" dirty="0" smtClean="0"/>
              <a:t>Zunanji kot je enak vsoti </a:t>
            </a:r>
            <a:r>
              <a:rPr lang="sl-SI" sz="2800" dirty="0" err="1" smtClean="0"/>
              <a:t>nepriležnih</a:t>
            </a:r>
            <a:r>
              <a:rPr lang="sl-SI" sz="2800" dirty="0" smtClean="0"/>
              <a:t> notranjih kotov trikotnika.</a:t>
            </a:r>
            <a:endParaRPr lang="sl-SI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395536" y="2276872"/>
            <a:ext cx="2592288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bg1"/>
                </a:solidFill>
                <a:sym typeface="Symbol"/>
              </a:rPr>
              <a:t> +  +  = 180°</a:t>
            </a:r>
            <a:r>
              <a:rPr lang="sl-SI" sz="2400" dirty="0" smtClean="0">
                <a:solidFill>
                  <a:schemeClr val="bg1"/>
                </a:solidFill>
              </a:rPr>
              <a:t> </a:t>
            </a:r>
            <a:endParaRPr lang="sl-SI" sz="2400" dirty="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95536" y="3789040"/>
            <a:ext cx="2592288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bg1"/>
                </a:solidFill>
                <a:sym typeface="Symbol"/>
              </a:rPr>
              <a:t> + </a:t>
            </a:r>
            <a:r>
              <a:rPr lang="sl-SI" sz="24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400" dirty="0" smtClean="0">
                <a:solidFill>
                  <a:schemeClr val="bg1"/>
                </a:solidFill>
                <a:sym typeface="Symbol"/>
              </a:rPr>
              <a:t> = 180°</a:t>
            </a:r>
            <a:r>
              <a:rPr lang="sl-SI" sz="2400" dirty="0" smtClean="0">
                <a:solidFill>
                  <a:schemeClr val="bg1"/>
                </a:solidFill>
              </a:rPr>
              <a:t> </a:t>
            </a:r>
            <a:endParaRPr lang="sl-SI" sz="24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5536" y="5157192"/>
            <a:ext cx="2880320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bg1"/>
                </a:solidFill>
                <a:sym typeface="Symbol"/>
              </a:rPr>
              <a:t></a:t>
            </a:r>
            <a:r>
              <a:rPr lang="sl-SI" sz="24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400" dirty="0" smtClean="0">
                <a:solidFill>
                  <a:schemeClr val="bg1"/>
                </a:solidFill>
                <a:sym typeface="Symbol"/>
              </a:rPr>
              <a:t> + </a:t>
            </a:r>
            <a:r>
              <a:rPr lang="sl-SI" sz="24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400" dirty="0" smtClean="0">
                <a:solidFill>
                  <a:schemeClr val="bg1"/>
                </a:solidFill>
                <a:sym typeface="Symbol"/>
              </a:rPr>
              <a:t> + </a:t>
            </a:r>
            <a:r>
              <a:rPr lang="sl-SI" sz="24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400" dirty="0" smtClean="0">
                <a:solidFill>
                  <a:schemeClr val="bg1"/>
                </a:solidFill>
                <a:sym typeface="Symbol"/>
              </a:rPr>
              <a:t> = 180°</a:t>
            </a:r>
            <a:r>
              <a:rPr lang="sl-SI" sz="2400" dirty="0" smtClean="0">
                <a:solidFill>
                  <a:schemeClr val="bg1"/>
                </a:solidFill>
              </a:rPr>
              <a:t> </a:t>
            </a:r>
            <a:endParaRPr lang="sl-SI" sz="24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56176" y="5688632"/>
            <a:ext cx="2232248" cy="11247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bg1"/>
                </a:solidFill>
                <a:sym typeface="Symbol"/>
              </a:rPr>
              <a:t></a:t>
            </a:r>
            <a:r>
              <a:rPr lang="sl-SI" sz="24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400" dirty="0" smtClean="0">
                <a:solidFill>
                  <a:schemeClr val="bg1"/>
                </a:solidFill>
                <a:sym typeface="Symbol"/>
              </a:rPr>
              <a:t>  =  + </a:t>
            </a:r>
          </a:p>
          <a:p>
            <a:pPr algn="ctr"/>
            <a:r>
              <a:rPr lang="sl-SI" sz="2400" dirty="0" smtClean="0">
                <a:solidFill>
                  <a:schemeClr val="bg1"/>
                </a:solidFill>
                <a:sym typeface="Symbol"/>
              </a:rPr>
              <a:t> </a:t>
            </a:r>
            <a:r>
              <a:rPr lang="sl-SI" sz="24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400" dirty="0" smtClean="0">
                <a:solidFill>
                  <a:schemeClr val="bg1"/>
                </a:solidFill>
                <a:sym typeface="Symbol"/>
              </a:rPr>
              <a:t>  =  + </a:t>
            </a:r>
          </a:p>
          <a:p>
            <a:pPr algn="ctr"/>
            <a:r>
              <a:rPr lang="sl-SI" sz="2400" dirty="0" smtClean="0">
                <a:solidFill>
                  <a:schemeClr val="bg1"/>
                </a:solidFill>
                <a:sym typeface="Symbol"/>
              </a:rPr>
              <a:t> </a:t>
            </a:r>
            <a:r>
              <a:rPr lang="sl-SI" sz="2400" baseline="-25000" dirty="0" smtClean="0">
                <a:solidFill>
                  <a:schemeClr val="bg1"/>
                </a:solidFill>
                <a:sym typeface="Symbol"/>
              </a:rPr>
              <a:t>1</a:t>
            </a:r>
            <a:r>
              <a:rPr lang="sl-SI" sz="2400" dirty="0" smtClean="0">
                <a:solidFill>
                  <a:schemeClr val="bg1"/>
                </a:solidFill>
                <a:sym typeface="Symbol"/>
              </a:rPr>
              <a:t>  =  + </a:t>
            </a:r>
          </a:p>
        </p:txBody>
      </p:sp>
      <p:pic>
        <p:nvPicPr>
          <p:cNvPr id="9" name="Picture 8" descr="notranji kot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980728"/>
            <a:ext cx="3577559" cy="196017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444208" y="299695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 </a:t>
            </a:r>
            <a:r>
              <a:rPr lang="sl-SI" dirty="0" smtClean="0">
                <a:sym typeface="Mathematica3"/>
              </a:rPr>
              <a:t></a:t>
            </a:r>
            <a:r>
              <a:rPr lang="sl-SI" dirty="0" smtClean="0"/>
              <a:t> b, </a:t>
            </a:r>
            <a:r>
              <a:rPr lang="sl-SI" dirty="0" smtClean="0">
                <a:sym typeface="Symbol"/>
              </a:rPr>
              <a:t> = ,  = </a:t>
            </a:r>
            <a:endParaRPr lang="sl-SI" dirty="0"/>
          </a:p>
        </p:txBody>
      </p:sp>
      <p:pic>
        <p:nvPicPr>
          <p:cNvPr id="11" name="Picture 10" descr="notranji in zunanji kot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3501008"/>
            <a:ext cx="3231993" cy="18709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 načrtovanje </a:t>
            </a:r>
            <a:r>
              <a:rPr lang="sl-SI" dirty="0" err="1" smtClean="0"/>
              <a:t>trikotnikkov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Skladnost trikotnikov</a:t>
            </a:r>
          </a:p>
          <a:p>
            <a:pPr>
              <a:buNone/>
            </a:pPr>
            <a:r>
              <a:rPr lang="sl-SI" dirty="0" smtClean="0"/>
              <a:t>Dva trikotnika sta skladna, če lahko enega premaknemo na drugega, tako da se povsem prekrivata. Ujemata se v vseh treh kotih in vseh treh stranicah.</a:t>
            </a:r>
            <a:endParaRPr lang="sl-SI" dirty="0"/>
          </a:p>
        </p:txBody>
      </p:sp>
      <p:pic>
        <p:nvPicPr>
          <p:cNvPr id="8" name="Picture 7" descr="skladen trikotnik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3933056"/>
            <a:ext cx="3302611" cy="2012528"/>
          </a:xfrm>
          <a:prstGeom prst="rect">
            <a:avLst/>
          </a:prstGeom>
        </p:spPr>
      </p:pic>
      <p:pic>
        <p:nvPicPr>
          <p:cNvPr id="9" name="Picture 8" descr="skladen trikotnik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3861048"/>
            <a:ext cx="3371415" cy="2247609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347864" y="5949280"/>
            <a:ext cx="2448272" cy="69269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tx1"/>
                </a:solidFill>
                <a:sym typeface="Mathematica3"/>
              </a:rPr>
              <a:t></a:t>
            </a:r>
            <a:r>
              <a:rPr lang="sl-SI" sz="2400" dirty="0" smtClean="0">
                <a:solidFill>
                  <a:schemeClr val="tx1"/>
                </a:solidFill>
              </a:rPr>
              <a:t>ABC </a:t>
            </a:r>
            <a:r>
              <a:rPr lang="sl-SI" sz="2400" dirty="0">
                <a:solidFill>
                  <a:schemeClr val="tx1"/>
                </a:solidFill>
                <a:sym typeface="Mathematica1"/>
              </a:rPr>
              <a:t></a:t>
            </a:r>
            <a:r>
              <a:rPr lang="sl-SI" sz="2400" dirty="0" smtClean="0">
                <a:solidFill>
                  <a:schemeClr val="tx1"/>
                </a:solidFill>
                <a:sym typeface="Mathematica1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sym typeface="Mathematica3"/>
              </a:rPr>
              <a:t></a:t>
            </a:r>
            <a:r>
              <a:rPr lang="sl-SI" sz="2400" dirty="0" smtClean="0">
                <a:solidFill>
                  <a:schemeClr val="tx1"/>
                </a:solidFill>
              </a:rPr>
              <a:t>A’B’C’</a:t>
            </a:r>
            <a:endParaRPr lang="sl-SI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256584"/>
          </a:xfrm>
        </p:spPr>
        <p:txBody>
          <a:bodyPr>
            <a:noAutofit/>
          </a:bodyPr>
          <a:lstStyle/>
          <a:p>
            <a:r>
              <a:rPr lang="sl-SI" b="1" dirty="0" err="1" smtClean="0"/>
              <a:t>Skladnostni</a:t>
            </a:r>
            <a:r>
              <a:rPr lang="sl-SI" b="1" dirty="0" smtClean="0"/>
              <a:t> izreki</a:t>
            </a:r>
          </a:p>
          <a:p>
            <a:pPr>
              <a:buNone/>
            </a:pPr>
            <a:r>
              <a:rPr lang="sl-SI" dirty="0" smtClean="0"/>
              <a:t>Trikotnika sta skladna, če se ujemata v: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vseh treh stranicah (s, </a:t>
            </a:r>
            <a:r>
              <a:rPr lang="sl-SI" dirty="0" err="1" smtClean="0"/>
              <a:t>s</a:t>
            </a:r>
            <a:r>
              <a:rPr lang="sl-SI" dirty="0" smtClean="0"/>
              <a:t>, </a:t>
            </a:r>
            <a:r>
              <a:rPr lang="sl-SI" dirty="0" err="1" smtClean="0"/>
              <a:t>s</a:t>
            </a:r>
            <a:r>
              <a:rPr lang="sl-SI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dveh stranicah in kotu med njima (s, k, s)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eni stranici in dveh priležnih kotih (k, s, k)</a:t>
            </a:r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dveh stranicah in kotu, ki leži daljši stranici nasproti (s, </a:t>
            </a:r>
            <a:r>
              <a:rPr lang="sl-SI" dirty="0" err="1" smtClean="0"/>
              <a:t>s</a:t>
            </a:r>
            <a:r>
              <a:rPr lang="sl-SI" dirty="0" smtClean="0"/>
              <a:t>, k)</a:t>
            </a:r>
            <a:endParaRPr lang="sl-SI" dirty="0"/>
          </a:p>
        </p:txBody>
      </p:sp>
      <p:pic>
        <p:nvPicPr>
          <p:cNvPr id="6" name="Picture 5" descr="tri stranice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3356992"/>
            <a:ext cx="2880320" cy="1764471"/>
          </a:xfrm>
          <a:prstGeom prst="rect">
            <a:avLst/>
          </a:prstGeom>
        </p:spPr>
      </p:pic>
      <p:pic>
        <p:nvPicPr>
          <p:cNvPr id="7" name="Picture 6" descr="tri stranic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870059">
            <a:off x="44967" y="1556955"/>
            <a:ext cx="5942035" cy="6007997"/>
          </a:xfrm>
          <a:prstGeom prst="rect">
            <a:avLst/>
          </a:prstGeom>
        </p:spPr>
      </p:pic>
      <p:pic>
        <p:nvPicPr>
          <p:cNvPr id="8" name="Picture 7" descr="stranici in kot med njima 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4048" y="3768812"/>
            <a:ext cx="3096344" cy="2252476"/>
          </a:xfrm>
          <a:prstGeom prst="rect">
            <a:avLst/>
          </a:prstGeom>
        </p:spPr>
      </p:pic>
      <p:pic>
        <p:nvPicPr>
          <p:cNvPr id="9" name="Picture 8" descr="stranici in kot med njim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272190">
            <a:off x="1065608" y="3167094"/>
            <a:ext cx="3505294" cy="2447214"/>
          </a:xfrm>
          <a:prstGeom prst="rect">
            <a:avLst/>
          </a:prstGeom>
        </p:spPr>
      </p:pic>
      <p:pic>
        <p:nvPicPr>
          <p:cNvPr id="12" name="Picture 11" descr="dve stranici 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1343634">
            <a:off x="1239445" y="5205930"/>
            <a:ext cx="3528699" cy="1522735"/>
          </a:xfrm>
          <a:prstGeom prst="rect">
            <a:avLst/>
          </a:prstGeom>
        </p:spPr>
      </p:pic>
      <p:pic>
        <p:nvPicPr>
          <p:cNvPr id="13" name="Picture 12" descr="dve stranici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832494">
            <a:off x="5118784" y="5073020"/>
            <a:ext cx="3450034" cy="1393500"/>
          </a:xfrm>
          <a:prstGeom prst="rect">
            <a:avLst/>
          </a:prstGeom>
        </p:spPr>
      </p:pic>
      <p:pic>
        <p:nvPicPr>
          <p:cNvPr id="14" name="Picture 13" descr="stranica in priležna kota 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856731">
            <a:off x="1378288" y="4070936"/>
            <a:ext cx="3068741" cy="2151157"/>
          </a:xfrm>
          <a:prstGeom prst="rect">
            <a:avLst/>
          </a:prstGeom>
        </p:spPr>
      </p:pic>
      <p:pic>
        <p:nvPicPr>
          <p:cNvPr id="15" name="Picture 14" descr="stranica in priležna kota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98216">
            <a:off x="5426093" y="4350768"/>
            <a:ext cx="2922901" cy="22362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4 višine trikotnikov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Višine trikotnika </a:t>
            </a:r>
            <a:r>
              <a:rPr lang="sl-SI" dirty="0" err="1" smtClean="0"/>
              <a:t>v</a:t>
            </a:r>
            <a:r>
              <a:rPr lang="sl-SI" baseline="-25000" dirty="0" err="1" smtClean="0"/>
              <a:t>a</a:t>
            </a:r>
            <a:r>
              <a:rPr lang="sl-SI" dirty="0" smtClean="0"/>
              <a:t>, </a:t>
            </a:r>
            <a:r>
              <a:rPr lang="sl-SI" dirty="0" err="1" smtClean="0"/>
              <a:t>v</a:t>
            </a:r>
            <a:r>
              <a:rPr lang="sl-SI" baseline="-25000" dirty="0" err="1" smtClean="0"/>
              <a:t>b</a:t>
            </a:r>
            <a:r>
              <a:rPr lang="sl-SI" baseline="-25000" dirty="0" smtClean="0"/>
              <a:t> </a:t>
            </a:r>
            <a:r>
              <a:rPr lang="sl-SI" dirty="0" smtClean="0"/>
              <a:t>in </a:t>
            </a:r>
            <a:r>
              <a:rPr lang="sl-SI" dirty="0" err="1" smtClean="0"/>
              <a:t>v</a:t>
            </a:r>
            <a:r>
              <a:rPr lang="sl-SI" baseline="-25000" dirty="0" err="1" smtClean="0"/>
              <a:t>c</a:t>
            </a:r>
            <a:r>
              <a:rPr lang="sl-SI" dirty="0" smtClean="0"/>
              <a:t> so daljice med ogliščem in nosilko nasprotne stranice. Višina je pravokotna na nosilko stranice.</a:t>
            </a:r>
          </a:p>
          <a:p>
            <a:r>
              <a:rPr lang="sl-SI" dirty="0" smtClean="0"/>
              <a:t>Vse tri višine se sekajo v eni točki, ki jo imenujemo </a:t>
            </a:r>
            <a:r>
              <a:rPr lang="sl-SI" b="1" dirty="0" smtClean="0"/>
              <a:t>višinska točka </a:t>
            </a:r>
            <a:r>
              <a:rPr lang="sl-SI" dirty="0" smtClean="0"/>
              <a:t>V.</a:t>
            </a:r>
            <a:endParaRPr lang="sl-SI" dirty="0"/>
          </a:p>
        </p:txBody>
      </p:sp>
      <p:pic>
        <p:nvPicPr>
          <p:cNvPr id="4" name="Picture 3" descr="viš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50769" y="3543999"/>
            <a:ext cx="3888432" cy="313983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51520" y="4293096"/>
            <a:ext cx="4104456" cy="237626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Višinska točka v ostrokotnem trikotniku leži v notranjosti trikotnika. V topokotnem pa zunaj trikotnika. </a:t>
            </a:r>
            <a:r>
              <a:rPr lang="sl-SI" sz="2400" i="1" dirty="0" smtClean="0"/>
              <a:t>Kje leži v pravokotnem trikotniku?</a:t>
            </a:r>
            <a:endParaRPr lang="sl-SI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04" y="332656"/>
            <a:ext cx="8991600" cy="1440160"/>
          </a:xfrm>
        </p:spPr>
        <p:txBody>
          <a:bodyPr>
            <a:normAutofit/>
          </a:bodyPr>
          <a:lstStyle/>
          <a:p>
            <a:r>
              <a:rPr lang="sl-SI" dirty="0" smtClean="0"/>
              <a:t>5 simetrale stranic in trikotniku očrtana krožnica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5"/>
            <a:ext cx="5472608" cy="4824536"/>
          </a:xfrm>
        </p:spPr>
        <p:txBody>
          <a:bodyPr>
            <a:normAutofit/>
          </a:bodyPr>
          <a:lstStyle/>
          <a:p>
            <a:r>
              <a:rPr lang="sl-SI" sz="3000" dirty="0" smtClean="0"/>
              <a:t>Točka S</a:t>
            </a:r>
            <a:r>
              <a:rPr lang="sl-SI" sz="3000" baseline="-25000" dirty="0" smtClean="0"/>
              <a:t>o </a:t>
            </a:r>
            <a:r>
              <a:rPr lang="sl-SI" sz="3000" dirty="0" smtClean="0"/>
              <a:t>je presečišče simetral trikotnikovih stranic (torej je od vseh treh oglišč trikotnika enako oddaljena), je tudi </a:t>
            </a:r>
            <a:r>
              <a:rPr lang="sl-SI" sz="3000" b="1" dirty="0" smtClean="0"/>
              <a:t>središče trikotniku očrtane krožnice</a:t>
            </a:r>
            <a:r>
              <a:rPr lang="sl-SI" sz="3000" dirty="0" smtClean="0"/>
              <a:t>. Razdalja od S</a:t>
            </a:r>
            <a:r>
              <a:rPr lang="sl-SI" sz="3000" baseline="-25000" dirty="0" smtClean="0"/>
              <a:t>o</a:t>
            </a:r>
            <a:r>
              <a:rPr lang="sl-SI" sz="3000" dirty="0" smtClean="0"/>
              <a:t> do poljubnega oglišča trikotnika je </a:t>
            </a:r>
            <a:r>
              <a:rPr lang="sl-SI" sz="3000" b="1" dirty="0" smtClean="0"/>
              <a:t>polmer očrtane krožnice </a:t>
            </a:r>
            <a:r>
              <a:rPr lang="sl-SI" sz="3000" b="1" dirty="0" err="1" smtClean="0"/>
              <a:t>r</a:t>
            </a:r>
            <a:r>
              <a:rPr lang="sl-SI" sz="3000" b="1" baseline="-25000" dirty="0" err="1" smtClean="0"/>
              <a:t>o</a:t>
            </a:r>
            <a:r>
              <a:rPr lang="sl-SI" sz="3000" dirty="0" smtClean="0"/>
              <a:t>.</a:t>
            </a:r>
            <a:endParaRPr lang="sl-SI" sz="3000" dirty="0"/>
          </a:p>
        </p:txBody>
      </p:sp>
      <p:pic>
        <p:nvPicPr>
          <p:cNvPr id="5" name="Picture 4" descr="očtrana krožnic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515802"/>
            <a:ext cx="3744416" cy="34908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620</TotalTime>
  <Words>1323</Words>
  <Application>Microsoft Office PowerPoint</Application>
  <PresentationFormat>On-screen Show (4:3)</PresentationFormat>
  <Paragraphs>200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Courier New</vt:lpstr>
      <vt:lpstr>Franklin Gothic Book</vt:lpstr>
      <vt:lpstr>Franklin Gothic Medium</vt:lpstr>
      <vt:lpstr>Mathematica1</vt:lpstr>
      <vt:lpstr>Mathematica3</vt:lpstr>
      <vt:lpstr>Symbol</vt:lpstr>
      <vt:lpstr>Wingdings 2</vt:lpstr>
      <vt:lpstr>Trek</vt:lpstr>
      <vt:lpstr>TRIKOTNIKI IN ŠTIRIKOTNIKI</vt:lpstr>
      <vt:lpstr>1 trikotniki</vt:lpstr>
      <vt:lpstr>PowerPoint Presentation</vt:lpstr>
      <vt:lpstr>PowerPoint Presentation</vt:lpstr>
      <vt:lpstr>2 koti v trikotniku</vt:lpstr>
      <vt:lpstr>3 načrtovanje trikotnikkov</vt:lpstr>
      <vt:lpstr>PowerPoint Presentation</vt:lpstr>
      <vt:lpstr>4 višine trikotnikov</vt:lpstr>
      <vt:lpstr>5 simetrale stranic in trikotniku očrtana krožnica</vt:lpstr>
      <vt:lpstr>6 simetrale kotov in trikotniku včrtana krožnica</vt:lpstr>
      <vt:lpstr>7 težiščnice in težišče</vt:lpstr>
      <vt:lpstr>8 štirikotniki</vt:lpstr>
      <vt:lpstr>PowerPoint Presentation</vt:lpstr>
      <vt:lpstr>PowerPoint Presentation</vt:lpstr>
      <vt:lpstr>PowerPoint Presentation</vt:lpstr>
      <vt:lpstr>9 trapez</vt:lpstr>
      <vt:lpstr>PowerPoint Presentation</vt:lpstr>
      <vt:lpstr>10 paralelogram</vt:lpstr>
      <vt:lpstr>PowerPoint Presentation</vt:lpstr>
      <vt:lpstr>11 deltoid</vt:lpstr>
      <vt:lpstr>12 geometrijski liki in telesa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TRIKOTNIKI IN ŠTIRIKOTNIKI</dc:title>
  <dc:creator>Pika</dc:creator>
  <cp:lastModifiedBy>Evgenija</cp:lastModifiedBy>
  <cp:revision>80</cp:revision>
  <dcterms:created xsi:type="dcterms:W3CDTF">2015-07-28T14:35:39Z</dcterms:created>
  <dcterms:modified xsi:type="dcterms:W3CDTF">2016-08-11T07:45:31Z</dcterms:modified>
</cp:coreProperties>
</file>