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0" r:id="rId5"/>
    <p:sldId id="261" r:id="rId6"/>
    <p:sldId id="263" r:id="rId7"/>
    <p:sldId id="264" r:id="rId8"/>
    <p:sldId id="282" r:id="rId9"/>
    <p:sldId id="283" r:id="rId10"/>
    <p:sldId id="287" r:id="rId11"/>
    <p:sldId id="289" r:id="rId12"/>
    <p:sldId id="262" r:id="rId13"/>
    <p:sldId id="286" r:id="rId14"/>
    <p:sldId id="285" r:id="rId15"/>
    <p:sldId id="284" r:id="rId16"/>
    <p:sldId id="269" r:id="rId17"/>
    <p:sldId id="270" r:id="rId18"/>
    <p:sldId id="272" r:id="rId19"/>
    <p:sldId id="274" r:id="rId20"/>
    <p:sldId id="275" r:id="rId21"/>
    <p:sldId id="278" r:id="rId22"/>
    <p:sldId id="279" r:id="rId23"/>
    <p:sldId id="277" r:id="rId24"/>
    <p:sldId id="276" r:id="rId25"/>
    <p:sldId id="273" r:id="rId26"/>
    <p:sldId id="268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0BFEF7-FD70-4628-A77A-B2A7B7EC034D}" type="datetimeFigureOut">
              <a:rPr lang="sl-SI" smtClean="0"/>
              <a:t>5.9.2016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D2A779-4314-4F4D-B47F-ABC5A08A779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7sa1cRrNgh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ton.si/najvecje-in-najlepse-knjiznice-sveta-1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itta-vritti.blogspot.com/2008/10/klasine-knjige-in-e-knjig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Y5O_KI1B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KNJIŽNICA</a:t>
            </a:r>
            <a:endParaRPr lang="sl-SI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r>
              <a:rPr lang="sl-SI" b="1" dirty="0" smtClean="0"/>
              <a:t>Majda Drobnič</a:t>
            </a:r>
            <a:r>
              <a:rPr lang="sl-SI" dirty="0" smtClean="0"/>
              <a:t>, prof. in bibliotekarka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691680" y="76470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+mj-lt"/>
              </a:rPr>
              <a:t>V znanju je moč, v branju užitek!</a:t>
            </a:r>
            <a:endParaRPr lang="sl-SI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4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Kakšno ureditev in izposojo ima naša knjižnica?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Ureditev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UDK – sistem, prosti dostop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Referenčna zbirka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Slovenska poezija in proza ločeno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Čitalnica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Člani knjižnice ste avtomatsko VSI dijaki in zaposleni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V sistemu COBISS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Izposoja gradiva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Leposlovje - 21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Ostalo - 7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Priročniki – samo za v čitalnico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Učbeniki – izjemoma nekaj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+mj-lt"/>
              </a:rPr>
              <a:t>V nujnih primerih je možno podaljšanje izposoje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8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51720" y="476672"/>
            <a:ext cx="5112568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KNJIGOBE</a:t>
            </a: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Cambria" panose="02040503050406030204" pitchFamily="18" charset="0"/>
              </a:rPr>
              <a:t>Ž</a:t>
            </a: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NICA SGŠG MB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 prostor, kjer izmenjujemo dobre knjige po principu, </a:t>
            </a:r>
            <a:r>
              <a:rPr lang="sl-SI" b="1" u="sng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kolikor jih vzameš, toliko jih vrneš</a:t>
            </a: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Tako gre knjiga na pot, se morda vrne ali pa jo zamenja druga.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Knjigo, ki te zanima: 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VZEMI,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PREBERI,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VRNI,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ZAMENJAJ.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Naj ti bo branje v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užitek …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Bonton v knjižnici</a:t>
            </a: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95993" cy="41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2"/>
              </a:rPr>
              <a:t>http://www.renton.si/najvecje-in-najlepse-knjiznice-sveta-1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71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pozornost!</a:t>
            </a:r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9923"/>
            <a:ext cx="5690517" cy="445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2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1"/>
            <a:ext cx="3816424" cy="526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9" y="692696"/>
            <a:ext cx="6840389" cy="4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544269" cy="447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9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09688"/>
            <a:ext cx="5419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47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/>
          <a:lstStyle/>
          <a:p>
            <a:r>
              <a:rPr lang="sl-SI" dirty="0" smtClean="0"/>
              <a:t>Kaj je knjižnica?</a:t>
            </a:r>
            <a:endParaRPr lang="sl-SI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19200"/>
            <a:ext cx="5467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667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„Pismenosti za preživetje“ – UNESCO, 2008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3- Medijska pismenost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657600" cy="3048000"/>
          </a:xfrm>
        </p:spPr>
        <p:txBody>
          <a:bodyPr/>
          <a:lstStyle/>
          <a:p>
            <a:r>
              <a:rPr lang="sl-SI" dirty="0" smtClean="0"/>
              <a:t>Poznavanje in uporaba telekomunikacijskih tehnologij za učenje</a:t>
            </a:r>
          </a:p>
          <a:p>
            <a:r>
              <a:rPr lang="sl-SI" dirty="0" smtClean="0"/>
              <a:t>Virtualne učilnice (</a:t>
            </a:r>
            <a:r>
              <a:rPr lang="sl-SI" dirty="0" err="1" smtClean="0"/>
              <a:t>moodle</a:t>
            </a:r>
            <a:r>
              <a:rPr lang="sl-SI" dirty="0" smtClean="0"/>
              <a:t>)</a:t>
            </a:r>
          </a:p>
          <a:p>
            <a:r>
              <a:rPr lang="sl-SI" dirty="0" err="1" smtClean="0"/>
              <a:t>Online</a:t>
            </a:r>
            <a:r>
              <a:rPr lang="sl-SI" dirty="0" smtClean="0"/>
              <a:t> učenje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3657600" cy="1440160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4- Učenje </a:t>
            </a:r>
            <a:r>
              <a:rPr lang="sl-SI" dirty="0"/>
              <a:t>na daljavo in e-učenje</a:t>
            </a:r>
          </a:p>
          <a:p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7544" y="1340768"/>
            <a:ext cx="4017640" cy="3312368"/>
          </a:xfrm>
        </p:spPr>
        <p:txBody>
          <a:bodyPr>
            <a:normAutofit fontScale="40000" lnSpcReduction="20000"/>
          </a:bodyPr>
          <a:lstStyle/>
          <a:p>
            <a:r>
              <a:rPr lang="sl-SI" sz="6000" dirty="0"/>
              <a:t>Od znanja, potrebnega za uporabo starih in novih </a:t>
            </a:r>
            <a:r>
              <a:rPr lang="sl-SI" sz="6000" dirty="0" smtClean="0"/>
              <a:t>tehnologij, </a:t>
            </a:r>
            <a:r>
              <a:rPr lang="sl-SI" sz="6000" dirty="0"/>
              <a:t>h </a:t>
            </a:r>
            <a:r>
              <a:rPr lang="sl-SI" sz="6000" dirty="0">
                <a:solidFill>
                  <a:srgbClr val="FF0000"/>
                </a:solidFill>
              </a:rPr>
              <a:t>kritičnemu presojanju vsebine medijev</a:t>
            </a:r>
          </a:p>
          <a:p>
            <a:r>
              <a:rPr lang="sl-SI" sz="6000" dirty="0" smtClean="0"/>
              <a:t>Razumeti</a:t>
            </a:r>
            <a:r>
              <a:rPr lang="sl-SI" sz="6000" dirty="0"/>
              <a:t>, interpretirati</a:t>
            </a:r>
          </a:p>
          <a:p>
            <a:r>
              <a:rPr lang="sl-SI" sz="6000" dirty="0"/>
              <a:t>Ustvarjati/izražati se z uporabo medijev (= aktivno sodelovati)</a:t>
            </a:r>
          </a:p>
          <a:p>
            <a:r>
              <a:rPr lang="sl-SI" sz="6000" dirty="0" smtClean="0"/>
              <a:t>Množični </a:t>
            </a:r>
            <a:r>
              <a:rPr lang="sl-SI" sz="6000" dirty="0"/>
              <a:t>mediji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294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„Pismenosti za preživetje“ – UNESCO, 2008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5- Kulturna pismenost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hr-HR" altLang="sl-SI" sz="2800" dirty="0">
                <a:solidFill>
                  <a:srgbClr val="2F2B20"/>
                </a:solidFill>
              </a:rPr>
              <a:t>Poznavanje </a:t>
            </a:r>
            <a:r>
              <a:rPr lang="hr-HR" altLang="sl-SI" sz="2800" dirty="0" err="1">
                <a:solidFill>
                  <a:srgbClr val="2F2B20"/>
                </a:solidFill>
              </a:rPr>
              <a:t>in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razumevanje</a:t>
            </a:r>
            <a:r>
              <a:rPr lang="hr-HR" altLang="sl-SI" sz="2800" dirty="0">
                <a:solidFill>
                  <a:srgbClr val="2F2B20"/>
                </a:solidFill>
              </a:rPr>
              <a:t>, </a:t>
            </a:r>
            <a:r>
              <a:rPr lang="hr-HR" altLang="sl-SI" sz="2800" dirty="0">
                <a:solidFill>
                  <a:srgbClr val="D25814"/>
                </a:solidFill>
              </a:rPr>
              <a:t>kako tradicije, </a:t>
            </a:r>
            <a:r>
              <a:rPr lang="hr-HR" altLang="sl-SI" sz="2800" dirty="0" err="1">
                <a:solidFill>
                  <a:srgbClr val="D25814"/>
                </a:solidFill>
              </a:rPr>
              <a:t>prepričanja</a:t>
            </a:r>
            <a:r>
              <a:rPr lang="hr-HR" altLang="sl-SI" sz="2800" dirty="0">
                <a:solidFill>
                  <a:srgbClr val="D25814"/>
                </a:solidFill>
              </a:rPr>
              <a:t>, simboli, ikone </a:t>
            </a:r>
            <a:r>
              <a:rPr lang="hr-HR" altLang="sl-SI" sz="2800" dirty="0" err="1">
                <a:solidFill>
                  <a:srgbClr val="D25814"/>
                </a:solidFill>
              </a:rPr>
              <a:t>in</a:t>
            </a:r>
            <a:r>
              <a:rPr lang="hr-HR" altLang="sl-SI" sz="2800" dirty="0">
                <a:solidFill>
                  <a:srgbClr val="D25814"/>
                </a:solidFill>
              </a:rPr>
              <a:t> tradicionalni načini komuniciranja </a:t>
            </a:r>
            <a:r>
              <a:rPr lang="hr-HR" altLang="sl-SI" sz="2800" dirty="0">
                <a:solidFill>
                  <a:srgbClr val="2F2B20"/>
                </a:solidFill>
              </a:rPr>
              <a:t>(npr. </a:t>
            </a:r>
            <a:r>
              <a:rPr lang="hr-HR" altLang="sl-SI" sz="2800" dirty="0" err="1">
                <a:solidFill>
                  <a:srgbClr val="2F2B20"/>
                </a:solidFill>
              </a:rPr>
              <a:t>ustno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izročilo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>
                <a:solidFill>
                  <a:srgbClr val="2F2B20"/>
                </a:solidFill>
                <a:sym typeface="Wingdings" pitchFamily="2" charset="2"/>
              </a:rPr>
              <a:t>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oracy</a:t>
            </a:r>
            <a:r>
              <a:rPr lang="hr-HR" altLang="sl-SI" sz="2800" dirty="0">
                <a:solidFill>
                  <a:srgbClr val="2F2B20"/>
                </a:solidFill>
              </a:rPr>
              <a:t>)</a:t>
            </a:r>
            <a:r>
              <a:rPr lang="hr-HR" altLang="sl-SI" sz="2800" dirty="0">
                <a:solidFill>
                  <a:srgbClr val="D25814"/>
                </a:solidFill>
              </a:rPr>
              <a:t> </a:t>
            </a:r>
            <a:r>
              <a:rPr lang="hr-HR" altLang="sl-SI" sz="2800" dirty="0" err="1">
                <a:solidFill>
                  <a:srgbClr val="D25814"/>
                </a:solidFill>
              </a:rPr>
              <a:t>vplivajo</a:t>
            </a:r>
            <a:r>
              <a:rPr lang="hr-HR" altLang="sl-SI" sz="2800" dirty="0">
                <a:solidFill>
                  <a:srgbClr val="D25814"/>
                </a:solidFill>
              </a:rPr>
              <a:t> na nastajanje, hranjenje, ravnanje z, posredovanje, </a:t>
            </a:r>
            <a:r>
              <a:rPr lang="hr-HR" altLang="sl-SI" sz="2800" dirty="0" err="1">
                <a:solidFill>
                  <a:srgbClr val="D25814"/>
                </a:solidFill>
              </a:rPr>
              <a:t>ohranjanje</a:t>
            </a:r>
            <a:r>
              <a:rPr lang="hr-HR" altLang="sl-SI" sz="2800" dirty="0">
                <a:solidFill>
                  <a:srgbClr val="D25814"/>
                </a:solidFill>
              </a:rPr>
              <a:t> </a:t>
            </a:r>
            <a:r>
              <a:rPr lang="hr-HR" altLang="sl-SI" sz="2800" dirty="0" err="1">
                <a:solidFill>
                  <a:srgbClr val="D25814"/>
                </a:solidFill>
              </a:rPr>
              <a:t>in</a:t>
            </a:r>
            <a:r>
              <a:rPr lang="hr-HR" altLang="sl-SI" sz="2800" dirty="0">
                <a:solidFill>
                  <a:srgbClr val="D25814"/>
                </a:solidFill>
              </a:rPr>
              <a:t> arhiviranje </a:t>
            </a:r>
            <a:r>
              <a:rPr lang="hr-HR" altLang="sl-SI" sz="2800" dirty="0" err="1">
                <a:solidFill>
                  <a:srgbClr val="D25814"/>
                </a:solidFill>
              </a:rPr>
              <a:t>podatkov</a:t>
            </a:r>
            <a:r>
              <a:rPr lang="hr-HR" altLang="sl-SI" sz="2800" dirty="0">
                <a:solidFill>
                  <a:srgbClr val="D25814"/>
                </a:solidFill>
              </a:rPr>
              <a:t>,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informacij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in</a:t>
            </a:r>
            <a:r>
              <a:rPr lang="hr-HR" altLang="sl-SI" sz="2800" dirty="0">
                <a:solidFill>
                  <a:srgbClr val="2F2B20"/>
                </a:solidFill>
              </a:rPr>
              <a:t> znanja </a:t>
            </a:r>
            <a:r>
              <a:rPr lang="hr-HR" altLang="sl-SI" sz="2800" dirty="0" err="1">
                <a:solidFill>
                  <a:srgbClr val="2F2B20"/>
                </a:solidFill>
              </a:rPr>
              <a:t>ter</a:t>
            </a:r>
            <a:r>
              <a:rPr lang="hr-HR" altLang="sl-SI" sz="2800" dirty="0">
                <a:solidFill>
                  <a:srgbClr val="2F2B20"/>
                </a:solidFill>
              </a:rPr>
              <a:t> na uporabo </a:t>
            </a:r>
            <a:r>
              <a:rPr lang="hr-HR" altLang="sl-SI" sz="2800" dirty="0" err="1">
                <a:solidFill>
                  <a:srgbClr val="2F2B20"/>
                </a:solidFill>
              </a:rPr>
              <a:t>tehnologij</a:t>
            </a:r>
            <a:r>
              <a:rPr lang="hr-HR" altLang="sl-SI" sz="2800" dirty="0">
                <a:solidFill>
                  <a:srgbClr val="2F2B20"/>
                </a:solidFill>
              </a:rPr>
              <a:t>. </a:t>
            </a:r>
          </a:p>
          <a:p>
            <a:pPr marL="342900"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hr-HR" altLang="sl-SI" sz="2800" dirty="0" err="1">
                <a:solidFill>
                  <a:srgbClr val="2F2B20"/>
                </a:solidFill>
              </a:rPr>
              <a:t>Pomembno</a:t>
            </a:r>
            <a:r>
              <a:rPr lang="hr-HR" altLang="sl-SI" sz="2800" dirty="0">
                <a:solidFill>
                  <a:srgbClr val="2F2B20"/>
                </a:solidFill>
              </a:rPr>
              <a:t> za IP – kako kulturni </a:t>
            </a:r>
            <a:r>
              <a:rPr lang="hr-HR" altLang="sl-SI" sz="2800" dirty="0" err="1">
                <a:solidFill>
                  <a:srgbClr val="2F2B20"/>
                </a:solidFill>
              </a:rPr>
              <a:t>dejavniki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vplivajo</a:t>
            </a:r>
            <a:r>
              <a:rPr lang="hr-HR" altLang="sl-SI" sz="2800" dirty="0">
                <a:solidFill>
                  <a:srgbClr val="2F2B20"/>
                </a:solidFill>
              </a:rPr>
              <a:t> na učinkovitost rabe informacijskih </a:t>
            </a:r>
            <a:r>
              <a:rPr lang="hr-HR" altLang="sl-SI" sz="2800" dirty="0" err="1">
                <a:solidFill>
                  <a:srgbClr val="2F2B20"/>
                </a:solidFill>
              </a:rPr>
              <a:t>tehnologij</a:t>
            </a:r>
            <a:endParaRPr lang="hr-HR" altLang="sl-SI" sz="2800" dirty="0">
              <a:solidFill>
                <a:srgbClr val="2F2B20"/>
              </a:solidFill>
            </a:endParaRPr>
          </a:p>
          <a:p>
            <a:pPr marL="342900" lvl="0" indent="-228600" fontAlgn="base">
              <a:lnSpc>
                <a:spcPct val="90000"/>
              </a:lnSpc>
              <a:spcAft>
                <a:spcPct val="0"/>
              </a:spcAft>
              <a:buClr>
                <a:srgbClr val="A9A57C"/>
              </a:buClr>
              <a:buFont typeface="Arial" charset="0"/>
              <a:buChar char="•"/>
            </a:pPr>
            <a:r>
              <a:rPr lang="hr-HR" altLang="sl-SI" sz="2800" dirty="0" err="1">
                <a:solidFill>
                  <a:srgbClr val="2F2B20"/>
                </a:solidFill>
              </a:rPr>
              <a:t>Poimenovana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dirty="0" err="1">
                <a:solidFill>
                  <a:srgbClr val="2F2B20"/>
                </a:solidFill>
              </a:rPr>
              <a:t>tudi</a:t>
            </a:r>
            <a:r>
              <a:rPr lang="hr-HR" altLang="sl-SI" sz="2800" dirty="0">
                <a:solidFill>
                  <a:srgbClr val="2F2B20"/>
                </a:solidFill>
              </a:rPr>
              <a:t> </a:t>
            </a:r>
            <a:r>
              <a:rPr lang="hr-HR" altLang="sl-SI" sz="2800" i="1" dirty="0">
                <a:solidFill>
                  <a:srgbClr val="D25814"/>
                </a:solidFill>
              </a:rPr>
              <a:t>multikulturna (</a:t>
            </a:r>
            <a:r>
              <a:rPr lang="hr-HR" altLang="sl-SI" sz="2800" i="1" dirty="0" err="1">
                <a:solidFill>
                  <a:srgbClr val="D25814"/>
                </a:solidFill>
              </a:rPr>
              <a:t>večkulturna</a:t>
            </a:r>
            <a:r>
              <a:rPr lang="hr-HR" altLang="sl-SI" sz="2800" i="1" dirty="0">
                <a:solidFill>
                  <a:srgbClr val="D25814"/>
                </a:solidFill>
              </a:rPr>
              <a:t>) pismenost</a:t>
            </a:r>
            <a:r>
              <a:rPr lang="hr-HR" altLang="sl-SI" sz="2800" dirty="0">
                <a:solidFill>
                  <a:srgbClr val="D25814"/>
                </a:solidFill>
              </a:rPr>
              <a:t> </a:t>
            </a:r>
            <a:endParaRPr lang="en-US" altLang="sl-SI" sz="2800" dirty="0">
              <a:solidFill>
                <a:srgbClr val="D25814"/>
              </a:solidFill>
            </a:endParaRP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152" y="188640"/>
            <a:ext cx="3657600" cy="1060722"/>
          </a:xfrm>
        </p:spPr>
        <p:txBody>
          <a:bodyPr/>
          <a:lstStyle/>
          <a:p>
            <a:r>
              <a:rPr lang="sl-SI" dirty="0" smtClean="0"/>
              <a:t>6- Informacijska pismenost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/>
              <a:t>Nabor veščin, pristopov in znanja, potrebnih za:</a:t>
            </a:r>
          </a:p>
          <a:p>
            <a:r>
              <a:rPr lang="sl-SI" dirty="0"/>
              <a:t>Vedenje, kdaj so potrebne informacije za rešitev problema ali odločitev,</a:t>
            </a:r>
          </a:p>
          <a:p>
            <a:r>
              <a:rPr lang="sl-SI" dirty="0"/>
              <a:t>Vedeti, kako izoblikovati informacijsko potrebo v izraze, ki jih je mogoče poiskati,</a:t>
            </a:r>
          </a:p>
          <a:p>
            <a:r>
              <a:rPr lang="sl-SI" dirty="0"/>
              <a:t>Učinkovito iskati informacije,</a:t>
            </a:r>
          </a:p>
          <a:p>
            <a:r>
              <a:rPr lang="sl-SI" dirty="0"/>
              <a:t>Jih pridobiti,</a:t>
            </a:r>
          </a:p>
          <a:p>
            <a:r>
              <a:rPr lang="sl-SI" dirty="0"/>
              <a:t>Jih interpretirati,</a:t>
            </a:r>
          </a:p>
          <a:p>
            <a:r>
              <a:rPr lang="sl-SI" dirty="0"/>
              <a:t>Jih razumeti,</a:t>
            </a:r>
          </a:p>
          <a:p>
            <a:r>
              <a:rPr lang="sl-SI" dirty="0"/>
              <a:t>Jih organizirati,</a:t>
            </a:r>
          </a:p>
          <a:p>
            <a:r>
              <a:rPr lang="sl-SI" dirty="0"/>
              <a:t>Ovrednotiti njihovo zanesljivost in avtentičnost,</a:t>
            </a:r>
          </a:p>
          <a:p>
            <a:r>
              <a:rPr lang="sl-SI" dirty="0"/>
              <a:t>Jih uporabiti za dosego cilja, namena,</a:t>
            </a:r>
          </a:p>
          <a:p>
            <a:r>
              <a:rPr lang="sl-SI" dirty="0"/>
              <a:t>Jih shraniti,</a:t>
            </a:r>
          </a:p>
          <a:p>
            <a:r>
              <a:rPr lang="sl-SI" dirty="0"/>
              <a:t>Se jih znebiti.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666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„Pismenosti za preživetje“ – UNESCO, 2008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58952" y="404664"/>
            <a:ext cx="4893168" cy="1224136"/>
          </a:xfrm>
        </p:spPr>
        <p:txBody>
          <a:bodyPr/>
          <a:lstStyle/>
          <a:p>
            <a:r>
              <a:rPr lang="sl-SI" dirty="0" smtClean="0"/>
              <a:t>1- Osnovna funkcionalna pismenost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758952" y="2060848"/>
            <a:ext cx="3657600" cy="2316416"/>
          </a:xfrm>
        </p:spPr>
        <p:txBody>
          <a:bodyPr/>
          <a:lstStyle/>
          <a:p>
            <a:r>
              <a:rPr lang="sl-SI" dirty="0" smtClean="0"/>
              <a:t>branje, pisanje, govor, računanje …</a:t>
            </a:r>
          </a:p>
          <a:p>
            <a:r>
              <a:rPr lang="sl-SI" dirty="0"/>
              <a:t>t</a:t>
            </a:r>
            <a:r>
              <a:rPr lang="sl-SI" dirty="0" smtClean="0"/>
              <a:t>udi „tiskovna pismenost“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4247328" cy="639762"/>
          </a:xfrm>
        </p:spPr>
        <p:txBody>
          <a:bodyPr/>
          <a:lstStyle/>
          <a:p>
            <a:r>
              <a:rPr lang="sl-SI" dirty="0" smtClean="0"/>
              <a:t>2- Računalniška pismenost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152" y="1700808"/>
            <a:ext cx="3657600" cy="2676456"/>
          </a:xfrm>
        </p:spPr>
        <p:txBody>
          <a:bodyPr/>
          <a:lstStyle/>
          <a:p>
            <a:r>
              <a:rPr lang="sl-SI" dirty="0" smtClean="0"/>
              <a:t>Zmožnost uporabe in ravnanja z računalniki</a:t>
            </a:r>
          </a:p>
          <a:p>
            <a:r>
              <a:rPr lang="sl-SI" dirty="0" smtClean="0"/>
              <a:t>IKT-pismenost</a:t>
            </a:r>
          </a:p>
          <a:p>
            <a:r>
              <a:rPr lang="sl-SI" dirty="0" smtClean="0"/>
              <a:t>Strojna pismenost</a:t>
            </a:r>
          </a:p>
          <a:p>
            <a:r>
              <a:rPr lang="sl-SI" dirty="0" smtClean="0"/>
              <a:t>Programska pismenost</a:t>
            </a:r>
          </a:p>
          <a:p>
            <a:r>
              <a:rPr lang="sl-SI" dirty="0" smtClean="0"/>
              <a:t>Aplikacijska pismenost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0180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„</a:t>
            </a:r>
            <a:r>
              <a:rPr lang="sl-SI" sz="4000" dirty="0" err="1" smtClean="0"/>
              <a:t>google</a:t>
            </a:r>
            <a:r>
              <a:rPr lang="sl-SI" sz="4000" dirty="0" smtClean="0"/>
              <a:t> </a:t>
            </a:r>
            <a:r>
              <a:rPr lang="sl-SI" sz="4000" dirty="0" err="1" smtClean="0"/>
              <a:t>native</a:t>
            </a:r>
            <a:r>
              <a:rPr lang="sl-SI" sz="4000" dirty="0" smtClean="0"/>
              <a:t>“  generacija – </a:t>
            </a:r>
            <a:r>
              <a:rPr lang="sl-SI" sz="4000" dirty="0" err="1" smtClean="0"/>
              <a:t>google</a:t>
            </a:r>
            <a:r>
              <a:rPr lang="sl-SI" sz="4000" dirty="0" smtClean="0"/>
              <a:t> domorodci</a:t>
            </a:r>
            <a:endParaRPr lang="sl-SI" sz="4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182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0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338971" cy="49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9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Knjige ali e-knjige?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citta-vritti.blogspot.com/2008/10/klasine-knjige-in-e-knjige.html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5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Katera je njena osnovna naloga?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329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786911" y="487025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b="1" dirty="0" smtClean="0">
                <a:latin typeface="+mj-lt"/>
              </a:rPr>
              <a:t>Knjižnica </a:t>
            </a:r>
            <a:r>
              <a:rPr lang="sl-SI" sz="2800" b="1" dirty="0">
                <a:latin typeface="+mj-lt"/>
              </a:rPr>
              <a:t>je </a:t>
            </a:r>
            <a:r>
              <a:rPr lang="sl-SI" sz="2800" b="1" dirty="0" smtClean="0">
                <a:latin typeface="+mj-lt"/>
              </a:rPr>
              <a:t>javna ustanova .</a:t>
            </a:r>
          </a:p>
          <a:p>
            <a:pPr>
              <a:lnSpc>
                <a:spcPct val="150000"/>
              </a:lnSpc>
            </a:pPr>
            <a:r>
              <a:rPr lang="sl-SI" sz="2800" b="1" dirty="0" smtClean="0">
                <a:latin typeface="+mj-lt"/>
              </a:rPr>
              <a:t>Njene naloge so naslednje: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zbira, obdeluje, hrani, in posreduje knjižnično gradivo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zagotavlja dostop do knjižničnega gradiva in elektronskih publikacij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izdeluje knjižnične kataloge, podatkovne zbirke in druge informacijske vire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posreduje bibliografske in druge informacijske proizvode in storitve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sodeluje v medknjižnični izposoji in posredovanju informacij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pridobiva in izobražuje uporabnike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informacijsko opismenjuje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latin typeface="+mj-lt"/>
              </a:rPr>
              <a:t>varuje knjižnično gradivo, ki je kulturni spomenik …</a:t>
            </a:r>
          </a:p>
          <a:p>
            <a:r>
              <a:rPr lang="sl-SI" dirty="0" smtClean="0"/>
              <a:t> 				(Zakon o knjižničarstvu, 2001)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53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3789040"/>
            <a:ext cx="6781800" cy="238316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C00000"/>
                </a:solidFill>
                <a:hlinkClick r:id="rId2"/>
              </a:rPr>
              <a:t>Kako se je knjižnica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  <a:hlinkClick r:id="rId2"/>
              </a:rPr>
              <a:t>razvijala</a:t>
            </a:r>
            <a:r>
              <a:rPr lang="sl-SI" dirty="0" smtClean="0">
                <a:solidFill>
                  <a:srgbClr val="C00000"/>
                </a:solidFill>
              </a:rPr>
              <a:t> </a:t>
            </a:r>
            <a:r>
              <a:rPr lang="sl-SI" dirty="0" smtClean="0">
                <a:solidFill>
                  <a:srgbClr val="C00000"/>
                </a:solidFill>
                <a:hlinkClick r:id="rId2"/>
              </a:rPr>
              <a:t>skozi zgodovino?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2143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Katere vrste knjižnic poznamo?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NACIONALNA KNJIŽNICA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SPLOŠNE KNJIŽNICE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0053"/>
            <a:ext cx="33441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0395"/>
            <a:ext cx="3111556" cy="233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540620" cy="63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382434"/>
            <a:ext cx="1027471" cy="9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8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Katere vrste knjižnic poznamo?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SPECIALNE KNJIŽNICE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152" y="188640"/>
            <a:ext cx="3657600" cy="1060722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VISOKOŠOLSKE KNJIŽNICE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91" y="1342806"/>
            <a:ext cx="2476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04517"/>
            <a:ext cx="33528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6" y="1292653"/>
            <a:ext cx="1584176" cy="89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7" y="2394854"/>
            <a:ext cx="3767555" cy="22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Katere vrste knjižnic poznamo?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ŠOLSKE KNJIŽNICE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572000" y="404664"/>
            <a:ext cx="4104456" cy="1296144"/>
          </a:xfrm>
        </p:spPr>
        <p:txBody>
          <a:bodyPr/>
          <a:lstStyle/>
          <a:p>
            <a:endParaRPr lang="sl-SI" u="sng" dirty="0" smtClean="0"/>
          </a:p>
          <a:p>
            <a:endParaRPr lang="sl-SI" u="sng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>
                <a:solidFill>
                  <a:srgbClr val="C00000"/>
                </a:solidFill>
              </a:rPr>
              <a:t>Šolska </a:t>
            </a:r>
            <a:r>
              <a:rPr lang="sl-SI" dirty="0">
                <a:solidFill>
                  <a:srgbClr val="C00000"/>
                </a:solidFill>
              </a:rPr>
              <a:t>knjižnica </a:t>
            </a:r>
            <a:r>
              <a:rPr lang="sl-SI" dirty="0" smtClean="0">
                <a:solidFill>
                  <a:srgbClr val="C00000"/>
                </a:solidFill>
              </a:rPr>
              <a:t>SGŠG MB</a:t>
            </a:r>
            <a:endParaRPr lang="sl-SI" dirty="0">
              <a:solidFill>
                <a:srgbClr val="C00000"/>
              </a:solidFill>
            </a:endParaRPr>
          </a:p>
          <a:p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008" y="1329264"/>
            <a:ext cx="3888432" cy="38999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 smtClean="0">
                <a:latin typeface="+mj-lt"/>
              </a:rPr>
              <a:t>nova</a:t>
            </a:r>
            <a:r>
              <a:rPr lang="sl-SI" sz="2900" dirty="0">
                <a:latin typeface="+mj-lt"/>
              </a:rPr>
              <a:t>, sodobno </a:t>
            </a:r>
            <a:r>
              <a:rPr lang="sl-SI" sz="2900" dirty="0" smtClean="0">
                <a:latin typeface="+mj-lt"/>
              </a:rPr>
              <a:t>opremljena</a:t>
            </a:r>
            <a:r>
              <a:rPr lang="sl-SI" sz="2900" dirty="0">
                <a:latin typeface="+mj-lt"/>
              </a:rPr>
              <a:t>, </a:t>
            </a:r>
            <a:r>
              <a:rPr lang="sl-SI" sz="2900" dirty="0" smtClean="0">
                <a:latin typeface="+mj-lt"/>
              </a:rPr>
              <a:t>sončna in prijetna </a:t>
            </a:r>
            <a:r>
              <a:rPr lang="sl-SI" sz="2900" dirty="0">
                <a:latin typeface="+mj-lt"/>
              </a:rPr>
              <a:t>knjižnica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>
                <a:latin typeface="+mj-lt"/>
              </a:rPr>
              <a:t>obsega 14000 enot različnega gradiva, 6 računalnikov in medijsko učilnico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 smtClean="0">
                <a:latin typeface="+mj-lt"/>
              </a:rPr>
              <a:t>šahovski krožek</a:t>
            </a:r>
            <a:endParaRPr lang="sl-SI" sz="2900" dirty="0">
              <a:latin typeface="+mj-lt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>
                <a:latin typeface="+mj-lt"/>
              </a:rPr>
              <a:t>novinarski krožek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>
                <a:latin typeface="+mj-lt"/>
              </a:rPr>
              <a:t>literarni  </a:t>
            </a:r>
            <a:r>
              <a:rPr lang="sl-SI" sz="2900" dirty="0" smtClean="0">
                <a:latin typeface="+mj-lt"/>
              </a:rPr>
              <a:t>krožek</a:t>
            </a:r>
            <a:endParaRPr lang="sl-SI" sz="2900" dirty="0">
              <a:latin typeface="+mj-lt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>
                <a:latin typeface="+mj-lt"/>
              </a:rPr>
              <a:t>projekt </a:t>
            </a:r>
            <a:r>
              <a:rPr lang="sl-SI" sz="2900" dirty="0" smtClean="0">
                <a:latin typeface="+mj-lt"/>
              </a:rPr>
              <a:t> vseživljenjskega </a:t>
            </a:r>
            <a:r>
              <a:rPr lang="sl-SI" sz="2900" dirty="0">
                <a:latin typeface="+mj-lt"/>
              </a:rPr>
              <a:t>učenja (računalniško opismenjevanje)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>
                <a:latin typeface="+mj-lt"/>
              </a:rPr>
              <a:t>pomoč pri učenju slovenskega jezika </a:t>
            </a:r>
            <a:r>
              <a:rPr lang="sl-SI" sz="2900" dirty="0" smtClean="0">
                <a:latin typeface="+mj-lt"/>
              </a:rPr>
              <a:t>kot drugega jezika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l-SI" sz="2900" dirty="0" smtClean="0">
                <a:latin typeface="+mj-lt"/>
              </a:rPr>
              <a:t>knjižnično-informacijsko </a:t>
            </a:r>
            <a:r>
              <a:rPr lang="sl-SI" sz="2900" dirty="0">
                <a:latin typeface="+mj-lt"/>
              </a:rPr>
              <a:t>znanje (KIZ)</a:t>
            </a:r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327299" cy="12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3707904" y="90872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6" name="Picture 6" descr="DSC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528392" cy="19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Kaj lahko počnete v naši/vaši knjižnici?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9552" y="188640"/>
            <a:ext cx="4104456" cy="4404313"/>
          </a:xfrm>
        </p:spPr>
        <p:txBody>
          <a:bodyPr>
            <a:normAutofit fontScale="40000" lnSpcReduction="20000"/>
          </a:bodyPr>
          <a:lstStyle/>
          <a:p>
            <a:pPr marL="0" lvl="0" indent="0" fontAlgn="base">
              <a:spcBef>
                <a:spcPts val="600"/>
              </a:spcBef>
              <a:buClr>
                <a:srgbClr val="AD0101"/>
              </a:buClr>
              <a:buNone/>
            </a:pPr>
            <a:r>
              <a:rPr lang="sl-SI" sz="6500" dirty="0">
                <a:solidFill>
                  <a:srgbClr val="C00000"/>
                </a:solidFill>
                <a:latin typeface="Impact"/>
              </a:rPr>
              <a:t>Šolska knjižnica </a:t>
            </a:r>
            <a:r>
              <a:rPr lang="sl-SI" sz="6500" dirty="0" smtClean="0">
                <a:solidFill>
                  <a:srgbClr val="C00000"/>
                </a:solidFill>
                <a:latin typeface="Impact"/>
              </a:rPr>
              <a:t>SGŠG je: </a:t>
            </a:r>
            <a:endParaRPr lang="sl-SI" sz="6500" dirty="0">
              <a:solidFill>
                <a:srgbClr val="C00000"/>
              </a:solidFill>
              <a:latin typeface="Impact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3800" dirty="0" smtClean="0">
                <a:solidFill>
                  <a:srgbClr val="303030"/>
                </a:solidFill>
                <a:latin typeface="Impact"/>
              </a:rPr>
              <a:t>učno</a:t>
            </a:r>
            <a:r>
              <a:rPr lang="sl-SI" sz="3800" dirty="0">
                <a:solidFill>
                  <a:srgbClr val="303030"/>
                </a:solidFill>
                <a:latin typeface="Impact"/>
              </a:rPr>
              <a:t>, informacijsko, kulturno in medijsko središče </a:t>
            </a:r>
            <a:r>
              <a:rPr lang="sl-SI" sz="3800" dirty="0" smtClean="0">
                <a:solidFill>
                  <a:srgbClr val="303030"/>
                </a:solidFill>
                <a:latin typeface="Impact"/>
              </a:rPr>
              <a:t>šole – </a:t>
            </a:r>
            <a:r>
              <a:rPr lang="sl-SI" sz="3800" dirty="0" smtClean="0">
                <a:solidFill>
                  <a:srgbClr val="C00000"/>
                </a:solidFill>
                <a:latin typeface="Impact"/>
              </a:rPr>
              <a:t>pridobite informacije za seminarske naloge, referate, projektne naloge, domače naloge, domače branje …</a:t>
            </a:r>
            <a:endParaRPr lang="sl-SI" sz="3800" dirty="0">
              <a:solidFill>
                <a:srgbClr val="C00000"/>
              </a:solidFill>
              <a:latin typeface="Impact"/>
            </a:endParaRPr>
          </a:p>
          <a:p>
            <a:pPr lvl="0" fontAlgn="base">
              <a:lnSpc>
                <a:spcPct val="120000"/>
              </a:lnSpc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3800" dirty="0">
                <a:solidFill>
                  <a:srgbClr val="303030"/>
                </a:solidFill>
                <a:latin typeface="Impact"/>
              </a:rPr>
              <a:t>prostor za druženje dijakov vseh smeri in programov, različnih starosti in narodnosti </a:t>
            </a:r>
            <a:r>
              <a:rPr lang="sl-SI" sz="3800" dirty="0" smtClean="0">
                <a:solidFill>
                  <a:srgbClr val="303030"/>
                </a:solidFill>
                <a:latin typeface="Impact"/>
              </a:rPr>
              <a:t>– </a:t>
            </a:r>
            <a:r>
              <a:rPr lang="sl-SI" sz="3800" dirty="0" smtClean="0">
                <a:solidFill>
                  <a:srgbClr val="C00000"/>
                </a:solidFill>
                <a:latin typeface="Impact"/>
              </a:rPr>
              <a:t>spoznate nove prijatelje, izmenjujete znanje, mnenja, izkušnje, ljubezenske poglede …</a:t>
            </a:r>
            <a:endParaRPr lang="sl-SI" sz="3800" dirty="0">
              <a:solidFill>
                <a:srgbClr val="C00000"/>
              </a:solidFill>
              <a:latin typeface="Impact"/>
            </a:endParaRPr>
          </a:p>
          <a:p>
            <a:pPr fontAlgn="base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3800" dirty="0" smtClean="0">
                <a:latin typeface="+mj-lt"/>
              </a:rPr>
              <a:t>prostor</a:t>
            </a:r>
            <a:r>
              <a:rPr lang="sl-SI" sz="3800" dirty="0">
                <a:latin typeface="+mj-lt"/>
              </a:rPr>
              <a:t>, kjer potekajo različni </a:t>
            </a:r>
            <a:r>
              <a:rPr lang="sl-SI" sz="3800" dirty="0" smtClean="0">
                <a:latin typeface="+mj-lt"/>
              </a:rPr>
              <a:t>krožki – </a:t>
            </a:r>
            <a:r>
              <a:rPr lang="sl-SI" sz="3800" dirty="0" smtClean="0">
                <a:solidFill>
                  <a:srgbClr val="C00000"/>
                </a:solidFill>
                <a:latin typeface="+mj-lt"/>
              </a:rPr>
              <a:t>zaigrate partijo šaha, napišete članek za šolski spletni časopis …</a:t>
            </a:r>
            <a:endParaRPr lang="sl-SI" sz="3800" dirty="0" smtClean="0">
              <a:solidFill>
                <a:srgbClr val="C00000"/>
              </a:solidFill>
              <a:latin typeface="Impact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4008" y="332657"/>
            <a:ext cx="4248472" cy="3384376"/>
          </a:xfrm>
        </p:spPr>
        <p:txBody>
          <a:bodyPr>
            <a:normAutofit fontScale="40000" lnSpcReduction="20000"/>
          </a:bodyPr>
          <a:lstStyle/>
          <a:p>
            <a:pPr lvl="0" fontAlgn="base"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4000" dirty="0">
                <a:solidFill>
                  <a:srgbClr val="303030"/>
                </a:solidFill>
                <a:latin typeface="Impact"/>
              </a:rPr>
              <a:t>prostor za koristno preživljanje prostega </a:t>
            </a:r>
            <a:r>
              <a:rPr lang="sl-SI" sz="4000" dirty="0" smtClean="0">
                <a:solidFill>
                  <a:srgbClr val="303030"/>
                </a:solidFill>
                <a:latin typeface="Impact"/>
              </a:rPr>
              <a:t>časa – </a:t>
            </a:r>
            <a:r>
              <a:rPr lang="sl-SI" sz="4000" dirty="0" smtClean="0">
                <a:solidFill>
                  <a:srgbClr val="C00000"/>
                </a:solidFill>
                <a:latin typeface="Impact"/>
              </a:rPr>
              <a:t>berete leposlovna ali druga dela, v knjigah ali na spletu poiščete informacije o stvareh, ki vas že dolgo zanimajo, prelistate revijo, poležite na kavču …</a:t>
            </a:r>
            <a:endParaRPr lang="sl-SI" sz="4000" dirty="0">
              <a:solidFill>
                <a:srgbClr val="C00000"/>
              </a:solidFill>
              <a:latin typeface="Impact"/>
            </a:endParaRPr>
          </a:p>
          <a:p>
            <a:pPr lvl="0" fontAlgn="base"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4000" dirty="0">
                <a:solidFill>
                  <a:srgbClr val="303030"/>
                </a:solidFill>
                <a:latin typeface="Impact"/>
              </a:rPr>
              <a:t>tudi </a:t>
            </a:r>
            <a:r>
              <a:rPr lang="sl-SI" sz="4000" dirty="0" smtClean="0">
                <a:solidFill>
                  <a:srgbClr val="303030"/>
                </a:solidFill>
                <a:latin typeface="Impact"/>
              </a:rPr>
              <a:t>toplo pribežališče </a:t>
            </a:r>
            <a:r>
              <a:rPr lang="sl-SI" sz="4000" dirty="0">
                <a:solidFill>
                  <a:srgbClr val="303030"/>
                </a:solidFill>
                <a:latin typeface="Impact"/>
              </a:rPr>
              <a:t>za tiste, ki čakajo na avtobus </a:t>
            </a:r>
            <a:r>
              <a:rPr lang="sl-SI" sz="4000" dirty="0">
                <a:solidFill>
                  <a:srgbClr val="C00000"/>
                </a:solidFill>
                <a:latin typeface="Impact"/>
              </a:rPr>
              <a:t>(ali samo na klepet) </a:t>
            </a:r>
            <a:endParaRPr lang="sl-SI" sz="4000" dirty="0" smtClean="0">
              <a:solidFill>
                <a:srgbClr val="C00000"/>
              </a:solidFill>
              <a:latin typeface="Impact"/>
            </a:endParaRPr>
          </a:p>
          <a:p>
            <a:pPr lvl="0" fontAlgn="base"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4000" dirty="0" smtClean="0">
                <a:solidFill>
                  <a:srgbClr val="303030"/>
                </a:solidFill>
                <a:latin typeface="Impact"/>
              </a:rPr>
              <a:t>Podpora vzgojno-izobraževalnemu sistemu – </a:t>
            </a:r>
            <a:r>
              <a:rPr lang="sl-SI" sz="4000" dirty="0" smtClean="0">
                <a:solidFill>
                  <a:srgbClr val="C00000"/>
                </a:solidFill>
                <a:latin typeface="Impact"/>
              </a:rPr>
              <a:t>poiščete pomoč pri knjižničarki …</a:t>
            </a:r>
          </a:p>
          <a:p>
            <a:pPr lvl="0" fontAlgn="base">
              <a:spcBef>
                <a:spcPts val="600"/>
              </a:spcBef>
              <a:buClr>
                <a:srgbClr val="AD0101"/>
              </a:buClr>
              <a:buFont typeface="Wingdings" panose="05000000000000000000" pitchFamily="2" charset="2"/>
              <a:buChar char="Ø"/>
            </a:pPr>
            <a:r>
              <a:rPr lang="sl-SI" sz="4000" dirty="0" smtClean="0">
                <a:solidFill>
                  <a:srgbClr val="303030"/>
                </a:solidFill>
                <a:latin typeface="Impact"/>
              </a:rPr>
              <a:t>Spovednica – </a:t>
            </a:r>
            <a:r>
              <a:rPr lang="sl-SI" sz="4000" dirty="0" smtClean="0">
                <a:solidFill>
                  <a:srgbClr val="C00000"/>
                </a:solidFill>
                <a:latin typeface="Impact"/>
              </a:rPr>
              <a:t>za vse vrste težav …</a:t>
            </a:r>
            <a:endParaRPr lang="sl-SI" sz="4000" dirty="0">
              <a:solidFill>
                <a:srgbClr val="C00000"/>
              </a:solidFill>
              <a:latin typeface="Impact"/>
            </a:endParaRPr>
          </a:p>
          <a:p>
            <a:pPr marL="0" indent="0" fontAlgn="base">
              <a:spcBef>
                <a:spcPts val="600"/>
              </a:spcBef>
              <a:buNone/>
            </a:pPr>
            <a:endParaRPr lang="sl-SI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05" y="3861048"/>
            <a:ext cx="2123728" cy="220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436</TotalTime>
  <Words>684</Words>
  <Application>Microsoft Office PowerPoint</Application>
  <PresentationFormat>Diaprojekcija na zaslonu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Bradley Hand ITC</vt:lpstr>
      <vt:lpstr>Calibri</vt:lpstr>
      <vt:lpstr>Cambria</vt:lpstr>
      <vt:lpstr>Impact</vt:lpstr>
      <vt:lpstr>Times New Roman</vt:lpstr>
      <vt:lpstr>Wingdings</vt:lpstr>
      <vt:lpstr>NewsPrint</vt:lpstr>
      <vt:lpstr>KNJIŽNICA</vt:lpstr>
      <vt:lpstr>Kaj je knjižnica?</vt:lpstr>
      <vt:lpstr>Katera je njena osnovna naloga?</vt:lpstr>
      <vt:lpstr>PowerPointova predstavitev</vt:lpstr>
      <vt:lpstr>Kako se je knjižnica razvijala skozi zgodovino?</vt:lpstr>
      <vt:lpstr>Katere vrste knjižnic poznamo?</vt:lpstr>
      <vt:lpstr>Katere vrste knjižnic poznamo?</vt:lpstr>
      <vt:lpstr>Katere vrste knjižnic poznamo?</vt:lpstr>
      <vt:lpstr>Kaj lahko počnete v naši/vaši knjižnici?</vt:lpstr>
      <vt:lpstr>Kakšno ureditev in izposojo ima naša knjižnica?</vt:lpstr>
      <vt:lpstr>PowerPointova predstavitev</vt:lpstr>
      <vt:lpstr>Bonton v knjižnici</vt:lpstr>
      <vt:lpstr>PowerPointova predstavitev</vt:lpstr>
      <vt:lpstr>Hvala za pozornost!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„Pismenosti za preživetje“ – UNESCO, 2008</vt:lpstr>
      <vt:lpstr>„Pismenosti za preživetje“ – UNESCO, 2008</vt:lpstr>
      <vt:lpstr>„Pismenosti za preživetje“ – UNESCO, 2008</vt:lpstr>
      <vt:lpstr>„google native“  generacija – google domorodci</vt:lpstr>
      <vt:lpstr>PowerPointova predstavitev</vt:lpstr>
      <vt:lpstr>Knjige ali e-knjige?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KNJIŽNICA</dc:title>
  <dc:creator>majda</dc:creator>
  <cp:lastModifiedBy>Majda Drobnič</cp:lastModifiedBy>
  <cp:revision>51</cp:revision>
  <dcterms:created xsi:type="dcterms:W3CDTF">2014-10-18T19:44:52Z</dcterms:created>
  <dcterms:modified xsi:type="dcterms:W3CDTF">2016-09-05T10:08:27Z</dcterms:modified>
</cp:coreProperties>
</file>