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7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11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0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5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7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5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8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33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3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5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4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70130"/>
            <a:ext cx="7772400" cy="1470025"/>
          </a:xfrm>
        </p:spPr>
        <p:txBody>
          <a:bodyPr/>
          <a:lstStyle/>
          <a:p>
            <a:r>
              <a:rPr lang="sl-SI" b="1" i="1" dirty="0"/>
              <a:t>DZ, str. 92 in 93 (6. </a:t>
            </a:r>
            <a:r>
              <a:rPr lang="sl-SI" b="1" i="1" dirty="0" err="1"/>
              <a:t>nal</a:t>
            </a:r>
            <a:r>
              <a:rPr lang="sl-SI" b="1" i="1" dirty="0"/>
              <a:t>)</a:t>
            </a:r>
            <a:br>
              <a:rPr lang="sl-SI" b="1" i="1" dirty="0"/>
            </a:br>
            <a:r>
              <a:rPr lang="sl-SI" b="1" i="1" dirty="0"/>
              <a:t>2.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02494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141B9081-4FDC-419E-B0D3-604EC5925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4"/>
    </mc:Choice>
    <mc:Fallback xmlns="">
      <p:transition spd="slow" advTm="8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90" y="332656"/>
            <a:ext cx="7772400" cy="1745886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dirty="0"/>
              <a:t>Maja je razporedila jagode na 5 krožnikov, na vsakega je dala 3 jagode. Pojedla je 3 jagode. Koliko jagod ji je ostalo?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444" y="5373216"/>
            <a:ext cx="6400800" cy="838944"/>
          </a:xfrm>
        </p:spPr>
        <p:txBody>
          <a:bodyPr>
            <a:normAutofit/>
          </a:bodyPr>
          <a:lstStyle/>
          <a:p>
            <a:r>
              <a:rPr lang="sl-SI" sz="4400" u="sng" dirty="0">
                <a:solidFill>
                  <a:schemeClr val="tx1"/>
                </a:solidFill>
              </a:rPr>
              <a:t>5 x 3 </a:t>
            </a:r>
            <a:r>
              <a:rPr lang="sl-SI" sz="4400" dirty="0">
                <a:solidFill>
                  <a:schemeClr val="tx1"/>
                </a:solidFill>
              </a:rPr>
              <a:t>– 3 = </a:t>
            </a:r>
            <a:r>
              <a:rPr lang="sl-SI" sz="4400" u="sng" dirty="0">
                <a:solidFill>
                  <a:schemeClr val="tx1"/>
                </a:solidFill>
              </a:rPr>
              <a:t>15</a:t>
            </a:r>
            <a:r>
              <a:rPr lang="sl-SI" sz="4400" dirty="0">
                <a:solidFill>
                  <a:schemeClr val="tx1"/>
                </a:solidFill>
              </a:rPr>
              <a:t> – 3 = 12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48880"/>
            <a:ext cx="8282524" cy="1470615"/>
            <a:chOff x="611560" y="1989934"/>
            <a:chExt cx="7924328" cy="1277645"/>
          </a:xfrm>
        </p:grpSpPr>
        <p:pic>
          <p:nvPicPr>
            <p:cNvPr id="1026" name="Picture 2" descr="Free To Use &amp;, Public Domain Strawberry Clip Art - Strawberries ...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96311"/>
              <a:ext cx="1369044" cy="119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195736" y="1989934"/>
              <a:ext cx="6340152" cy="1277645"/>
              <a:chOff x="2195736" y="1989934"/>
              <a:chExt cx="6340152" cy="1277645"/>
            </a:xfrm>
          </p:grpSpPr>
          <p:pic>
            <p:nvPicPr>
              <p:cNvPr id="5" name="Picture 2" descr="Free To Use &amp;, Public Domain Strawberry Clip Art - Strawberries ...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2031137"/>
                <a:ext cx="1369044" cy="1190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1989934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2035309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2078542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6" name="Straight Connector 5"/>
          <p:cNvCxnSpPr/>
          <p:nvPr/>
        </p:nvCxnSpPr>
        <p:spPr>
          <a:xfrm flipV="1">
            <a:off x="7132062" y="2639974"/>
            <a:ext cx="1584176" cy="990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1187624" y="4221088"/>
            <a:ext cx="69847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400" dirty="0">
                <a:solidFill>
                  <a:schemeClr val="tx1"/>
                </a:solidFill>
              </a:rPr>
              <a:t>3 + 3 + 3 +3 + 3 – 3 = 15 – 3 = 12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D3896859-BB4B-4BF7-904A-B045A448D3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0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3"/>
    </mc:Choice>
    <mc:Fallback xmlns="">
      <p:transition spd="slow" advTm="69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04572" cy="1470025"/>
          </a:xfrm>
        </p:spPr>
        <p:txBody>
          <a:bodyPr>
            <a:noAutofit/>
          </a:bodyPr>
          <a:lstStyle/>
          <a:p>
            <a:pPr algn="l"/>
            <a:r>
              <a:rPr lang="sl-SI" sz="3200" dirty="0"/>
              <a:t>Maja je imela 12 jagod. Po kosilu je pojedla 2-krat po 4 jagode. Koliko jagod ji je ostalo?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968" y="4437112"/>
            <a:ext cx="6400800" cy="982960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tx1"/>
                </a:solidFill>
              </a:rPr>
              <a:t>12 – 2 x 4 = 10 x 4 = 40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9548" y="2231089"/>
            <a:ext cx="7365809" cy="1191312"/>
            <a:chOff x="0" y="2187198"/>
            <a:chExt cx="7365809" cy="11913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0" y="2219455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598996" y="2187198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1159780" y="2198651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1763688" y="2198289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731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219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681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59" y="221037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72" y="2210714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1017052" y="2405354"/>
            <a:ext cx="2304256" cy="9962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91240" y="2344751"/>
            <a:ext cx="2304256" cy="9962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>
          <a:xfrm>
            <a:off x="1339039" y="5589240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chemeClr val="tx1"/>
                </a:solidFill>
              </a:rPr>
              <a:t>12 – </a:t>
            </a:r>
            <a:r>
              <a:rPr lang="sl-SI" sz="4000" u="sng" dirty="0">
                <a:solidFill>
                  <a:srgbClr val="FF0000"/>
                </a:solidFill>
              </a:rPr>
              <a:t>2 x 4 </a:t>
            </a:r>
            <a:r>
              <a:rPr lang="sl-SI" sz="4000" dirty="0">
                <a:solidFill>
                  <a:schemeClr val="tx1"/>
                </a:solidFill>
              </a:rPr>
              <a:t>= 12 – </a:t>
            </a:r>
            <a:r>
              <a:rPr lang="sl-SI" sz="4000" dirty="0">
                <a:solidFill>
                  <a:srgbClr val="FF0000"/>
                </a:solidFill>
              </a:rPr>
              <a:t>8</a:t>
            </a:r>
            <a:r>
              <a:rPr lang="sl-SI" sz="4000" dirty="0">
                <a:solidFill>
                  <a:schemeClr val="tx1"/>
                </a:solidFill>
              </a:rPr>
              <a:t> = 4 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2968" y="3606552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chemeClr val="tx1"/>
                </a:solidFill>
              </a:rPr>
              <a:t>12 – 4 – 4 = 4 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A8AEA772-768F-4C83-8C1F-9EAE47E338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6"/>
    </mc:Choice>
    <mc:Fallback xmlns="">
      <p:transition spd="slow" advTm="10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6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23058" b="24728"/>
          <a:stretch/>
        </p:blipFill>
        <p:spPr>
          <a:xfrm>
            <a:off x="107504" y="2052732"/>
            <a:ext cx="2801951" cy="4805268"/>
          </a:xfrm>
        </p:spPr>
      </p:pic>
      <p:sp>
        <p:nvSpPr>
          <p:cNvPr id="7" name="Rounded Rectangular Callout 6"/>
          <p:cNvSpPr/>
          <p:nvPr/>
        </p:nvSpPr>
        <p:spPr>
          <a:xfrm>
            <a:off x="1979712" y="188640"/>
            <a:ext cx="6651732" cy="3312368"/>
          </a:xfrm>
          <a:prstGeom prst="wedgeRoundRectCallout">
            <a:avLst>
              <a:gd name="adj1" fmla="val -45555"/>
              <a:gd name="adj2" fmla="val 998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2339752" y="413663"/>
            <a:ext cx="6039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Ugotovili smo, da moramo pri sestavljenih računih NAJPREJ MNOŽITI, šele nato odštevati! </a:t>
            </a:r>
          </a:p>
          <a:p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MNOŽENJE IMA PREDNOST PRED ODŠTEVANJEM!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3851920" y="43992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Da tega ne pozabimo, v takšnih računih PODČRTAMO, kaj moramo najprej izračunati!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3649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PRIMER:</a:t>
            </a:r>
          </a:p>
          <a:p>
            <a:r>
              <a:rPr lang="sl-SI" sz="2400" b="1" dirty="0"/>
              <a:t>12 – </a:t>
            </a:r>
            <a:r>
              <a:rPr lang="sl-SI" sz="2400" b="1" u="sng" dirty="0"/>
              <a:t>3 x 2 </a:t>
            </a:r>
            <a:r>
              <a:rPr lang="sl-SI" sz="2400" b="1" dirty="0"/>
              <a:t>= 12 – 6 = 6</a:t>
            </a:r>
          </a:p>
        </p:txBody>
      </p:sp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D070AD14-2D15-46EE-8DF5-44E7B06B7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9"/>
    </mc:Choice>
    <mc:Fallback xmlns="">
      <p:transition spd="slow" advTm="4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E235422C-3842-44ED-920C-73F0E7A381A4}"/>
              </a:ext>
            </a:extLst>
          </p:cNvPr>
          <p:cNvSpPr/>
          <p:nvPr/>
        </p:nvSpPr>
        <p:spPr>
          <a:xfrm>
            <a:off x="4067944" y="332656"/>
            <a:ext cx="4536504" cy="2448272"/>
          </a:xfrm>
          <a:prstGeom prst="wedgeEllipseCallout">
            <a:avLst>
              <a:gd name="adj1" fmla="val -60285"/>
              <a:gd name="adj2" fmla="val 1105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Reši naloge v delovnem zvezku na strani 92 in 6. nalogo na strani 93.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034927A-F802-49A7-BBC0-927EA2D9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810" y="3067050"/>
            <a:ext cx="3409850" cy="379095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665E1710-EB28-465D-91AC-28E5ABB97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7"/>
    </mc:Choice>
    <mc:Fallback xmlns="">
      <p:transition spd="slow" advTm="1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5|4.3|2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6|0.9|4.5|14.3|2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193</Words>
  <Application>Microsoft Office PowerPoint</Application>
  <PresentationFormat>Diaprojekcija na zaslonu (4:3)</PresentationFormat>
  <Paragraphs>17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DZ, str. 92 in 93 (6. nal) 2. del</vt:lpstr>
      <vt:lpstr>Maja je razporedila jagode na 5 krožnikov, na vsakega je dala 3 jagode. Pojedla je 3 jagode. Koliko jagod ji je ostalo?</vt:lpstr>
      <vt:lpstr>Maja je imela 12 jagod. Po kosilu je pojedla 2-krat po 4 jagode. Koliko jagod ji je ostalo?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DZ, str. 92, 93 2. del</dc:title>
  <dc:creator>Eliza</dc:creator>
  <cp:lastModifiedBy>Edita Logar</cp:lastModifiedBy>
  <cp:revision>12</cp:revision>
  <dcterms:created xsi:type="dcterms:W3CDTF">2020-04-30T20:35:28Z</dcterms:created>
  <dcterms:modified xsi:type="dcterms:W3CDTF">2021-04-06T20:12:41Z</dcterms:modified>
</cp:coreProperties>
</file>