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818" r:id="rId3"/>
    <p:sldId id="830" r:id="rId4"/>
    <p:sldId id="831" r:id="rId5"/>
    <p:sldId id="832" r:id="rId6"/>
    <p:sldId id="309" r:id="rId7"/>
    <p:sldId id="310" r:id="rId8"/>
    <p:sldId id="311" r:id="rId9"/>
    <p:sldId id="833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9C935B-2541-26DB-8EA3-18AB5896A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C499EB5-6B9A-1372-3344-D62BC3277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C39FDE4-94CD-87EC-B117-2CBC1770E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8A6E067-11E8-DDDF-FC49-14D2C406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F9C55C8-765C-76FC-AFBD-A12FD977E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509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6BA2EF-23E1-39BA-BC94-9A0B557C0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1963E2D-AFB9-5197-DB55-30AEE2BEF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60A3F3A-31A0-BA49-6ADE-138D3FDCF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72F8092-F182-FA82-C0C7-A754C1AC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CB3F0C6-0BBC-0675-B322-6E4E341F1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085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CC5C7397-A045-E54F-463A-A3054A8FE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13A08DC-E6C6-D22C-C436-61DC2FA82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E3A9CF0-465C-6EF1-6626-8B48CCC8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C711A0D-D479-34D0-F342-E92FE3AD4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7BF2AAA-A41A-22FC-A000-191FD79F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4215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41C0-941A-407E-86EA-7144EF2D53F6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t>10. 10. 2023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93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4B4-5FC6-4317-B0C3-BE895F4F1059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t>10. 10. 2023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6982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9591-C04A-42E9-817A-BE339D95B043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t>10. 10. 2023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7567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650E-2898-4024-9602-80004425CE41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t>10. 10. 2023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0132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8FEE-428C-4CC9-9D1C-249CBD1FC217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t>10. 10. 2023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67606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DD40-0DD0-41A6-B393-F50943004CEF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t>10. 10. 2023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5793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107A-FD4F-4ECF-8DA5-BEE5FE140C3B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t>10. 10. 2023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8317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A38A-EDE3-4930-8B01-3B3799960F50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t>10. 10. 2023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8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BD7D2D-8DFD-AB39-89D0-6AF51412C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89F3143-851B-9D5B-C743-5EC2873F0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00F31CC-ED4D-B5C5-C0C7-93161E4E0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2B16F2D-E8E2-4EC1-FFF5-4ED9A89E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B4CBC2F-F141-0E58-B2B6-DF2DFA5E0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4673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14B4-8DFE-4616-9B21-F38B753CF886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t>10. 10. 2023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57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5C6E-4DC6-41FF-AAC5-B7E8E8FD36B6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t>10. 10. 2023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3125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F9D4-EEC9-4698-BFA9-EE5EE6C22AE7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t>10. 10. 2023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250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ABEB01-F560-860B-E32F-B017457E5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DCBFE07-517D-DCF9-FD1A-95E57B622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642263E-C1E8-FD2F-A686-9D67949F5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89DD303-3A9A-453E-F28D-2A79A909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AAC3CEA-8650-7440-C12F-6C9E2F8C6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674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6B6BEF-ABB2-FC08-1BC8-9DA44D46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453BBD6-D2F2-DE63-6C4D-0AF4C6257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E578B48-B919-680F-1D2C-D6043FE62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AA9588A-36FE-F6D6-2220-8B7CC9059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EAA3BE5-9B82-B818-2926-C8911F1F2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C9213ED-C1E8-5247-AD25-8466B67B7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147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8A25A0-C313-3201-EBD7-32150F08B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3F146DC-0293-A334-B325-5E194252D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CE91FD7-D185-91EE-5D10-FF191114B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DDF009B-7C20-22DC-F49A-12B2AB075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72CE6BD4-C483-D569-20F8-827A40888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C5B373B-45FA-78A6-C095-2221C46AE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5677DCCA-8D71-2565-AE68-113285980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3CF982AC-BFB0-ABD0-63AD-9F306C0D5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583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7D82C8-B20B-AC7B-5AE7-C51381E56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6A205976-6B9E-7F17-32D3-C99AE291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6540B29-D01B-89DE-5FC7-BE3722227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B510436-28CD-3E21-8DE9-FD04E05A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556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31CA028B-3AC2-6F8E-4E54-92D33D85C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D4D0D9DC-DC88-3167-4B32-5582926E5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9BDBD6B-050D-1A25-0CF8-30F34409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995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93C41-AE2C-4AA5-8847-F28FCA123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96B293B-D9CC-F14D-DB31-122FD8FC8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6978F6E-7128-8B67-05B7-38D535CBF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B978D68-ED8A-BF72-0400-91AE2E8AB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005864E-045B-1B82-1968-163C7CCA5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0CF88DC-D2CD-A9CE-DCFC-190B081D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521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419BFF-4918-ED1C-4C22-2C6B5AC37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BFC2CED4-DF23-A509-07BB-91121C0C7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7435860-887C-3625-5D12-CF894C9EB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97BB015-BA87-F50E-4B4D-902171696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F6477D6-4EDA-C014-95CD-B0AA91DFA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B773BFD-7C63-00D3-4C91-08CCE72C5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278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9452D133-2909-1FA0-2718-CE419D841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54E6A77-BCA9-247C-C039-105E24EDE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D9C0E43-DF1E-B050-32D2-C7E27EC43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CFD67-F73C-416E-B458-93E08CAB98DF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8F30DFA-4ED3-F562-CDA3-B6C14C3A5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B3FF1F1-9F44-C1D4-5302-784A90E01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130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5AFE3814-FE82-4FEE-9F36-F81C1CD23D7F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t>10. 10. 2023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9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21F746-DCA1-4376-D598-E9AF7CECDF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dirty="0"/>
              <a:t>STROJNI ELEMENTI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E61A14B-FDBE-F4A2-4BF8-C21F35ED6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BE5E3-22E1-47FD-9BFD-BFC0246F4241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35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3778F2-81F3-C8DE-8938-B6206992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RAZDELITEV STROJNIH ELEMENTOV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475A6CD-1C41-FA96-2354-8CA48827E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828800"/>
            <a:ext cx="9150489" cy="4351337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sl-SI" b="1" dirty="0">
                <a:solidFill>
                  <a:schemeClr val="accent1"/>
                </a:solidFill>
              </a:rPr>
              <a:t>ELEMENTI ZA ZVEZE</a:t>
            </a:r>
          </a:p>
          <a:p>
            <a:pPr marL="731520" lvl="1" indent="-457200">
              <a:buAutoNum type="arabicPeriod"/>
            </a:pPr>
            <a:r>
              <a:rPr lang="sl-SI" sz="2000" b="1" dirty="0">
                <a:solidFill>
                  <a:schemeClr val="tx2"/>
                </a:solidFill>
              </a:rPr>
              <a:t>Elementi za razstavljive zveze (vijaki, zagozde …)</a:t>
            </a:r>
          </a:p>
          <a:p>
            <a:pPr marL="731520" lvl="1" indent="-457200">
              <a:buAutoNum type="arabicPeriod"/>
            </a:pPr>
            <a:r>
              <a:rPr lang="sl-SI" sz="2000" b="1" dirty="0">
                <a:solidFill>
                  <a:schemeClr val="tx2"/>
                </a:solidFill>
              </a:rPr>
              <a:t>Elementi za nerazstavljive zveze (zvari in kovice)</a:t>
            </a:r>
          </a:p>
          <a:p>
            <a:pPr marL="731520" lvl="1" indent="-457200">
              <a:buAutoNum type="arabicPeriod"/>
            </a:pPr>
            <a:r>
              <a:rPr lang="sl-SI" sz="2000" b="1" dirty="0">
                <a:solidFill>
                  <a:schemeClr val="tx2"/>
                </a:solidFill>
              </a:rPr>
              <a:t>Elementi za prožne zveze (vzmeti)</a:t>
            </a:r>
          </a:p>
          <a:p>
            <a:pPr marL="457200" indent="-457200">
              <a:buAutoNum type="arabicPeriod"/>
            </a:pPr>
            <a:r>
              <a:rPr lang="sl-SI" b="1" dirty="0">
                <a:solidFill>
                  <a:schemeClr val="accent1"/>
                </a:solidFill>
              </a:rPr>
              <a:t>ELEMENTI KROŽNEGA GIBANJA</a:t>
            </a:r>
          </a:p>
          <a:p>
            <a:pPr marL="731520" lvl="1" indent="-457200">
              <a:buAutoNum type="arabicPeriod"/>
            </a:pPr>
            <a:r>
              <a:rPr lang="sl-SI" sz="2000" b="1" dirty="0">
                <a:solidFill>
                  <a:schemeClr val="tx2"/>
                </a:solidFill>
              </a:rPr>
              <a:t>Elementi, ki omogočajo krožno gibanje (osi, gredi in ležaji)</a:t>
            </a:r>
          </a:p>
          <a:p>
            <a:pPr marL="731520" lvl="1" indent="-457200">
              <a:buAutoNum type="arabicPeriod"/>
            </a:pPr>
            <a:r>
              <a:rPr lang="sl-SI" sz="2000" b="1" dirty="0">
                <a:solidFill>
                  <a:schemeClr val="tx2"/>
                </a:solidFill>
              </a:rPr>
              <a:t>Elementi za prenos krožnega gibanja (sklopke, jermenice, zobniki …)</a:t>
            </a:r>
          </a:p>
          <a:p>
            <a:pPr marL="457200" indent="-457200">
              <a:buAutoNum type="arabicPeriod"/>
            </a:pPr>
            <a:r>
              <a:rPr lang="sl-SI" b="1" dirty="0">
                <a:solidFill>
                  <a:schemeClr val="accent1"/>
                </a:solidFill>
              </a:rPr>
              <a:t>ELEMENTI ZA PREVOD TEKOČIN IN PLINOV</a:t>
            </a:r>
          </a:p>
          <a:p>
            <a:pPr marL="457200" indent="-457200">
              <a:buAutoNum type="arabicPeriod"/>
            </a:pPr>
            <a:r>
              <a:rPr lang="sl-SI" b="1" dirty="0">
                <a:solidFill>
                  <a:schemeClr val="accent1"/>
                </a:solidFill>
              </a:rPr>
              <a:t>ELEMENTI ZA SPREMEMBO PREMOČRTNEGA GIBANJA V KROŽNO GIBANJE IN OBRATNO</a:t>
            </a:r>
          </a:p>
          <a:p>
            <a:pPr marL="457200" indent="-457200">
              <a:buAutoNum type="arabicPeriod"/>
            </a:pPr>
            <a:r>
              <a:rPr lang="sl-SI" b="1" dirty="0">
                <a:solidFill>
                  <a:schemeClr val="accent1"/>
                </a:solidFill>
              </a:rPr>
              <a:t>OSTALI STROJNI ELEMENTI</a:t>
            </a:r>
          </a:p>
          <a:p>
            <a:pPr marL="731520" lvl="1" indent="-457200">
              <a:buAutoNum type="arabicPeriod"/>
            </a:pPr>
            <a:endParaRPr lang="sl-SI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sl-SI" b="1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63DB73B-47DD-95E7-3EF0-837180AF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74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3778F2-81F3-C8DE-8938-B6206992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1. ELEMENTI ZA ZVEZE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475A6CD-1C41-FA96-2354-8CA48827E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200" b="1" dirty="0"/>
              <a:t>Elemente za zveze delimo v naslednje skupine:</a:t>
            </a:r>
          </a:p>
          <a:p>
            <a:r>
              <a:rPr lang="sl-SI" sz="2200" b="1" dirty="0"/>
              <a:t>Elementi za razstavljive zveze (vijaki, zagozde …)</a:t>
            </a:r>
          </a:p>
          <a:p>
            <a:r>
              <a:rPr lang="sl-SI" sz="2200" b="1" dirty="0"/>
              <a:t>Elementi za nerazstavljive zveze (zvari in kovice) in</a:t>
            </a:r>
          </a:p>
          <a:p>
            <a:r>
              <a:rPr lang="sl-SI" sz="2200" b="1" dirty="0"/>
              <a:t>Elementi za prožne zveze (vzmeti).</a:t>
            </a:r>
          </a:p>
          <a:p>
            <a:pPr marL="0" indent="0">
              <a:buNone/>
            </a:pPr>
            <a:endParaRPr lang="sl-SI" sz="2200" b="1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63DB73B-47DD-95E7-3EF0-837180AF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934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3778F2-81F3-C8DE-8938-B6206992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sl-SI" dirty="0"/>
            </a:br>
            <a:r>
              <a:rPr lang="sl-SI" dirty="0"/>
              <a:t>1.1 ELEMENTI ZA RAZSTAVLJIVE ZVEZE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475A6CD-1C41-FA96-2354-8CA48827E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685" y="1820863"/>
            <a:ext cx="9189818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>
                <a:solidFill>
                  <a:schemeClr val="accent2"/>
                </a:solidFill>
              </a:rPr>
              <a:t>VIJAČNE ZVEZE</a:t>
            </a:r>
          </a:p>
          <a:p>
            <a:pPr marL="0" indent="0">
              <a:buNone/>
            </a:pPr>
            <a:r>
              <a:rPr lang="sl-SI" dirty="0">
                <a:solidFill>
                  <a:schemeClr val="tx2"/>
                </a:solidFill>
              </a:rPr>
              <a:t>Vijačne zveze spadajo med razstavljive zveze strojnih delov in jih uporabljamo za spajanje strojnih delov, za tesnjenje, napenjanje, merjenje in prenos gibanja.</a:t>
            </a:r>
          </a:p>
          <a:p>
            <a:pPr marL="0" indent="0">
              <a:buNone/>
            </a:pPr>
            <a:r>
              <a:rPr lang="sl-SI" b="1" dirty="0">
                <a:solidFill>
                  <a:schemeClr val="accent1"/>
                </a:solidFill>
              </a:rPr>
              <a:t>Vijačna zveza </a:t>
            </a:r>
            <a:r>
              <a:rPr lang="sl-SI" dirty="0">
                <a:solidFill>
                  <a:schemeClr val="tx2"/>
                </a:solidFill>
              </a:rPr>
              <a:t>je razstavljivi spoj dveh ali več delov iz enakih ali različnih gradiv. Strojne dele lahko spajamo med seboj z uporabo vijaka in matice ali s pomočjo zunanjega in notranjega navoja na elementih.</a:t>
            </a:r>
          </a:p>
          <a:p>
            <a:pPr marL="0" indent="0">
              <a:buNone/>
            </a:pPr>
            <a:r>
              <a:rPr lang="sl-SI" b="1" dirty="0">
                <a:solidFill>
                  <a:schemeClr val="accent1"/>
                </a:solidFill>
              </a:rPr>
              <a:t>Vijak</a:t>
            </a:r>
            <a:r>
              <a:rPr lang="sl-SI" dirty="0">
                <a:solidFill>
                  <a:schemeClr val="tx2"/>
                </a:solidFill>
              </a:rPr>
              <a:t> je na strojni del iz kovinskega ali nekovinskega gradiva z zunanjim navojem. Običajno je samostojni strojni del.</a:t>
            </a:r>
          </a:p>
          <a:p>
            <a:pPr marL="0" indent="0">
              <a:buNone/>
            </a:pPr>
            <a:r>
              <a:rPr lang="sl-SI" b="1" dirty="0">
                <a:solidFill>
                  <a:schemeClr val="accent1"/>
                </a:solidFill>
              </a:rPr>
              <a:t>Matica</a:t>
            </a:r>
            <a:r>
              <a:rPr lang="sl-SI" dirty="0">
                <a:solidFill>
                  <a:schemeClr val="tx2"/>
                </a:solidFill>
              </a:rPr>
              <a:t> je strojni del iz kovinskega ali nekovinskega gradiva z notranjim navojem. Je samostojni strojni del ali del </a:t>
            </a:r>
            <a:r>
              <a:rPr lang="sl-SI" dirty="0" err="1">
                <a:solidFill>
                  <a:schemeClr val="tx2"/>
                </a:solidFill>
              </a:rPr>
              <a:t>spajanega</a:t>
            </a:r>
            <a:r>
              <a:rPr lang="sl-SI" dirty="0">
                <a:solidFill>
                  <a:schemeClr val="tx2"/>
                </a:solidFill>
              </a:rPr>
              <a:t> strojnega dela. 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63DB73B-47DD-95E7-3EF0-837180AF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677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7282" y="374573"/>
            <a:ext cx="9981282" cy="61474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b="1" dirty="0">
                <a:solidFill>
                  <a:schemeClr val="accent1"/>
                </a:solidFill>
              </a:rPr>
              <a:t>Vrste vijačnih zvez:</a:t>
            </a:r>
          </a:p>
          <a:p>
            <a:r>
              <a:rPr lang="sl-SI" b="1" dirty="0">
                <a:solidFill>
                  <a:schemeClr val="accent1"/>
                </a:solidFill>
              </a:rPr>
              <a:t>Nosilne vijačne zveze </a:t>
            </a:r>
            <a:r>
              <a:rPr lang="sl-SI" b="1" dirty="0">
                <a:solidFill>
                  <a:schemeClr val="tx2"/>
                </a:solidFill>
              </a:rPr>
              <a:t>so najpogostejše. Uporabljamo jih za pritrdilne in razstavljive zveze raznih strojnih delov, izpostavljenih različnim obremenitvam, in so izvedene s </a:t>
            </a:r>
            <a:r>
              <a:rPr lang="sl-SI" b="1" dirty="0" err="1">
                <a:solidFill>
                  <a:schemeClr val="tx2"/>
                </a:solidFill>
              </a:rPr>
              <a:t>prednapetjem</a:t>
            </a:r>
            <a:r>
              <a:rPr lang="sl-SI" b="1" dirty="0">
                <a:solidFill>
                  <a:schemeClr val="tx2"/>
                </a:solidFill>
              </a:rPr>
              <a:t> ali brez.</a:t>
            </a:r>
          </a:p>
          <a:p>
            <a:r>
              <a:rPr lang="sl-SI" b="1" dirty="0" err="1">
                <a:solidFill>
                  <a:schemeClr val="accent1"/>
                </a:solidFill>
              </a:rPr>
              <a:t>Prilagodne</a:t>
            </a:r>
            <a:r>
              <a:rPr lang="sl-SI" b="1" dirty="0">
                <a:solidFill>
                  <a:schemeClr val="accent1"/>
                </a:solidFill>
              </a:rPr>
              <a:t> vijačne zveze </a:t>
            </a:r>
            <a:r>
              <a:rPr lang="sl-SI" b="1" dirty="0">
                <a:solidFill>
                  <a:schemeClr val="tx2"/>
                </a:solidFill>
              </a:rPr>
              <a:t>so pritrdilne in razstavljive zveze raznih strojnih delov, izvedene s </a:t>
            </a:r>
            <a:r>
              <a:rPr lang="sl-SI" b="1" dirty="0" err="1">
                <a:solidFill>
                  <a:schemeClr val="tx2"/>
                </a:solidFill>
              </a:rPr>
              <a:t>prilagodnimi</a:t>
            </a:r>
            <a:r>
              <a:rPr lang="sl-SI" b="1" dirty="0">
                <a:solidFill>
                  <a:schemeClr val="tx2"/>
                </a:solidFill>
              </a:rPr>
              <a:t> vijaki, ki dobro prenašajo strižne obremenitve in istočasno centrirajo spajane dele. Prav tako so izvedene s </a:t>
            </a:r>
            <a:r>
              <a:rPr lang="sl-SI" b="1" dirty="0" err="1">
                <a:solidFill>
                  <a:schemeClr val="tx2"/>
                </a:solidFill>
              </a:rPr>
              <a:t>prednapetjem</a:t>
            </a:r>
            <a:r>
              <a:rPr lang="sl-SI" b="1" dirty="0">
                <a:solidFill>
                  <a:schemeClr val="tx2"/>
                </a:solidFill>
              </a:rPr>
              <a:t> ali brez.</a:t>
            </a:r>
          </a:p>
          <a:p>
            <a:r>
              <a:rPr lang="sl-SI" b="1" dirty="0">
                <a:solidFill>
                  <a:schemeClr val="accent1"/>
                </a:solidFill>
              </a:rPr>
              <a:t>Gibalne navojne zveze </a:t>
            </a:r>
            <a:r>
              <a:rPr lang="sl-SI" b="1" dirty="0">
                <a:solidFill>
                  <a:schemeClr val="tx2"/>
                </a:solidFill>
              </a:rPr>
              <a:t>so namenjene prenosu in spreminjanju krožnega gibanja v premočrtno in obratno. Z njimi dosegamo velike osne sile pri majhnih obodnih silah.</a:t>
            </a:r>
          </a:p>
          <a:p>
            <a:r>
              <a:rPr lang="sl-SI" b="1" dirty="0">
                <a:solidFill>
                  <a:schemeClr val="accent1"/>
                </a:solidFill>
              </a:rPr>
              <a:t>Tesnilne vijačne zveze </a:t>
            </a:r>
            <a:r>
              <a:rPr lang="sl-SI" b="1" dirty="0">
                <a:solidFill>
                  <a:schemeClr val="tx2"/>
                </a:solidFill>
              </a:rPr>
              <a:t>so namenjene zapiranju vstopnih in izstopnih odprtin s posebej oblikovanimi vijaki.</a:t>
            </a:r>
          </a:p>
          <a:p>
            <a:r>
              <a:rPr lang="sl-SI" b="1" dirty="0">
                <a:solidFill>
                  <a:schemeClr val="accent1"/>
                </a:solidFill>
              </a:rPr>
              <a:t>Nastavne vijačne zveze </a:t>
            </a:r>
            <a:r>
              <a:rPr lang="sl-SI" b="1" dirty="0">
                <a:solidFill>
                  <a:schemeClr val="tx2"/>
                </a:solidFill>
              </a:rPr>
              <a:t>uporabljamo za nastavljanje raznih naprav in pri regulaciji ventilov.</a:t>
            </a:r>
          </a:p>
          <a:p>
            <a:r>
              <a:rPr lang="sl-SI" b="1" dirty="0">
                <a:solidFill>
                  <a:schemeClr val="accent1"/>
                </a:solidFill>
              </a:rPr>
              <a:t>Merilne vijačne zveze </a:t>
            </a:r>
            <a:r>
              <a:rPr lang="sl-SI" b="1" dirty="0">
                <a:solidFill>
                  <a:schemeClr val="tx2"/>
                </a:solidFill>
              </a:rPr>
              <a:t>so namenjene merjenju dolžin pri mehanskih merilih</a:t>
            </a:r>
            <a:endParaRPr lang="sl-SI" b="1" dirty="0">
              <a:solidFill>
                <a:schemeClr val="accent1"/>
              </a:solidFill>
            </a:endParaRPr>
          </a:p>
        </p:txBody>
      </p:sp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075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29" y="230712"/>
            <a:ext cx="9850813" cy="4483865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428638" y="4935557"/>
            <a:ext cx="10864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Vsak del, ki ima zunanji navoj, imenujemo 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D34817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vijak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in vsak del, ki ima notranji navoj, imenujemo 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D34817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matica.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Da lahko vijak spojimo z matico, morata imeti oba dela navoj enake oblike in velikosti.</a:t>
            </a:r>
          </a:p>
        </p:txBody>
      </p:sp>
    </p:spTree>
    <p:extLst>
      <p:ext uri="{BB962C8B-B14F-4D97-AF65-F5344CB8AC3E}">
        <p14:creationId xmlns:p14="http://schemas.microsoft.com/office/powerpoint/2010/main" val="3506114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7282" y="374573"/>
            <a:ext cx="9981282" cy="6147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>
                <a:solidFill>
                  <a:schemeClr val="accent1"/>
                </a:solidFill>
              </a:rPr>
              <a:t>Prednosti vijačnih zvez:</a:t>
            </a:r>
          </a:p>
          <a:p>
            <a:r>
              <a:rPr lang="sl-SI" b="1" dirty="0">
                <a:solidFill>
                  <a:schemeClr val="tx2"/>
                </a:solidFill>
              </a:rPr>
              <a:t>medsebojno lahko spajamo vsa gradiva,</a:t>
            </a:r>
          </a:p>
          <a:p>
            <a:r>
              <a:rPr lang="sl-SI" b="1" dirty="0">
                <a:solidFill>
                  <a:schemeClr val="tx2"/>
                </a:solidFill>
              </a:rPr>
              <a:t>vijačne zveze lahko poljubno razstavljamo in ponovno sestavljamo,</a:t>
            </a:r>
          </a:p>
          <a:p>
            <a:r>
              <a:rPr lang="sl-SI" b="1" dirty="0">
                <a:solidFill>
                  <a:schemeClr val="tx2"/>
                </a:solidFill>
              </a:rPr>
              <a:t>nizki nabavni stroški in enostavna zamenljivost vijakov in matic,</a:t>
            </a:r>
          </a:p>
          <a:p>
            <a:r>
              <a:rPr lang="sl-SI" b="1" dirty="0">
                <a:solidFill>
                  <a:schemeClr val="tx2"/>
                </a:solidFill>
              </a:rPr>
              <a:t>nosilnost zveze je sorazmerna z velikostjo in kakovostjo uporabljenega vijaka in matice,</a:t>
            </a:r>
          </a:p>
          <a:p>
            <a:r>
              <a:rPr lang="sl-SI" b="1" dirty="0">
                <a:solidFill>
                  <a:schemeClr val="tx2"/>
                </a:solidFill>
              </a:rPr>
              <a:t>vijačne zveze zelo dobro prenašajo dinamične obremenitve</a:t>
            </a:r>
          </a:p>
          <a:p>
            <a:pPr marL="0" indent="0">
              <a:buNone/>
            </a:pPr>
            <a:r>
              <a:rPr lang="sl-SI" b="1" dirty="0">
                <a:solidFill>
                  <a:schemeClr val="accent1"/>
                </a:solidFill>
              </a:rPr>
              <a:t>Slabosti vijačnih zvez:</a:t>
            </a:r>
          </a:p>
          <a:p>
            <a:r>
              <a:rPr lang="sl-SI" b="1" dirty="0">
                <a:solidFill>
                  <a:schemeClr val="tx2"/>
                </a:solidFill>
              </a:rPr>
              <a:t>oslabitev prerezov </a:t>
            </a:r>
            <a:r>
              <a:rPr lang="sl-SI" b="1" dirty="0" err="1">
                <a:solidFill>
                  <a:schemeClr val="tx2"/>
                </a:solidFill>
              </a:rPr>
              <a:t>spajanih</a:t>
            </a:r>
            <a:r>
              <a:rPr lang="sl-SI" b="1" dirty="0">
                <a:solidFill>
                  <a:schemeClr val="tx2"/>
                </a:solidFill>
              </a:rPr>
              <a:t> delov in velik zarezni učinek zaradi skoznje luknje ali izvrtine z navojem,</a:t>
            </a:r>
          </a:p>
          <a:p>
            <a:r>
              <a:rPr lang="sl-SI" b="1" dirty="0">
                <a:solidFill>
                  <a:schemeClr val="tx2"/>
                </a:solidFill>
              </a:rPr>
              <a:t>visoke koncentracije napetosti na mestih naleganja glave vijaka ali matice na površino </a:t>
            </a:r>
            <a:r>
              <a:rPr lang="sl-SI" b="1" dirty="0" err="1">
                <a:solidFill>
                  <a:schemeClr val="tx2"/>
                </a:solidFill>
              </a:rPr>
              <a:t>spajanih</a:t>
            </a:r>
            <a:r>
              <a:rPr lang="sl-SI" b="1" dirty="0">
                <a:solidFill>
                  <a:schemeClr val="tx2"/>
                </a:solidFill>
              </a:rPr>
              <a:t> delov ter v </a:t>
            </a:r>
            <a:r>
              <a:rPr lang="sl-SI" b="1" dirty="0" err="1">
                <a:solidFill>
                  <a:schemeClr val="tx2"/>
                </a:solidFill>
              </a:rPr>
              <a:t>ujemu</a:t>
            </a:r>
            <a:r>
              <a:rPr lang="sl-SI" b="1" dirty="0">
                <a:solidFill>
                  <a:schemeClr val="tx2"/>
                </a:solidFill>
              </a:rPr>
              <a:t> navojev,</a:t>
            </a:r>
          </a:p>
          <a:p>
            <a:r>
              <a:rPr lang="sl-SI" b="1" dirty="0">
                <a:solidFill>
                  <a:schemeClr val="tx2"/>
                </a:solidFill>
              </a:rPr>
              <a:t>stalno napetostno stanje v okolici vijačne zveze pri prednapetih vijačnih zvezah.</a:t>
            </a:r>
          </a:p>
        </p:txBody>
      </p:sp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343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E6DC5631-F9AA-0808-BBD0-7985A7843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84903" y="462116"/>
                <a:ext cx="9763431" cy="603700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l-SI" b="1" dirty="0">
                    <a:solidFill>
                      <a:schemeClr val="accent1"/>
                    </a:solidFill>
                  </a:rPr>
                  <a:t>Nastanek navoja</a:t>
                </a:r>
              </a:p>
              <a:p>
                <a:pPr marL="0" indent="0">
                  <a:buNone/>
                </a:pPr>
                <a:r>
                  <a:rPr lang="sl-SI" dirty="0">
                    <a:solidFill>
                      <a:schemeClr val="tx2"/>
                    </a:solidFill>
                  </a:rPr>
                  <a:t>Če ovijemo pravokotni trikotnik s katetama </a:t>
                </a:r>
                <a14:m>
                  <m:oMath xmlns:m="http://schemas.openxmlformats.org/officeDocument/2006/math">
                    <m:r>
                      <a:rPr lang="sl-SI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sl-SI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l-SI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sl-SI" dirty="0">
                    <a:solidFill>
                      <a:schemeClr val="tx2"/>
                    </a:solidFill>
                  </a:rPr>
                  <a:t> in h okrog valja s premerom d, nam hipotenuza trikotnika oriše črto, ki jo imenujemo </a:t>
                </a:r>
                <a:r>
                  <a:rPr lang="sl-SI" b="1" dirty="0">
                    <a:solidFill>
                      <a:schemeClr val="tx2"/>
                    </a:solidFill>
                  </a:rPr>
                  <a:t>OVOJNICA.</a:t>
                </a:r>
              </a:p>
              <a:p>
                <a:pPr marL="0" indent="0">
                  <a:buNone/>
                </a:pPr>
                <a:r>
                  <a:rPr lang="sl-SI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Pri ovijanju trikotnika z leve proti desni dobimo desno ovojnico, pri ovijanju z desne proti levi pa levo ovojnico. Razlikujemo torej desni in levi navoj.</a:t>
                </a:r>
              </a:p>
              <a:p>
                <a:pPr marL="0" indent="0">
                  <a:buNone/>
                </a:pPr>
                <a:r>
                  <a:rPr lang="sl-SI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Če po notranji navojnici ovijemo na valj palico trikotnega, kvadratnega, trapezastega … preseka, dobimo trikotnik, kvadratni, trapezasti … navoj.</a:t>
                </a:r>
              </a:p>
              <a:p>
                <a:pPr marL="0" indent="0">
                  <a:buNone/>
                </a:pPr>
                <a:r>
                  <a:rPr lang="sl-SI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Zunanji navoj (vijačni) </a:t>
                </a:r>
                <a:r>
                  <a:rPr lang="sl-SI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dobimo, če navijemo palico na zunanji steni valja.</a:t>
                </a:r>
              </a:p>
              <a:p>
                <a:pPr marL="0" indent="0">
                  <a:buNone/>
                </a:pPr>
                <a:r>
                  <a:rPr lang="sl-SI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Notranji navoj (matični) </a:t>
                </a:r>
                <a:r>
                  <a:rPr lang="sl-SI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dobimo, če ovijemo palico na notranji steni valjaste odprtine.</a:t>
                </a:r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E6DC5631-F9AA-0808-BBD0-7985A7843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4903" y="462116"/>
                <a:ext cx="9763431" cy="6037007"/>
              </a:xfrm>
              <a:blipFill>
                <a:blip r:embed="rId2"/>
                <a:stretch>
                  <a:fillRect l="-624" t="-90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770BA48-7585-06A2-201B-38C7E12D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9BFB0D7-6076-FB75-E472-98B25658E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240" y="4321096"/>
            <a:ext cx="3227235" cy="253300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80444BE3-9081-858F-3E4D-7A3834B89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949" y="4273549"/>
            <a:ext cx="4719150" cy="262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0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Microsoft Office PowerPoint</Application>
  <PresentationFormat>Širokozaslonsko</PresentationFormat>
  <Paragraphs>55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Century Schoolbook</vt:lpstr>
      <vt:lpstr>Wingdings 2</vt:lpstr>
      <vt:lpstr>Officeova tema</vt:lpstr>
      <vt:lpstr>1_View</vt:lpstr>
      <vt:lpstr>STROJNI ELEMENTI</vt:lpstr>
      <vt:lpstr>RAZDELITEV STROJNIH ELEMENTOV</vt:lpstr>
      <vt:lpstr>1. ELEMENTI ZA ZVEZE</vt:lpstr>
      <vt:lpstr> 1.1 ELEMENTI ZA RAZSTAVLJIVE ZVEZE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STROJNI ELEMENTI</dc:title>
  <dc:creator>Gaja Vouk</dc:creator>
  <cp:lastModifiedBy>Gaja Vouk</cp:lastModifiedBy>
  <cp:revision>1</cp:revision>
  <dcterms:created xsi:type="dcterms:W3CDTF">2023-10-10T13:58:56Z</dcterms:created>
  <dcterms:modified xsi:type="dcterms:W3CDTF">2023-10-10T13:59:01Z</dcterms:modified>
</cp:coreProperties>
</file>