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6" r:id="rId2"/>
    <p:sldId id="386" r:id="rId3"/>
    <p:sldId id="433" r:id="rId4"/>
    <p:sldId id="353" r:id="rId5"/>
    <p:sldId id="354" r:id="rId6"/>
    <p:sldId id="426" r:id="rId7"/>
    <p:sldId id="427" r:id="rId8"/>
    <p:sldId id="352" r:id="rId9"/>
    <p:sldId id="400" r:id="rId10"/>
    <p:sldId id="347" r:id="rId11"/>
    <p:sldId id="304" r:id="rId12"/>
    <p:sldId id="320" r:id="rId13"/>
    <p:sldId id="346" r:id="rId14"/>
    <p:sldId id="348" r:id="rId15"/>
    <p:sldId id="410" r:id="rId16"/>
    <p:sldId id="350" r:id="rId17"/>
    <p:sldId id="358" r:id="rId18"/>
    <p:sldId id="359" r:id="rId19"/>
    <p:sldId id="321" r:id="rId20"/>
    <p:sldId id="257" r:id="rId21"/>
    <p:sldId id="341" r:id="rId22"/>
    <p:sldId id="284" r:id="rId23"/>
    <p:sldId id="351" r:id="rId24"/>
    <p:sldId id="355" r:id="rId25"/>
    <p:sldId id="356" r:id="rId26"/>
    <p:sldId id="357" r:id="rId27"/>
    <p:sldId id="397" r:id="rId28"/>
    <p:sldId id="258" r:id="rId29"/>
    <p:sldId id="336" r:id="rId30"/>
    <p:sldId id="327" r:id="rId31"/>
    <p:sldId id="413" r:id="rId32"/>
    <p:sldId id="265" r:id="rId33"/>
    <p:sldId id="339" r:id="rId34"/>
    <p:sldId id="308" r:id="rId35"/>
    <p:sldId id="414" r:id="rId36"/>
    <p:sldId id="264" r:id="rId37"/>
    <p:sldId id="329" r:id="rId38"/>
    <p:sldId id="394" r:id="rId39"/>
    <p:sldId id="332" r:id="rId40"/>
    <p:sldId id="342" r:id="rId41"/>
    <p:sldId id="306" r:id="rId42"/>
    <p:sldId id="322" r:id="rId43"/>
    <p:sldId id="334" r:id="rId44"/>
    <p:sldId id="398" r:id="rId45"/>
    <p:sldId id="415" r:id="rId46"/>
    <p:sldId id="333" r:id="rId47"/>
    <p:sldId id="331" r:id="rId48"/>
    <p:sldId id="434" r:id="rId49"/>
    <p:sldId id="416" r:id="rId50"/>
    <p:sldId id="338" r:id="rId51"/>
    <p:sldId id="335" r:id="rId52"/>
    <p:sldId id="287" r:id="rId53"/>
    <p:sldId id="275" r:id="rId54"/>
    <p:sldId id="314" r:id="rId55"/>
    <p:sldId id="337" r:id="rId56"/>
    <p:sldId id="360" r:id="rId57"/>
    <p:sldId id="418" r:id="rId58"/>
    <p:sldId id="361" r:id="rId59"/>
    <p:sldId id="362" r:id="rId60"/>
    <p:sldId id="363" r:id="rId61"/>
    <p:sldId id="365" r:id="rId62"/>
    <p:sldId id="366" r:id="rId63"/>
    <p:sldId id="420" r:id="rId64"/>
    <p:sldId id="367" r:id="rId65"/>
    <p:sldId id="368" r:id="rId66"/>
    <p:sldId id="369" r:id="rId67"/>
    <p:sldId id="374" r:id="rId68"/>
    <p:sldId id="425" r:id="rId69"/>
    <p:sldId id="370" r:id="rId70"/>
    <p:sldId id="399" r:id="rId71"/>
    <p:sldId id="419" r:id="rId72"/>
    <p:sldId id="372" r:id="rId73"/>
    <p:sldId id="373" r:id="rId74"/>
    <p:sldId id="375" r:id="rId75"/>
    <p:sldId id="421" r:id="rId76"/>
    <p:sldId id="376" r:id="rId77"/>
    <p:sldId id="377" r:id="rId78"/>
    <p:sldId id="378" r:id="rId79"/>
    <p:sldId id="429" r:id="rId80"/>
    <p:sldId id="379" r:id="rId81"/>
    <p:sldId id="380" r:id="rId82"/>
    <p:sldId id="381" r:id="rId83"/>
    <p:sldId id="422" r:id="rId84"/>
    <p:sldId id="382" r:id="rId85"/>
    <p:sldId id="384" r:id="rId86"/>
    <p:sldId id="385" r:id="rId87"/>
    <p:sldId id="389" r:id="rId88"/>
    <p:sldId id="390" r:id="rId89"/>
    <p:sldId id="423" r:id="rId90"/>
    <p:sldId id="392" r:id="rId91"/>
    <p:sldId id="393" r:id="rId92"/>
    <p:sldId id="430" r:id="rId93"/>
    <p:sldId id="431" r:id="rId94"/>
    <p:sldId id="432" r:id="rId95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4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CDE5D-6097-4A73-A3BB-64A701BD3B29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FCA72-996D-4D8A-B5CB-0E5665033D45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FC75E-DA7C-485A-8062-F9BDBFF07CD6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E1D57-CF7A-4BB7-9793-9EA1C43807A2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59A62-3660-40A9-81A5-AF10473A4624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5E1CB-AF37-4726-A64C-DD4C7BDE88D6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32252-0AC3-4C86-81F9-BA2F0EFBF0DE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BE046-EA84-43A1-BB00-CB2D8A629184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33999-8B0C-4C0E-9F3F-6F15420E5C63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E7F91-8228-423E-8760-5434E50A12ED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15CAD-BB5A-4EF1-8952-80B5A86C303A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6904C2D-94D9-4E31-A614-F1B7C036F94E}" type="slidenum">
              <a:rPr lang="sl-SI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PREDZGODOVINA FOTOGRAFIJE 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Leon </a:t>
            </a:r>
            <a:r>
              <a:rPr lang="sl-SI" sz="2000" dirty="0" err="1" smtClean="0">
                <a:solidFill>
                  <a:schemeClr val="bg1"/>
                </a:solidFill>
              </a:rPr>
              <a:t>Battista</a:t>
            </a:r>
            <a:r>
              <a:rPr lang="sl-SI" sz="2000" dirty="0" smtClean="0">
                <a:solidFill>
                  <a:schemeClr val="bg1"/>
                </a:solidFill>
              </a:rPr>
              <a:t> Alberti, risba iz traktata </a:t>
            </a:r>
            <a:r>
              <a:rPr lang="sl-SI" sz="2000" i="1" dirty="0" smtClean="0">
                <a:solidFill>
                  <a:schemeClr val="bg1"/>
                </a:solidFill>
              </a:rPr>
              <a:t>O slikarstvu (De </a:t>
            </a:r>
            <a:r>
              <a:rPr lang="sl-SI" sz="2000" i="1" dirty="0" err="1" smtClean="0">
                <a:solidFill>
                  <a:schemeClr val="bg1"/>
                </a:solidFill>
              </a:rPr>
              <a:t>pictura</a:t>
            </a:r>
            <a:r>
              <a:rPr lang="sl-SI" sz="2000" dirty="0" smtClean="0">
                <a:solidFill>
                  <a:schemeClr val="bg1"/>
                </a:solidFill>
              </a:rPr>
              <a:t>, 1435)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Leon Battista Alberti, risba iz traktata Della Pictu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571612"/>
            <a:ext cx="5908232" cy="3240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it-IT" sz="2000" dirty="0" smtClean="0">
                <a:solidFill>
                  <a:schemeClr val="bg1"/>
                </a:solidFill>
              </a:rPr>
              <a:t>Fra Carnevale (</a:t>
            </a:r>
            <a:r>
              <a:rPr lang="it-IT" sz="2000" dirty="0" err="1" smtClean="0">
                <a:solidFill>
                  <a:schemeClr val="bg1"/>
                </a:solidFill>
              </a:rPr>
              <a:t>pripisano</a:t>
            </a:r>
            <a:r>
              <a:rPr lang="it-IT" sz="2000" dirty="0" smtClean="0">
                <a:solidFill>
                  <a:schemeClr val="bg1"/>
                </a:solidFill>
              </a:rPr>
              <a:t>), </a:t>
            </a:r>
            <a:r>
              <a:rPr lang="it-IT" sz="2000" i="1" dirty="0" err="1" smtClean="0">
                <a:solidFill>
                  <a:schemeClr val="bg1"/>
                </a:solidFill>
              </a:rPr>
              <a:t>Idealno</a:t>
            </a:r>
            <a:r>
              <a:rPr lang="it-IT" sz="2000" i="1" dirty="0" smtClean="0">
                <a:solidFill>
                  <a:schemeClr val="bg1"/>
                </a:solidFill>
              </a:rPr>
              <a:t> mesto</a:t>
            </a:r>
            <a:r>
              <a:rPr lang="it-IT" sz="2000" dirty="0" smtClean="0">
                <a:solidFill>
                  <a:schemeClr val="bg1"/>
                </a:solidFill>
              </a:rPr>
              <a:t>, ok</a:t>
            </a:r>
            <a:r>
              <a:rPr lang="sl-SI" sz="2000" dirty="0" smtClean="0">
                <a:solidFill>
                  <a:schemeClr val="bg1"/>
                </a:solidFill>
              </a:rPr>
              <a:t>.</a:t>
            </a:r>
            <a:r>
              <a:rPr lang="it-IT" sz="2000" dirty="0" smtClean="0">
                <a:solidFill>
                  <a:schemeClr val="bg1"/>
                </a:solidFill>
              </a:rPr>
              <a:t> 1480, </a:t>
            </a:r>
            <a:r>
              <a:rPr lang="it-IT" sz="2000" dirty="0" err="1" smtClean="0">
                <a:solidFill>
                  <a:schemeClr val="bg1"/>
                </a:solidFill>
              </a:rPr>
              <a:t>olje</a:t>
            </a:r>
            <a:r>
              <a:rPr lang="it-IT" sz="2000" dirty="0" smtClean="0">
                <a:solidFill>
                  <a:schemeClr val="bg1"/>
                </a:solidFill>
              </a:rPr>
              <a:t> in tempera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Fra Carnevale, Idealno mes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928802"/>
            <a:ext cx="7656009" cy="277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Albrecht </a:t>
            </a:r>
            <a:r>
              <a:rPr lang="sl-SI" sz="2000" dirty="0" err="1" smtClean="0">
                <a:solidFill>
                  <a:schemeClr val="bg1"/>
                </a:solidFill>
              </a:rPr>
              <a:t>Dürer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Risar riše akt</a:t>
            </a:r>
            <a:r>
              <a:rPr lang="sl-SI" sz="2000" dirty="0" smtClean="0">
                <a:solidFill>
                  <a:schemeClr val="bg1"/>
                </a:solidFill>
              </a:rPr>
              <a:t>, 1527, lesorez</a:t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Albrecht Dürer, Risar riše ak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928802"/>
            <a:ext cx="7944109" cy="2736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Leonardo Da Vinci, risba, </a:t>
            </a:r>
            <a:r>
              <a:rPr lang="sl-SI" sz="2000" i="1" dirty="0" err="1" smtClean="0">
                <a:solidFill>
                  <a:schemeClr val="bg1"/>
                </a:solidFill>
              </a:rPr>
              <a:t>Codex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Atlanticus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Leonardo da Vinc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571480"/>
            <a:ext cx="3493265" cy="518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ATLeonard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500174"/>
            <a:ext cx="5182007" cy="374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Jan </a:t>
            </a:r>
            <a:r>
              <a:rPr lang="sl-SI" sz="2000" dirty="0" err="1" smtClean="0">
                <a:solidFill>
                  <a:schemeClr val="bg1"/>
                </a:solidFill>
              </a:rPr>
              <a:t>Vermeer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Ulica v Delftu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1658,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olje na platnu, </a:t>
            </a:r>
            <a:r>
              <a:rPr lang="sl-SI" sz="1600" dirty="0" err="1" smtClean="0">
                <a:solidFill>
                  <a:schemeClr val="bg1"/>
                </a:solidFill>
              </a:rPr>
              <a:t>Rijksmuseum</a:t>
            </a:r>
            <a:r>
              <a:rPr lang="sl-SI" sz="1600" dirty="0" smtClean="0">
                <a:solidFill>
                  <a:schemeClr val="bg1"/>
                </a:solidFill>
              </a:rPr>
              <a:t>, Amsterdam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Vermeer - Ulica v Delft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642918"/>
            <a:ext cx="4729253" cy="496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Emanuel De </a:t>
            </a:r>
            <a:r>
              <a:rPr lang="sl-SI" sz="2000" dirty="0" err="1" smtClean="0">
                <a:solidFill>
                  <a:schemeClr val="bg1"/>
                </a:solidFill>
              </a:rPr>
              <a:t>Witte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Protestantska gotska cerkev</a:t>
            </a:r>
            <a:r>
              <a:rPr lang="sl-SI" sz="2000" dirty="0" smtClean="0">
                <a:solidFill>
                  <a:schemeClr val="bg1"/>
                </a:solidFill>
              </a:rPr>
              <a:t>, 1669,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olje na lesu, </a:t>
            </a:r>
            <a:r>
              <a:rPr lang="sl-SI" sz="1600" dirty="0" err="1" smtClean="0">
                <a:solidFill>
                  <a:schemeClr val="bg1"/>
                </a:solidFill>
              </a:rPr>
              <a:t>Rijksmuseum</a:t>
            </a:r>
            <a:r>
              <a:rPr lang="sl-SI" sz="1600" dirty="0" smtClean="0">
                <a:solidFill>
                  <a:schemeClr val="bg1"/>
                </a:solidFill>
              </a:rPr>
              <a:t>, Amsterdam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Emanuel_de_Witt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714356"/>
            <a:ext cx="3885702" cy="4896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Rober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Barker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Panorama </a:t>
            </a:r>
            <a:r>
              <a:rPr lang="sl-SI" sz="2000" i="1" dirty="0" err="1" smtClean="0">
                <a:solidFill>
                  <a:schemeClr val="bg1"/>
                </a:solidFill>
              </a:rPr>
              <a:t>Edinburgha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The Edinburgh Virtual Environment Centre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8" name="Ograda vsebine 7" descr="barker_edinburgh_panorama36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643182"/>
            <a:ext cx="8734175" cy="118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Robert </a:t>
            </a:r>
            <a:r>
              <a:rPr lang="sl-SI" sz="2000" dirty="0" err="1" smtClean="0">
                <a:solidFill>
                  <a:schemeClr val="bg1"/>
                </a:solidFill>
              </a:rPr>
              <a:t>Mitchel</a:t>
            </a:r>
            <a:r>
              <a:rPr lang="sl-SI" sz="2000" dirty="0" smtClean="0">
                <a:solidFill>
                  <a:schemeClr val="bg1"/>
                </a:solidFill>
              </a:rPr>
              <a:t>, Prerez dvonadstropne panorame Roberta </a:t>
            </a:r>
            <a:r>
              <a:rPr lang="sl-SI" sz="2000" dirty="0" err="1" smtClean="0">
                <a:solidFill>
                  <a:schemeClr val="bg1"/>
                </a:solidFill>
              </a:rPr>
              <a:t>Barkerja</a:t>
            </a:r>
            <a:r>
              <a:rPr lang="sl-SI" sz="2000" dirty="0" smtClean="0">
                <a:solidFill>
                  <a:schemeClr val="bg1"/>
                </a:solidFill>
              </a:rPr>
              <a:t> v </a:t>
            </a:r>
            <a:r>
              <a:rPr lang="sl-SI" sz="2000" dirty="0" err="1" smtClean="0">
                <a:solidFill>
                  <a:schemeClr val="bg1"/>
                </a:solidFill>
              </a:rPr>
              <a:t>Leicesteru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Robert-Mitchel-Cross-section-of-Robert-Barkers-two-level-panorama-at-Leicest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071546"/>
            <a:ext cx="6145084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fi-FI" sz="2000" dirty="0" smtClean="0">
                <a:solidFill>
                  <a:schemeClr val="bg1"/>
                </a:solidFill>
              </a:rPr>
              <a:t>Thomas Jones, </a:t>
            </a:r>
            <a:r>
              <a:rPr lang="fi-FI" sz="2000" i="1" dirty="0" smtClean="0">
                <a:solidFill>
                  <a:schemeClr val="bg1"/>
                </a:solidFill>
              </a:rPr>
              <a:t>Stena v Neaplju</a:t>
            </a:r>
            <a:r>
              <a:rPr lang="fi-FI" sz="2000" dirty="0" smtClean="0">
                <a:solidFill>
                  <a:schemeClr val="bg1"/>
                </a:solidFill>
              </a:rPr>
              <a:t>, ok. 1782,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fi-FI" sz="1600" dirty="0" smtClean="0">
                <a:solidFill>
                  <a:schemeClr val="bg1"/>
                </a:solidFill>
              </a:rPr>
              <a:t>olje na papirju</a:t>
            </a:r>
            <a:r>
              <a:rPr lang="sl-SI" sz="1600" dirty="0" smtClean="0">
                <a:solidFill>
                  <a:schemeClr val="bg1"/>
                </a:solidFill>
              </a:rPr>
              <a:t>, Narodna galerija, London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1024px-ThomasJonesMauerInNeap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000108"/>
            <a:ext cx="6146666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Kamera </a:t>
            </a:r>
            <a:r>
              <a:rPr lang="sl-SI" sz="2000" dirty="0" err="1" smtClean="0">
                <a:solidFill>
                  <a:schemeClr val="bg1"/>
                </a:solidFill>
              </a:rPr>
              <a:t>obskura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735" b="5296"/>
          <a:stretch>
            <a:fillRect/>
          </a:stretch>
        </p:blipFill>
        <p:spPr>
          <a:xfrm>
            <a:off x="1500166" y="1214422"/>
            <a:ext cx="6047424" cy="4071966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Pierre-Henri de </a:t>
            </a:r>
            <a:r>
              <a:rPr lang="sl-SI" sz="2000" dirty="0" err="1" smtClean="0">
                <a:solidFill>
                  <a:schemeClr val="bg1"/>
                </a:solidFill>
              </a:rPr>
              <a:t>Valenciennes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Vrh strehe v soncu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1782-84,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olje na papirju, pritrjenem na les, </a:t>
            </a:r>
            <a:r>
              <a:rPr lang="sl-SI" sz="1600" dirty="0" err="1" smtClean="0">
                <a:solidFill>
                  <a:schemeClr val="bg1"/>
                </a:solidFill>
              </a:rPr>
              <a:t>Louvre</a:t>
            </a:r>
            <a:r>
              <a:rPr lang="sl-SI" sz="1600" dirty="0" smtClean="0">
                <a:solidFill>
                  <a:schemeClr val="bg1"/>
                </a:solidFill>
              </a:rPr>
              <a:t>, Pariz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Pierre Henri De Valenciennes.jpg"/>
          <p:cNvPicPr>
            <a:picLocks noChangeAspect="1"/>
          </p:cNvPicPr>
          <p:nvPr/>
        </p:nvPicPr>
        <p:blipFill>
          <a:blip r:embed="rId2" cstate="print"/>
          <a:srcRect l="1978" t="7228" r="1055" b="6023"/>
          <a:stretch>
            <a:fillRect/>
          </a:stretch>
        </p:blipFill>
        <p:spPr>
          <a:xfrm>
            <a:off x="1071538" y="1500174"/>
            <a:ext cx="7000924" cy="342902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Pierre-Henri de </a:t>
            </a:r>
            <a:r>
              <a:rPr lang="sl-SI" sz="2000" dirty="0" err="1" smtClean="0">
                <a:solidFill>
                  <a:schemeClr val="bg1"/>
                </a:solidFill>
              </a:rPr>
              <a:t>Valenciennes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Vrh strehe v soncu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1782-84,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olje na papirju, pritrjenem na les, </a:t>
            </a:r>
            <a:r>
              <a:rPr lang="sl-SI" sz="1600" dirty="0" err="1" smtClean="0">
                <a:solidFill>
                  <a:schemeClr val="bg1"/>
                </a:solidFill>
              </a:rPr>
              <a:t>Louvre</a:t>
            </a:r>
            <a:r>
              <a:rPr lang="sl-SI" sz="1600" dirty="0" smtClean="0">
                <a:solidFill>
                  <a:schemeClr val="bg1"/>
                </a:solidFill>
              </a:rPr>
              <a:t>, Pariz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Pierre Henri De Valenciennes II.jpg"/>
          <p:cNvPicPr>
            <a:picLocks noChangeAspect="1"/>
          </p:cNvPicPr>
          <p:nvPr/>
        </p:nvPicPr>
        <p:blipFill>
          <a:blip r:embed="rId2" cstate="print"/>
          <a:srcRect l="1517" t="2756" r="1516" b="2756"/>
          <a:stretch>
            <a:fillRect/>
          </a:stretch>
        </p:blipFill>
        <p:spPr>
          <a:xfrm>
            <a:off x="1071538" y="1571612"/>
            <a:ext cx="7000924" cy="342902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Pierre-Henri de </a:t>
            </a:r>
            <a:r>
              <a:rPr lang="sl-SI" sz="2000" dirty="0" err="1" smtClean="0">
                <a:solidFill>
                  <a:schemeClr val="bg1"/>
                </a:solidFill>
              </a:rPr>
              <a:t>Valenciennes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Monte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Cavo</a:t>
            </a:r>
            <a:r>
              <a:rPr lang="sl-SI" sz="2000" i="1" dirty="0" smtClean="0">
                <a:solidFill>
                  <a:schemeClr val="bg1"/>
                </a:solidFill>
              </a:rPr>
              <a:t> v oblakih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1782-84,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olje na lesu, </a:t>
            </a:r>
            <a:r>
              <a:rPr lang="sl-SI" sz="1600" dirty="0" err="1" smtClean="0">
                <a:solidFill>
                  <a:schemeClr val="bg1"/>
                </a:solidFill>
              </a:rPr>
              <a:t>Louvre</a:t>
            </a:r>
            <a:r>
              <a:rPr lang="sl-SI" sz="1600" dirty="0" smtClean="0">
                <a:solidFill>
                  <a:schemeClr val="bg1"/>
                </a:solidFill>
              </a:rPr>
              <a:t>, Pariz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a_rocca_di_papa__montagne II.jpg"/>
          <p:cNvPicPr>
            <a:picLocks noChangeAspect="1"/>
          </p:cNvPicPr>
          <p:nvPr/>
        </p:nvPicPr>
        <p:blipFill>
          <a:blip r:embed="rId2" cstate="print"/>
          <a:srcRect l="3462" t="4464" r="1922" b="6249"/>
          <a:stretch>
            <a:fillRect/>
          </a:stretch>
        </p:blipFill>
        <p:spPr>
          <a:xfrm>
            <a:off x="1071538" y="1500174"/>
            <a:ext cx="7084800" cy="345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Pierre-Henri de </a:t>
            </a:r>
            <a:r>
              <a:rPr lang="sl-SI" sz="2000" dirty="0" err="1" smtClean="0">
                <a:solidFill>
                  <a:schemeClr val="bg1"/>
                </a:solidFill>
              </a:rPr>
              <a:t>Valenciennes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Monte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Cavo</a:t>
            </a:r>
            <a:r>
              <a:rPr lang="sl-SI" sz="2000" i="1" dirty="0" smtClean="0">
                <a:solidFill>
                  <a:schemeClr val="bg1"/>
                </a:solidFill>
              </a:rPr>
              <a:t> v oblakih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1782-84,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olje na lesu, </a:t>
            </a:r>
            <a:r>
              <a:rPr lang="sl-SI" sz="1600" dirty="0" err="1" smtClean="0">
                <a:solidFill>
                  <a:schemeClr val="bg1"/>
                </a:solidFill>
              </a:rPr>
              <a:t>Louvre</a:t>
            </a:r>
            <a:r>
              <a:rPr lang="sl-SI" sz="1600" dirty="0" smtClean="0">
                <a:solidFill>
                  <a:schemeClr val="bg1"/>
                </a:solidFill>
              </a:rPr>
              <a:t>, Pariz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a_rocca_di_papa__montagne.jpg"/>
          <p:cNvPicPr>
            <a:picLocks noChangeAspect="1"/>
          </p:cNvPicPr>
          <p:nvPr/>
        </p:nvPicPr>
        <p:blipFill>
          <a:blip r:embed="rId2" cstate="print"/>
          <a:srcRect l="2308" t="4373" r="3076" b="3789"/>
          <a:stretch>
            <a:fillRect/>
          </a:stretch>
        </p:blipFill>
        <p:spPr>
          <a:xfrm>
            <a:off x="1071538" y="1357298"/>
            <a:ext cx="7028576" cy="360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John </a:t>
            </a:r>
            <a:r>
              <a:rPr lang="sl-SI" sz="2000" dirty="0" err="1" smtClean="0">
                <a:solidFill>
                  <a:schemeClr val="bg1"/>
                </a:solidFill>
              </a:rPr>
              <a:t>Linnell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Opekarna, </a:t>
            </a:r>
            <a:r>
              <a:rPr lang="sl-SI" sz="2000" i="1" dirty="0" err="1" smtClean="0">
                <a:solidFill>
                  <a:schemeClr val="bg1"/>
                </a:solidFill>
              </a:rPr>
              <a:t>Kensington</a:t>
            </a:r>
            <a:r>
              <a:rPr lang="sl-SI" sz="2000" dirty="0" smtClean="0">
                <a:solidFill>
                  <a:schemeClr val="bg1"/>
                </a:solidFill>
              </a:rPr>
              <a:t>, 1812,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akvarel in svinčnik na papirju, zasebna zbirka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10.jpg"/>
          <p:cNvPicPr>
            <a:picLocks noChangeAspect="1"/>
          </p:cNvPicPr>
          <p:nvPr/>
        </p:nvPicPr>
        <p:blipFill>
          <a:blip r:embed="rId2" cstate="print"/>
          <a:srcRect l="1089" t="5551" r="856" b="12576"/>
          <a:stretch>
            <a:fillRect/>
          </a:stretch>
        </p:blipFill>
        <p:spPr>
          <a:xfrm>
            <a:off x="1357290" y="1000108"/>
            <a:ext cx="6429420" cy="421484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John </a:t>
            </a:r>
            <a:r>
              <a:rPr lang="sl-SI" sz="2000" dirty="0" err="1" smtClean="0">
                <a:solidFill>
                  <a:schemeClr val="bg1"/>
                </a:solidFill>
              </a:rPr>
              <a:t>Linnell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Opekarna, </a:t>
            </a:r>
            <a:r>
              <a:rPr lang="sl-SI" sz="2000" i="1" dirty="0" err="1" smtClean="0">
                <a:solidFill>
                  <a:schemeClr val="bg1"/>
                </a:solidFill>
              </a:rPr>
              <a:t>Kensington</a:t>
            </a:r>
            <a:r>
              <a:rPr lang="sl-SI" sz="2000" dirty="0" smtClean="0">
                <a:solidFill>
                  <a:schemeClr val="bg1"/>
                </a:solidFill>
              </a:rPr>
              <a:t>, 1812,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akvarel in svinčnik na papirju, zasebna zbirka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11.jpg"/>
          <p:cNvPicPr>
            <a:picLocks noChangeAspect="1"/>
          </p:cNvPicPr>
          <p:nvPr/>
        </p:nvPicPr>
        <p:blipFill>
          <a:blip r:embed="rId2" cstate="print"/>
          <a:srcRect l="876" t="4710" r="876" b="17962"/>
          <a:stretch>
            <a:fillRect/>
          </a:stretch>
        </p:blipFill>
        <p:spPr>
          <a:xfrm>
            <a:off x="1285852" y="1000108"/>
            <a:ext cx="6527049" cy="428628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John </a:t>
            </a:r>
            <a:r>
              <a:rPr lang="sl-SI" sz="2000" dirty="0" err="1" smtClean="0">
                <a:solidFill>
                  <a:schemeClr val="bg1"/>
                </a:solidFill>
              </a:rPr>
              <a:t>Linnell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Opekarna, </a:t>
            </a:r>
            <a:r>
              <a:rPr lang="sl-SI" sz="2000" i="1" dirty="0" err="1" smtClean="0">
                <a:solidFill>
                  <a:schemeClr val="bg1"/>
                </a:solidFill>
              </a:rPr>
              <a:t>Kensington</a:t>
            </a:r>
            <a:r>
              <a:rPr lang="sl-SI" sz="2000" dirty="0" smtClean="0">
                <a:solidFill>
                  <a:schemeClr val="bg1"/>
                </a:solidFill>
              </a:rPr>
              <a:t>, 1812,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akvarel in svinčnik na papirju, zasebna zbirka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12.jpg"/>
          <p:cNvPicPr>
            <a:picLocks noChangeAspect="1"/>
          </p:cNvPicPr>
          <p:nvPr/>
        </p:nvPicPr>
        <p:blipFill>
          <a:blip r:embed="rId2" cstate="print"/>
          <a:srcRect l="1172" t="5520" r="1172" b="16685"/>
          <a:stretch>
            <a:fillRect/>
          </a:stretch>
        </p:blipFill>
        <p:spPr>
          <a:xfrm>
            <a:off x="1214414" y="928670"/>
            <a:ext cx="6644287" cy="4357718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ZGODOVINA FOTOGRAFIJE - PIONIRJI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Joseph </a:t>
            </a:r>
            <a:r>
              <a:rPr lang="sl-SI" sz="2000" dirty="0" err="1" smtClean="0">
                <a:solidFill>
                  <a:schemeClr val="bg1"/>
                </a:solidFill>
              </a:rPr>
              <a:t>Nicephore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Niépce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Pogled z okna posestva La </a:t>
            </a:r>
            <a:r>
              <a:rPr lang="sl-SI" sz="2000" i="1" dirty="0" err="1" smtClean="0">
                <a:solidFill>
                  <a:schemeClr val="bg1"/>
                </a:solidFill>
              </a:rPr>
              <a:t>Gras</a:t>
            </a:r>
            <a:r>
              <a:rPr lang="sl-SI" sz="2000" i="1" dirty="0" smtClean="0">
                <a:solidFill>
                  <a:schemeClr val="bg1"/>
                </a:solidFill>
              </a:rPr>
              <a:t> pri </a:t>
            </a:r>
            <a:r>
              <a:rPr lang="sl-SI" sz="2000" i="1" dirty="0" err="1" smtClean="0">
                <a:solidFill>
                  <a:schemeClr val="bg1"/>
                </a:solidFill>
              </a:rPr>
              <a:t>Saint</a:t>
            </a:r>
            <a:r>
              <a:rPr lang="sl-SI" sz="2000" i="1" dirty="0" smtClean="0">
                <a:solidFill>
                  <a:schemeClr val="bg1"/>
                </a:solidFill>
              </a:rPr>
              <a:t>-</a:t>
            </a:r>
            <a:r>
              <a:rPr lang="sl-SI" sz="2000" i="1" dirty="0" err="1" smtClean="0">
                <a:solidFill>
                  <a:schemeClr val="bg1"/>
                </a:solidFill>
              </a:rPr>
              <a:t>Loup</a:t>
            </a:r>
            <a:r>
              <a:rPr lang="sl-SI" sz="2000" i="1" dirty="0" smtClean="0">
                <a:solidFill>
                  <a:schemeClr val="bg1"/>
                </a:solidFill>
              </a:rPr>
              <a:t>-de-</a:t>
            </a:r>
            <a:r>
              <a:rPr lang="sl-SI" sz="2000" i="1" dirty="0" err="1" smtClean="0">
                <a:solidFill>
                  <a:schemeClr val="bg1"/>
                </a:solidFill>
              </a:rPr>
              <a:t>Varennes</a:t>
            </a:r>
            <a:r>
              <a:rPr lang="sl-SI" sz="2000" dirty="0" smtClean="0">
                <a:solidFill>
                  <a:schemeClr val="bg1"/>
                </a:solidFill>
              </a:rPr>
              <a:t>, 1826 ali 1827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heliografija</a:t>
            </a:r>
            <a:r>
              <a:rPr lang="sl-SI" sz="1600" dirty="0" smtClean="0">
                <a:solidFill>
                  <a:schemeClr val="bg1"/>
                </a:solidFill>
              </a:rPr>
              <a:t> na kositrni plošči, Zbirka </a:t>
            </a:r>
            <a:r>
              <a:rPr lang="sl-SI" sz="1600" dirty="0" err="1" smtClean="0">
                <a:solidFill>
                  <a:schemeClr val="bg1"/>
                </a:solidFill>
              </a:rPr>
              <a:t>Gernsheim</a:t>
            </a:r>
            <a:r>
              <a:rPr lang="sl-SI" sz="1600" dirty="0" smtClean="0">
                <a:solidFill>
                  <a:schemeClr val="bg1"/>
                </a:solidFill>
              </a:rPr>
              <a:t> Univerze v </a:t>
            </a:r>
            <a:r>
              <a:rPr lang="sl-SI" sz="1600" dirty="0" err="1" smtClean="0">
                <a:solidFill>
                  <a:schemeClr val="bg1"/>
                </a:solidFill>
              </a:rPr>
              <a:t>Texasu</a:t>
            </a:r>
            <a:r>
              <a:rPr lang="sl-SI" sz="1600" dirty="0" smtClean="0">
                <a:solidFill>
                  <a:schemeClr val="bg1"/>
                </a:solidFill>
              </a:rPr>
              <a:t>, Austin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joseph-niepce-view-from-window-le-gr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642918"/>
            <a:ext cx="6005979" cy="453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/>
            </a:r>
            <a:b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l-SI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42910" y="5786454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Louis-Jacques-</a:t>
            </a:r>
            <a:r>
              <a:rPr lang="sl-SI" dirty="0" err="1" smtClean="0">
                <a:solidFill>
                  <a:schemeClr val="bg1"/>
                </a:solidFill>
              </a:rPr>
              <a:t>Mandé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Daguerre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pt-BR" i="1" dirty="0" smtClean="0">
                <a:solidFill>
                  <a:schemeClr val="bg1"/>
                </a:solidFill>
              </a:rPr>
              <a:t>Tihožitje</a:t>
            </a:r>
            <a:r>
              <a:rPr lang="pt-BR" dirty="0" smtClean="0">
                <a:solidFill>
                  <a:schemeClr val="bg1"/>
                </a:solidFill>
              </a:rPr>
              <a:t>, 1837, </a:t>
            </a:r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dagerotipija, Francosko fotografsko združenje, Pariz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Daguerreotype_Daguerre_Atelier_1837.jpg"/>
          <p:cNvPicPr>
            <a:picLocks noChangeAspect="1"/>
          </p:cNvPicPr>
          <p:nvPr/>
        </p:nvPicPr>
        <p:blipFill>
          <a:blip r:embed="rId2" cstate="print"/>
          <a:srcRect l="1146"/>
          <a:stretch>
            <a:fillRect/>
          </a:stretch>
        </p:blipFill>
        <p:spPr>
          <a:xfrm>
            <a:off x="1500166" y="785794"/>
            <a:ext cx="6163609" cy="453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ATLeonard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500174"/>
            <a:ext cx="5182007" cy="374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Louis-Jacques-</a:t>
            </a:r>
            <a:r>
              <a:rPr lang="sl-SI" sz="2000" dirty="0" err="1" smtClean="0">
                <a:solidFill>
                  <a:schemeClr val="bg1"/>
                </a:solidFill>
              </a:rPr>
              <a:t>Mandé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Daguerre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Bulvar </a:t>
            </a:r>
            <a:r>
              <a:rPr lang="sl-SI" sz="2000" i="1" dirty="0" err="1" smtClean="0">
                <a:solidFill>
                  <a:schemeClr val="bg1"/>
                </a:solidFill>
              </a:rPr>
              <a:t>du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Temple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1838,  </a:t>
            </a:r>
            <a:r>
              <a:rPr lang="sl-SI" sz="1600" dirty="0" smtClean="0">
                <a:solidFill>
                  <a:schemeClr val="bg1"/>
                </a:solidFill>
              </a:rPr>
              <a:t>dagerotipija, Bavarski narodni muzej, München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Boulevard_du_Temple_by_Daguer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000108"/>
            <a:ext cx="5963250" cy="428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Anton Georg Martin, </a:t>
            </a:r>
            <a:r>
              <a:rPr lang="sl-SI" sz="2000" i="1" dirty="0" smtClean="0">
                <a:solidFill>
                  <a:schemeClr val="bg1"/>
                </a:solidFill>
              </a:rPr>
              <a:t>Zimska krajina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1841,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dagerotipija, Muzej za umetnost in obrt, Hamburg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16.jpg"/>
          <p:cNvPicPr>
            <a:picLocks noChangeAspect="1"/>
          </p:cNvPicPr>
          <p:nvPr/>
        </p:nvPicPr>
        <p:blipFill>
          <a:blip r:embed="rId2" cstate="print"/>
          <a:srcRect l="997" t="5226" r="282" b="10925"/>
          <a:stretch>
            <a:fillRect/>
          </a:stretch>
        </p:blipFill>
        <p:spPr>
          <a:xfrm>
            <a:off x="1142976" y="785794"/>
            <a:ext cx="6868068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89240"/>
            <a:ext cx="8411994" cy="1124744"/>
          </a:xfrm>
        </p:spPr>
        <p:txBody>
          <a:bodyPr/>
          <a:lstStyle/>
          <a:p>
            <a:r>
              <a:rPr lang="it-IT" sz="2000" dirty="0" err="1" smtClean="0">
                <a:solidFill>
                  <a:schemeClr val="bg1"/>
                </a:solidFill>
              </a:rPr>
              <a:t>Neznani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fotograf</a:t>
            </a:r>
            <a:r>
              <a:rPr lang="it-IT" sz="2000" dirty="0" smtClean="0">
                <a:solidFill>
                  <a:schemeClr val="bg1"/>
                </a:solidFill>
              </a:rPr>
              <a:t>, </a:t>
            </a:r>
            <a:r>
              <a:rPr lang="it-IT" sz="2000" i="1" dirty="0" err="1" smtClean="0">
                <a:solidFill>
                  <a:schemeClr val="bg1"/>
                </a:solidFill>
              </a:rPr>
              <a:t>Jabez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Hogg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portretira</a:t>
            </a:r>
            <a:r>
              <a:rPr lang="it-IT" sz="2000" i="1" dirty="0" smtClean="0">
                <a:solidFill>
                  <a:schemeClr val="bg1"/>
                </a:solidFill>
              </a:rPr>
              <a:t> v </a:t>
            </a:r>
            <a:r>
              <a:rPr lang="it-IT" sz="2000" i="1" dirty="0" err="1" smtClean="0">
                <a:solidFill>
                  <a:schemeClr val="bg1"/>
                </a:solidFill>
              </a:rPr>
              <a:t>studiu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Richarda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Bearda</a:t>
            </a:r>
            <a:r>
              <a:rPr lang="it-IT" sz="2000" dirty="0" smtClean="0">
                <a:solidFill>
                  <a:schemeClr val="bg1"/>
                </a:solidFill>
              </a:rPr>
              <a:t>, 1843, </a:t>
            </a:r>
            <a:r>
              <a:rPr lang="it-IT" sz="1600" dirty="0" err="1" smtClean="0">
                <a:solidFill>
                  <a:schemeClr val="bg1"/>
                </a:solidFill>
              </a:rPr>
              <a:t>dagerotipija</a:t>
            </a:r>
            <a:r>
              <a:rPr lang="it-IT" sz="1600" dirty="0" smtClean="0">
                <a:solidFill>
                  <a:schemeClr val="bg1"/>
                </a:solidFill>
              </a:rPr>
              <a:t>, </a:t>
            </a:r>
            <a:r>
              <a:rPr lang="it-IT" sz="1600" dirty="0" err="1" smtClean="0">
                <a:solidFill>
                  <a:schemeClr val="bg1"/>
                </a:solidFill>
              </a:rPr>
              <a:t>Zbirka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Bokelberg</a:t>
            </a:r>
            <a:r>
              <a:rPr lang="it-IT" sz="1600" dirty="0" smtClean="0">
                <a:solidFill>
                  <a:schemeClr val="bg1"/>
                </a:solidFill>
              </a:rPr>
              <a:t>, </a:t>
            </a:r>
            <a:r>
              <a:rPr lang="it-IT" sz="1600" dirty="0" err="1" smtClean="0">
                <a:solidFill>
                  <a:schemeClr val="bg1"/>
                </a:solidFill>
              </a:rPr>
              <a:t>Hamburg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Jabez_Hogg_Making_a_Portrait_in_Richard_Beard’s_Studio,_1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785794"/>
            <a:ext cx="6011652" cy="464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643578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Ferdinand </a:t>
            </a:r>
            <a:r>
              <a:rPr lang="sl-SI" sz="2000" dirty="0" err="1" smtClean="0">
                <a:solidFill>
                  <a:schemeClr val="bg1"/>
                </a:solidFill>
              </a:rPr>
              <a:t>Ramann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Moški portret</a:t>
            </a:r>
            <a:r>
              <a:rPr lang="sl-SI" sz="2000" dirty="0" smtClean="0">
                <a:solidFill>
                  <a:schemeClr val="bg1"/>
                </a:solidFill>
              </a:rPr>
              <a:t>, 1853,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kolorirana</a:t>
            </a:r>
            <a:r>
              <a:rPr lang="sl-SI" sz="1600" dirty="0" smtClean="0">
                <a:solidFill>
                  <a:schemeClr val="bg1"/>
                </a:solidFill>
              </a:rPr>
              <a:t> dagerotipija, Tehniški muzej Slovenije, Bistra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18.jpg"/>
          <p:cNvPicPr>
            <a:picLocks noChangeAspect="1"/>
          </p:cNvPicPr>
          <p:nvPr/>
        </p:nvPicPr>
        <p:blipFill>
          <a:blip r:embed="rId2" cstate="print"/>
          <a:srcRect t="3125" b="8333"/>
          <a:stretch>
            <a:fillRect/>
          </a:stretch>
        </p:blipFill>
        <p:spPr>
          <a:xfrm>
            <a:off x="2428857" y="428604"/>
            <a:ext cx="4304448" cy="525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William Henry </a:t>
            </a:r>
            <a:r>
              <a:rPr lang="sl-SI" sz="2000" dirty="0" err="1" smtClean="0">
                <a:solidFill>
                  <a:schemeClr val="bg1"/>
                </a:solidFill>
              </a:rPr>
              <a:t>Fox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Talbot</a:t>
            </a:r>
            <a:r>
              <a:rPr lang="sl-SI" sz="2000" dirty="0" smtClean="0">
                <a:solidFill>
                  <a:schemeClr val="bg1"/>
                </a:solidFill>
              </a:rPr>
              <a:t>, Botanični primerek,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1840,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fotogenična risba, James </a:t>
            </a:r>
            <a:r>
              <a:rPr lang="sl-SI" sz="1600" dirty="0" err="1" smtClean="0">
                <a:solidFill>
                  <a:schemeClr val="bg1"/>
                </a:solidFill>
              </a:rPr>
              <a:t>Hyman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Gallery</a:t>
            </a: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Talbot - fotogenična risb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571480"/>
            <a:ext cx="4442970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William Henry </a:t>
            </a:r>
            <a:r>
              <a:rPr lang="sl-SI" sz="2000" dirty="0" err="1" smtClean="0">
                <a:solidFill>
                  <a:schemeClr val="bg1"/>
                </a:solidFill>
              </a:rPr>
              <a:t>Fox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Talbot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Mrežasto okno v </a:t>
            </a:r>
            <a:r>
              <a:rPr lang="sl-SI" sz="2000" i="1" dirty="0" err="1" smtClean="0">
                <a:solidFill>
                  <a:schemeClr val="bg1"/>
                </a:solidFill>
              </a:rPr>
              <a:t>Lacock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Abbey</a:t>
            </a:r>
            <a:r>
              <a:rPr lang="sl-SI" sz="2000" dirty="0" smtClean="0">
                <a:solidFill>
                  <a:schemeClr val="bg1"/>
                </a:solidFill>
              </a:rPr>
              <a:t>, 1835,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kalotipija</a:t>
            </a:r>
            <a:r>
              <a:rPr lang="sl-SI" sz="1600" dirty="0" smtClean="0">
                <a:solidFill>
                  <a:schemeClr val="bg1"/>
                </a:solidFill>
              </a:rPr>
              <a:t>-negativ, Zbirka </a:t>
            </a:r>
            <a:r>
              <a:rPr lang="sl-SI" sz="1600" dirty="0" err="1" smtClean="0">
                <a:solidFill>
                  <a:schemeClr val="bg1"/>
                </a:solidFill>
              </a:rPr>
              <a:t>Foxa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Talbota</a:t>
            </a:r>
            <a:r>
              <a:rPr lang="sl-SI" sz="1600" dirty="0" smtClean="0">
                <a:solidFill>
                  <a:schemeClr val="bg1"/>
                </a:solidFill>
              </a:rPr>
              <a:t>, Naravoslovni muzej, London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20.jpg"/>
          <p:cNvPicPr>
            <a:picLocks noChangeAspect="1"/>
          </p:cNvPicPr>
          <p:nvPr/>
        </p:nvPicPr>
        <p:blipFill>
          <a:blip r:embed="rId2" cstate="print"/>
          <a:srcRect l="640" t="4166" r="640" b="13745"/>
          <a:stretch>
            <a:fillRect/>
          </a:stretch>
        </p:blipFill>
        <p:spPr>
          <a:xfrm>
            <a:off x="2428860" y="571480"/>
            <a:ext cx="4253400" cy="492922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William Henry </a:t>
            </a:r>
            <a:r>
              <a:rPr lang="sl-SI" sz="2000" dirty="0" err="1" smtClean="0">
                <a:solidFill>
                  <a:schemeClr val="bg1"/>
                </a:solidFill>
              </a:rPr>
              <a:t>Fox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Talbot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Nelsonov steber na Trafalgarskem trgu v gradnji, London,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1843, </a:t>
            </a:r>
            <a:r>
              <a:rPr lang="sl-SI" sz="2000" i="1" dirty="0" smtClean="0">
                <a:solidFill>
                  <a:schemeClr val="bg1"/>
                </a:solidFill>
              </a:rPr>
              <a:t/>
            </a:r>
            <a:br>
              <a:rPr lang="sl-SI" sz="2000" i="1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kalotipija</a:t>
            </a:r>
            <a:r>
              <a:rPr lang="sl-SI" sz="1600" dirty="0" smtClean="0">
                <a:solidFill>
                  <a:schemeClr val="bg1"/>
                </a:solidFill>
              </a:rPr>
              <a:t>, Naravoslovni muzej, London</a:t>
            </a:r>
            <a:r>
              <a:rPr lang="sl-SI" sz="2000" i="1" dirty="0" smtClean="0">
                <a:solidFill>
                  <a:schemeClr val="bg1"/>
                </a:solidFill>
              </a:rPr>
              <a:t/>
            </a:r>
            <a:br>
              <a:rPr lang="sl-SI" sz="2000" i="1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21.jpg"/>
          <p:cNvPicPr>
            <a:picLocks noChangeAspect="1"/>
          </p:cNvPicPr>
          <p:nvPr/>
        </p:nvPicPr>
        <p:blipFill>
          <a:blip r:embed="rId2" cstate="print"/>
          <a:srcRect t="4166" b="12500"/>
          <a:stretch>
            <a:fillRect/>
          </a:stretch>
        </p:blipFill>
        <p:spPr>
          <a:xfrm>
            <a:off x="1643042" y="500042"/>
            <a:ext cx="5868426" cy="47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William Henry </a:t>
            </a:r>
            <a:r>
              <a:rPr lang="sl-SI" sz="2000" dirty="0" err="1" smtClean="0">
                <a:solidFill>
                  <a:schemeClr val="bg1"/>
                </a:solidFill>
              </a:rPr>
              <a:t>Fox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Talbot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Odprta vrata</a:t>
            </a:r>
            <a:r>
              <a:rPr lang="sl-SI" sz="2000" dirty="0" smtClean="0">
                <a:solidFill>
                  <a:schemeClr val="bg1"/>
                </a:solidFill>
              </a:rPr>
              <a:t>, 1843,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kalotipija</a:t>
            </a:r>
            <a:r>
              <a:rPr lang="sl-SI" sz="1600" dirty="0" smtClean="0">
                <a:solidFill>
                  <a:schemeClr val="bg1"/>
                </a:solidFill>
              </a:rPr>
              <a:t>, iz knjige </a:t>
            </a:r>
            <a:r>
              <a:rPr lang="sl-SI" sz="1600" i="1" dirty="0" err="1" smtClean="0">
                <a:solidFill>
                  <a:schemeClr val="bg1"/>
                </a:solidFill>
              </a:rPr>
              <a:t>The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Pencil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of</a:t>
            </a:r>
            <a:r>
              <a:rPr lang="sl-SI" sz="1600" i="1" dirty="0" smtClean="0">
                <a:solidFill>
                  <a:schemeClr val="bg1"/>
                </a:solidFill>
              </a:rPr>
              <a:t> Nature </a:t>
            </a:r>
            <a:r>
              <a:rPr lang="sl-SI" sz="1600" dirty="0" smtClean="0">
                <a:solidFill>
                  <a:schemeClr val="bg1"/>
                </a:solidFill>
              </a:rPr>
              <a:t>(1844-1846), Naravoslovni muzej, London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22.jpg"/>
          <p:cNvPicPr>
            <a:picLocks noChangeAspect="1"/>
          </p:cNvPicPr>
          <p:nvPr/>
        </p:nvPicPr>
        <p:blipFill>
          <a:blip r:embed="rId2" cstate="print">
            <a:grayscl/>
            <a:lum contrast="10000"/>
          </a:blip>
          <a:srcRect t="4516" b="11939"/>
          <a:stretch>
            <a:fillRect/>
          </a:stretch>
        </p:blipFill>
        <p:spPr>
          <a:xfrm>
            <a:off x="1428728" y="857232"/>
            <a:ext cx="6279170" cy="457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William Henry </a:t>
            </a:r>
            <a:r>
              <a:rPr lang="sl-SI" sz="2000" dirty="0" err="1" smtClean="0">
                <a:solidFill>
                  <a:schemeClr val="bg1"/>
                </a:solidFill>
              </a:rPr>
              <a:t>Fox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Talbot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Prizor v knjižnici,</a:t>
            </a:r>
            <a:r>
              <a:rPr lang="sl-SI" sz="2000" dirty="0" smtClean="0">
                <a:solidFill>
                  <a:schemeClr val="bg1"/>
                </a:solidFill>
              </a:rPr>
              <a:t> 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kalotipija</a:t>
            </a:r>
            <a:r>
              <a:rPr lang="sl-SI" sz="1600" dirty="0" smtClean="0">
                <a:solidFill>
                  <a:schemeClr val="bg1"/>
                </a:solidFill>
              </a:rPr>
              <a:t>, iz knjige </a:t>
            </a:r>
            <a:r>
              <a:rPr lang="sl-SI" sz="1600" i="1" dirty="0" err="1" smtClean="0">
                <a:solidFill>
                  <a:schemeClr val="bg1"/>
                </a:solidFill>
              </a:rPr>
              <a:t>The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Pencil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of</a:t>
            </a:r>
            <a:r>
              <a:rPr lang="sl-SI" sz="1600" i="1" dirty="0" smtClean="0">
                <a:solidFill>
                  <a:schemeClr val="bg1"/>
                </a:solidFill>
              </a:rPr>
              <a:t> Nature </a:t>
            </a:r>
            <a:r>
              <a:rPr lang="sl-SI" sz="1600" dirty="0" smtClean="0">
                <a:solidFill>
                  <a:schemeClr val="bg1"/>
                </a:solidFill>
              </a:rPr>
              <a:t>(1844-1846), Naravoslovni muzej, London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Slika 4" descr="Talbot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10000"/>
          </a:blip>
          <a:srcRect l="10179" t="14583" r="10937" b="13541"/>
          <a:stretch>
            <a:fillRect/>
          </a:stretch>
        </p:blipFill>
        <p:spPr>
          <a:xfrm>
            <a:off x="1357290" y="714356"/>
            <a:ext cx="6453391" cy="47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David </a:t>
            </a:r>
            <a:r>
              <a:rPr lang="sl-SI" sz="2000" dirty="0" err="1" smtClean="0">
                <a:solidFill>
                  <a:schemeClr val="bg1"/>
                </a:solidFill>
              </a:rPr>
              <a:t>Octavius</a:t>
            </a:r>
            <a:r>
              <a:rPr lang="sl-SI" sz="2000" dirty="0" smtClean="0">
                <a:solidFill>
                  <a:schemeClr val="bg1"/>
                </a:solidFill>
              </a:rPr>
              <a:t> Hill in Robert </a:t>
            </a:r>
            <a:r>
              <a:rPr lang="sl-SI" sz="2000" dirty="0" err="1" smtClean="0">
                <a:solidFill>
                  <a:schemeClr val="bg1"/>
                </a:solidFill>
              </a:rPr>
              <a:t>Adamson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William </a:t>
            </a:r>
            <a:r>
              <a:rPr lang="sl-SI" sz="2000" i="1" dirty="0" err="1" smtClean="0">
                <a:solidFill>
                  <a:schemeClr val="bg1"/>
                </a:solidFill>
              </a:rPr>
              <a:t>Gillespie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1844, </a:t>
            </a:r>
            <a:r>
              <a:rPr lang="sl-SI" sz="1600" dirty="0" err="1" smtClean="0">
                <a:solidFill>
                  <a:schemeClr val="bg1"/>
                </a:solidFill>
              </a:rPr>
              <a:t>kalotipija</a:t>
            </a:r>
            <a:r>
              <a:rPr lang="sl-SI" sz="1600" dirty="0" smtClean="0">
                <a:solidFill>
                  <a:schemeClr val="bg1"/>
                </a:solidFill>
              </a:rPr>
              <a:t>, J. Paul </a:t>
            </a:r>
            <a:r>
              <a:rPr lang="sl-SI" sz="1600" dirty="0" err="1" smtClean="0">
                <a:solidFill>
                  <a:schemeClr val="bg1"/>
                </a:solidFill>
              </a:rPr>
              <a:t>Getty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Museum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23.jpg"/>
          <p:cNvPicPr>
            <a:picLocks noChangeAspect="1"/>
          </p:cNvPicPr>
          <p:nvPr/>
        </p:nvPicPr>
        <p:blipFill>
          <a:blip r:embed="rId2" cstate="print"/>
          <a:srcRect t="4166" b="9375"/>
          <a:stretch>
            <a:fillRect/>
          </a:stretch>
        </p:blipFill>
        <p:spPr>
          <a:xfrm>
            <a:off x="2643174" y="571480"/>
            <a:ext cx="3876489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Kamera </a:t>
            </a:r>
            <a:r>
              <a:rPr lang="sl-SI" sz="2000" dirty="0" err="1" smtClean="0">
                <a:solidFill>
                  <a:schemeClr val="bg1"/>
                </a:solidFill>
              </a:rPr>
              <a:t>obskura</a:t>
            </a:r>
            <a:r>
              <a:rPr lang="sl-SI" sz="2000" dirty="0" smtClean="0">
                <a:solidFill>
                  <a:schemeClr val="bg1"/>
                </a:solidFill>
              </a:rPr>
              <a:t>, 17. stoletje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Camera obscura 17. stol.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928670"/>
            <a:ext cx="5306824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715000"/>
            <a:ext cx="8229600" cy="1143000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Edouard</a:t>
            </a:r>
            <a:r>
              <a:rPr lang="sl-SI" sz="2000" dirty="0" smtClean="0">
                <a:solidFill>
                  <a:schemeClr val="bg1"/>
                </a:solidFill>
              </a:rPr>
              <a:t> Denis </a:t>
            </a:r>
            <a:r>
              <a:rPr lang="sl-SI" sz="2000" dirty="0" err="1" smtClean="0">
                <a:solidFill>
                  <a:schemeClr val="bg1"/>
                </a:solidFill>
              </a:rPr>
              <a:t>Baldus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Rhona</a:t>
            </a:r>
            <a:r>
              <a:rPr lang="sl-SI" sz="2000" i="1" dirty="0" smtClean="0">
                <a:solidFill>
                  <a:schemeClr val="bg1"/>
                </a:solidFill>
              </a:rPr>
              <a:t> poplavlja pri Avignonu</a:t>
            </a:r>
            <a:r>
              <a:rPr lang="sl-SI" sz="2000" dirty="0" smtClean="0">
                <a:solidFill>
                  <a:schemeClr val="bg1"/>
                </a:solidFill>
              </a:rPr>
              <a:t>, 1856,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kalotipija</a:t>
            </a:r>
            <a:r>
              <a:rPr lang="sl-SI" sz="1600" dirty="0" smtClean="0">
                <a:solidFill>
                  <a:schemeClr val="bg1"/>
                </a:solidFill>
              </a:rPr>
              <a:t>, Narodna zakladnica zgodovinskih spomenikov in pokrajin, Pariz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l-SI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lika 3" descr="24.jpg"/>
          <p:cNvPicPr>
            <a:picLocks noChangeAspect="1"/>
          </p:cNvPicPr>
          <p:nvPr/>
        </p:nvPicPr>
        <p:blipFill>
          <a:blip r:embed="rId2" cstate="print"/>
          <a:srcRect t="4741" b="11207"/>
          <a:stretch>
            <a:fillRect/>
          </a:stretch>
        </p:blipFill>
        <p:spPr>
          <a:xfrm>
            <a:off x="1214414" y="785794"/>
            <a:ext cx="6668260" cy="464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71500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/>
            </a:r>
            <a:b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sl-SI" sz="20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Maxime</a:t>
            </a:r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Du</a:t>
            </a:r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Camp</a:t>
            </a:r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Tempelj </a:t>
            </a:r>
            <a:r>
              <a:rPr lang="sl-SI" sz="2000" i="1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Kertassi</a:t>
            </a:r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, Egipt, 1849-51, </a:t>
            </a:r>
            <a:b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sl-SI" sz="16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kalotipija</a:t>
            </a:r>
            <a:r>
              <a:rPr lang="sl-SI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, Muzej moderne umetnosti, New York</a:t>
            </a: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l-SI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Slika 2" descr="25.jpg"/>
          <p:cNvPicPr>
            <a:picLocks noChangeAspect="1"/>
          </p:cNvPicPr>
          <p:nvPr/>
        </p:nvPicPr>
        <p:blipFill>
          <a:blip r:embed="rId2" cstate="print"/>
          <a:srcRect t="4563" b="13398"/>
          <a:stretch>
            <a:fillRect/>
          </a:stretch>
        </p:blipFill>
        <p:spPr>
          <a:xfrm>
            <a:off x="1571604" y="1000108"/>
            <a:ext cx="5933645" cy="446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Janez Puhar, </a:t>
            </a:r>
            <a:r>
              <a:rPr lang="sl-SI" sz="2000" i="1" dirty="0" smtClean="0">
                <a:solidFill>
                  <a:schemeClr val="bg1"/>
                </a:solidFill>
              </a:rPr>
              <a:t>Avtoportret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1843-48,</a:t>
            </a:r>
            <a:r>
              <a:rPr lang="sl-SI" sz="2400" dirty="0" smtClean="0">
                <a:solidFill>
                  <a:schemeClr val="bg1"/>
                </a:solidFill>
              </a:rPr>
              <a:t>  </a:t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hyalotipija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  <a:r>
              <a:rPr lang="sl-SI" sz="1600" dirty="0" err="1" smtClean="0">
                <a:solidFill>
                  <a:schemeClr val="bg1"/>
                </a:solidFill>
              </a:rPr>
              <a:t>heliotipija</a:t>
            </a:r>
            <a:r>
              <a:rPr lang="sl-SI" sz="1600" dirty="0" smtClean="0">
                <a:solidFill>
                  <a:schemeClr val="bg1"/>
                </a:solidFill>
              </a:rPr>
              <a:t> , </a:t>
            </a:r>
            <a:r>
              <a:rPr lang="sl-SI" sz="1600" dirty="0" err="1" smtClean="0">
                <a:solidFill>
                  <a:schemeClr val="bg1"/>
                </a:solidFill>
              </a:rPr>
              <a:t>svetlopis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  <a:r>
              <a:rPr lang="sl-SI" sz="1600" dirty="0" err="1" smtClean="0">
                <a:solidFill>
                  <a:schemeClr val="bg1"/>
                </a:solidFill>
              </a:rPr>
              <a:t>puharotipija</a:t>
            </a:r>
            <a:r>
              <a:rPr lang="sl-SI" sz="1600" dirty="0" smtClean="0">
                <a:solidFill>
                  <a:schemeClr val="bg1"/>
                </a:solidFill>
              </a:rPr>
              <a:t>, Narodni muzej, Ljubljana</a:t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8" name="Ograda vsebine 7" descr="puh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714356"/>
            <a:ext cx="3663962" cy="4536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v-SE" sz="2000" dirty="0" smtClean="0">
                <a:solidFill>
                  <a:schemeClr val="bg1"/>
                </a:solidFill>
              </a:rPr>
              <a:t>Janez Puhar, </a:t>
            </a:r>
            <a:r>
              <a:rPr lang="sv-SE" sz="2000" i="1" dirty="0" smtClean="0">
                <a:solidFill>
                  <a:schemeClr val="bg1"/>
                </a:solidFill>
              </a:rPr>
              <a:t>Cerklje na Gorenjskem</a:t>
            </a:r>
            <a:r>
              <a:rPr lang="sv-SE" sz="2000" dirty="0" smtClean="0">
                <a:solidFill>
                  <a:schemeClr val="bg1"/>
                </a:solidFill>
              </a:rPr>
              <a:t>, ok. 1860, 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hyalotipija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  <a:r>
              <a:rPr lang="sv-SE" sz="1600" dirty="0" smtClean="0">
                <a:solidFill>
                  <a:schemeClr val="bg1"/>
                </a:solidFill>
              </a:rPr>
              <a:t>heliotipija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  <a:r>
              <a:rPr lang="sv-SE" sz="1600" dirty="0" smtClean="0">
                <a:solidFill>
                  <a:schemeClr val="bg1"/>
                </a:solidFill>
              </a:rPr>
              <a:t>svetlopis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  <a:r>
              <a:rPr lang="sl-SI" sz="1600" dirty="0" err="1" smtClean="0">
                <a:solidFill>
                  <a:schemeClr val="bg1"/>
                </a:solidFill>
              </a:rPr>
              <a:t>puharotipija</a:t>
            </a:r>
            <a:r>
              <a:rPr lang="sv-SE" sz="1600" dirty="0" smtClean="0">
                <a:solidFill>
                  <a:schemeClr val="bg1"/>
                </a:solidFill>
              </a:rPr>
              <a:t>, </a:t>
            </a:r>
            <a:r>
              <a:rPr lang="sl-SI" sz="1600" dirty="0" smtClean="0">
                <a:solidFill>
                  <a:schemeClr val="bg1"/>
                </a:solidFill>
              </a:rPr>
              <a:t>MAO</a:t>
            </a:r>
            <a:r>
              <a:rPr lang="sv-SE" sz="1600" dirty="0" smtClean="0">
                <a:solidFill>
                  <a:schemeClr val="bg1"/>
                </a:solidFill>
              </a:rPr>
              <a:t>, Ljubljana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Janez Puhar I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571480"/>
            <a:ext cx="4517907" cy="511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ZGODOVINA FOTOGRAFIJE – OBDOBJE MOKRE KOLODIJSKE PLOŠČE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Frederick</a:t>
            </a:r>
            <a:r>
              <a:rPr lang="sl-SI" sz="2000" dirty="0" smtClean="0">
                <a:solidFill>
                  <a:schemeClr val="bg1"/>
                </a:solidFill>
              </a:rPr>
              <a:t> Scott </a:t>
            </a:r>
            <a:r>
              <a:rPr lang="sl-SI" sz="2000" dirty="0" err="1" smtClean="0">
                <a:solidFill>
                  <a:schemeClr val="bg1"/>
                </a:solidFill>
              </a:rPr>
              <a:t>Archer</a:t>
            </a:r>
            <a:r>
              <a:rPr lang="sl-SI" sz="2000" i="1" dirty="0" smtClean="0">
                <a:solidFill>
                  <a:schemeClr val="bg1"/>
                </a:solidFill>
              </a:rPr>
              <a:t>, Veliki vhod, </a:t>
            </a:r>
            <a:r>
              <a:rPr lang="sl-SI" sz="2000" i="1" dirty="0" err="1" smtClean="0">
                <a:solidFill>
                  <a:schemeClr val="bg1"/>
                </a:solidFill>
              </a:rPr>
              <a:t>Kenilworth</a:t>
            </a:r>
            <a:r>
              <a:rPr lang="sl-SI" sz="2000" dirty="0" smtClean="0">
                <a:solidFill>
                  <a:schemeClr val="bg1"/>
                </a:solidFill>
              </a:rPr>
              <a:t>, 1851,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albuminska fotografija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en-US" sz="1600" dirty="0" smtClean="0">
                <a:solidFill>
                  <a:schemeClr val="bg1"/>
                </a:solidFill>
              </a:rPr>
              <a:t>The J. Paul Getty Museum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Frederick Scott Arc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14290"/>
            <a:ext cx="4423277" cy="554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Neznani ameriški fotograf</a:t>
            </a:r>
            <a:r>
              <a:rPr lang="sl-SI" sz="2000" i="1" dirty="0" smtClean="0">
                <a:solidFill>
                  <a:schemeClr val="bg1"/>
                </a:solidFill>
              </a:rPr>
              <a:t>, Moški portret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1858, </a:t>
            </a:r>
            <a:r>
              <a:rPr lang="sl-SI" sz="1600" dirty="0" err="1" smtClean="0">
                <a:solidFill>
                  <a:schemeClr val="bg1"/>
                </a:solidFill>
              </a:rPr>
              <a:t>ambrotipija</a:t>
            </a:r>
            <a:r>
              <a:rPr lang="sl-SI" sz="1600" dirty="0" smtClean="0">
                <a:solidFill>
                  <a:schemeClr val="bg1"/>
                </a:solidFill>
              </a:rPr>
              <a:t> z do polovice odstranjenim črnim ozadjem, Univerza v </a:t>
            </a:r>
            <a:r>
              <a:rPr lang="sl-SI" sz="1600" dirty="0" err="1" smtClean="0">
                <a:solidFill>
                  <a:schemeClr val="bg1"/>
                </a:solidFill>
              </a:rPr>
              <a:t>Texasu</a:t>
            </a:r>
            <a:r>
              <a:rPr lang="sl-SI" sz="1600" dirty="0" smtClean="0">
                <a:solidFill>
                  <a:schemeClr val="bg1"/>
                </a:solidFill>
              </a:rPr>
              <a:t>, Austin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28.jpg"/>
          <p:cNvPicPr>
            <a:picLocks noChangeAspect="1"/>
          </p:cNvPicPr>
          <p:nvPr/>
        </p:nvPicPr>
        <p:blipFill>
          <a:blip r:embed="rId2" cstate="print"/>
          <a:srcRect l="1333" t="3125" r="1333" b="10416"/>
          <a:stretch>
            <a:fillRect/>
          </a:stretch>
        </p:blipFill>
        <p:spPr>
          <a:xfrm>
            <a:off x="2643174" y="500042"/>
            <a:ext cx="3818593" cy="51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André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Adolphe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Eugène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Disdéri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Marta </a:t>
            </a:r>
            <a:r>
              <a:rPr lang="sl-SI" sz="2000" i="1" dirty="0" err="1" smtClean="0">
                <a:solidFill>
                  <a:schemeClr val="bg1"/>
                </a:solidFill>
              </a:rPr>
              <a:t>Muravieva</a:t>
            </a:r>
            <a:r>
              <a:rPr lang="sl-SI" sz="2000" i="1" dirty="0" smtClean="0">
                <a:solidFill>
                  <a:schemeClr val="bg1"/>
                </a:solidFill>
              </a:rPr>
              <a:t> v baletnem kostumu</a:t>
            </a:r>
            <a:r>
              <a:rPr lang="sl-SI" sz="2000" dirty="0" smtClean="0">
                <a:solidFill>
                  <a:schemeClr val="bg1"/>
                </a:solidFill>
              </a:rPr>
              <a:t>, 1864, </a:t>
            </a:r>
            <a:r>
              <a:rPr lang="sl-SI" sz="1600" dirty="0" smtClean="0">
                <a:solidFill>
                  <a:schemeClr val="bg1"/>
                </a:solidFill>
              </a:rPr>
              <a:t>nerazrezana albuminska kopija </a:t>
            </a:r>
            <a:r>
              <a:rPr lang="sl-SI" sz="1600" dirty="0" err="1" smtClean="0">
                <a:solidFill>
                  <a:schemeClr val="bg1"/>
                </a:solidFill>
              </a:rPr>
              <a:t>kolodijske</a:t>
            </a:r>
            <a:r>
              <a:rPr lang="sl-SI" sz="1600" dirty="0" smtClean="0">
                <a:solidFill>
                  <a:schemeClr val="bg1"/>
                </a:solidFill>
              </a:rPr>
              <a:t> plošče za izdelavo vizitk, </a:t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George </a:t>
            </a:r>
            <a:r>
              <a:rPr lang="sl-SI" sz="1600" dirty="0" err="1" smtClean="0">
                <a:solidFill>
                  <a:schemeClr val="bg1"/>
                </a:solidFill>
              </a:rPr>
              <a:t>Eastman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House</a:t>
            </a:r>
            <a:r>
              <a:rPr lang="sl-SI" sz="1600" dirty="0" smtClean="0">
                <a:solidFill>
                  <a:schemeClr val="bg1"/>
                </a:solidFill>
              </a:rPr>
              <a:t>, Rochester, New York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735" b="11609"/>
          <a:stretch>
            <a:fillRect/>
          </a:stretch>
        </p:blipFill>
        <p:spPr>
          <a:xfrm>
            <a:off x="2143108" y="1142984"/>
            <a:ext cx="4885166" cy="3786214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7143776"/>
            <a:ext cx="8229600" cy="1143000"/>
          </a:xfrm>
        </p:spPr>
        <p:txBody>
          <a:bodyPr/>
          <a:lstStyle/>
          <a:p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E2VInwEXsAYfTCf.jpe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928670"/>
            <a:ext cx="4069152" cy="511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André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Adolphe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Eugène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Disdéri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Giuseppe Verdi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1860,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albuminska fotografija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portraet_des_giuseppe_verdi_1813-1901_originalfoto_disderi_-_paris_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571480"/>
            <a:ext cx="3153104" cy="493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v-SE" sz="2000" dirty="0" smtClean="0">
                <a:solidFill>
                  <a:schemeClr val="bg1"/>
                </a:solidFill>
              </a:rPr>
              <a:t>Christiaan Andriessen, </a:t>
            </a:r>
            <a:r>
              <a:rPr lang="sv-SE" sz="2000" i="1" dirty="0" smtClean="0">
                <a:solidFill>
                  <a:schemeClr val="bg1"/>
                </a:solidFill>
              </a:rPr>
              <a:t>Umetnik s kamero obskuro</a:t>
            </a:r>
            <a:r>
              <a:rPr lang="sv-SE" sz="2000" dirty="0" smtClean="0">
                <a:solidFill>
                  <a:schemeClr val="bg1"/>
                </a:solidFill>
              </a:rPr>
              <a:t>, ok. 1810,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v-SE" sz="1600" dirty="0" smtClean="0">
                <a:solidFill>
                  <a:schemeClr val="bg1"/>
                </a:solidFill>
              </a:rPr>
              <a:t>perorisba in laviranka na papirju, Zbirka starin Kraljeve družbe, Amsterdam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Christiaan Andriess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571480"/>
            <a:ext cx="3369600" cy="4860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38138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Nadar</a:t>
            </a:r>
            <a:r>
              <a:rPr lang="sl-SI" sz="2000" dirty="0" smtClean="0">
                <a:solidFill>
                  <a:schemeClr val="bg1"/>
                </a:solidFill>
              </a:rPr>
              <a:t> (</a:t>
            </a:r>
            <a:r>
              <a:rPr lang="sl-SI" sz="2000" dirty="0" err="1" smtClean="0">
                <a:solidFill>
                  <a:schemeClr val="bg1"/>
                </a:solidFill>
              </a:rPr>
              <a:t>Gaspard</a:t>
            </a:r>
            <a:r>
              <a:rPr lang="sl-SI" sz="2000" dirty="0" smtClean="0">
                <a:solidFill>
                  <a:schemeClr val="bg1"/>
                </a:solidFill>
              </a:rPr>
              <a:t> Félix </a:t>
            </a:r>
            <a:r>
              <a:rPr lang="sl-SI" sz="2000" dirty="0" err="1" smtClean="0">
                <a:solidFill>
                  <a:schemeClr val="bg1"/>
                </a:solidFill>
              </a:rPr>
              <a:t>Tournachon</a:t>
            </a:r>
            <a:r>
              <a:rPr lang="sl-SI" sz="2000" dirty="0" smtClean="0">
                <a:solidFill>
                  <a:schemeClr val="bg1"/>
                </a:solidFill>
              </a:rPr>
              <a:t>), </a:t>
            </a:r>
            <a:r>
              <a:rPr lang="sl-SI" sz="2000" i="1" dirty="0" smtClean="0">
                <a:solidFill>
                  <a:schemeClr val="bg1"/>
                </a:solidFill>
              </a:rPr>
              <a:t>Fotografova žena</a:t>
            </a:r>
            <a:r>
              <a:rPr lang="sl-SI" sz="2000" dirty="0" smtClean="0">
                <a:solidFill>
                  <a:schemeClr val="bg1"/>
                </a:solidFill>
              </a:rPr>
              <a:t>, 1853,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izvirni negativ na </a:t>
            </a:r>
            <a:r>
              <a:rPr lang="sl-SI" sz="1600" dirty="0" err="1" smtClean="0">
                <a:solidFill>
                  <a:schemeClr val="bg1"/>
                </a:solidFill>
              </a:rPr>
              <a:t>kolodijski</a:t>
            </a:r>
            <a:r>
              <a:rPr lang="sl-SI" sz="1600" dirty="0" smtClean="0">
                <a:solidFill>
                  <a:schemeClr val="bg1"/>
                </a:solidFill>
              </a:rPr>
              <a:t> plošči (kasnejša povečava), Narodna zakladnica zgodovinskih spomenikov in pokrajin, Pariz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31.jpg"/>
          <p:cNvPicPr>
            <a:picLocks noChangeAspect="1"/>
          </p:cNvPicPr>
          <p:nvPr/>
        </p:nvPicPr>
        <p:blipFill>
          <a:blip r:embed="rId2" cstate="print"/>
          <a:srcRect t="4166" b="12500"/>
          <a:stretch>
            <a:fillRect/>
          </a:stretch>
        </p:blipFill>
        <p:spPr>
          <a:xfrm>
            <a:off x="2714612" y="571480"/>
            <a:ext cx="3633630" cy="47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38138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Nadar</a:t>
            </a:r>
            <a:r>
              <a:rPr lang="sl-SI" sz="2000" dirty="0" smtClean="0">
                <a:solidFill>
                  <a:schemeClr val="bg1"/>
                </a:solidFill>
              </a:rPr>
              <a:t> (</a:t>
            </a:r>
            <a:r>
              <a:rPr lang="sl-SI" sz="2000" dirty="0" err="1" smtClean="0">
                <a:solidFill>
                  <a:schemeClr val="bg1"/>
                </a:solidFill>
              </a:rPr>
              <a:t>Gaspard</a:t>
            </a:r>
            <a:r>
              <a:rPr lang="sl-SI" sz="2000" dirty="0" smtClean="0">
                <a:solidFill>
                  <a:schemeClr val="bg1"/>
                </a:solidFill>
              </a:rPr>
              <a:t> Félix </a:t>
            </a:r>
            <a:r>
              <a:rPr lang="sl-SI" sz="2000" dirty="0" err="1" smtClean="0">
                <a:solidFill>
                  <a:schemeClr val="bg1"/>
                </a:solidFill>
              </a:rPr>
              <a:t>Tournachon</a:t>
            </a:r>
            <a:r>
              <a:rPr lang="sl-SI" sz="2000" dirty="0" smtClean="0">
                <a:solidFill>
                  <a:schemeClr val="bg1"/>
                </a:solidFill>
              </a:rPr>
              <a:t>), </a:t>
            </a:r>
            <a:r>
              <a:rPr lang="sl-SI" sz="2000" i="1" dirty="0" smtClean="0">
                <a:solidFill>
                  <a:schemeClr val="bg1"/>
                </a:solidFill>
              </a:rPr>
              <a:t>Sarah </a:t>
            </a:r>
            <a:r>
              <a:rPr lang="sl-SI" sz="2000" i="1" dirty="0" err="1" smtClean="0">
                <a:solidFill>
                  <a:schemeClr val="bg1"/>
                </a:solidFill>
              </a:rPr>
              <a:t>Bernhardt</a:t>
            </a:r>
            <a:r>
              <a:rPr lang="sl-SI" sz="2000" dirty="0" smtClean="0">
                <a:solidFill>
                  <a:schemeClr val="bg1"/>
                </a:solidFill>
              </a:rPr>
              <a:t>, 1865,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kolodijski</a:t>
            </a:r>
            <a:r>
              <a:rPr lang="sl-SI" sz="1600" dirty="0" smtClean="0">
                <a:solidFill>
                  <a:schemeClr val="bg1"/>
                </a:solidFill>
              </a:rPr>
              <a:t> postopek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1600" dirty="0" err="1" smtClean="0">
                <a:solidFill>
                  <a:schemeClr val="bg1"/>
                </a:solidFill>
              </a:rPr>
              <a:t>Bibliotheque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Nationale</a:t>
            </a:r>
            <a:r>
              <a:rPr lang="sl-SI" sz="1600" dirty="0" smtClean="0">
                <a:solidFill>
                  <a:schemeClr val="bg1"/>
                </a:solidFill>
              </a:rPr>
              <a:t>, Pariz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32.jpg"/>
          <p:cNvPicPr>
            <a:picLocks noChangeAspect="1"/>
          </p:cNvPicPr>
          <p:nvPr/>
        </p:nvPicPr>
        <p:blipFill>
          <a:blip r:embed="rId2" cstate="print"/>
          <a:srcRect t="5357" b="12698"/>
          <a:stretch>
            <a:fillRect/>
          </a:stretch>
        </p:blipFill>
        <p:spPr>
          <a:xfrm>
            <a:off x="2428860" y="571480"/>
            <a:ext cx="4090384" cy="492922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38138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Nadar</a:t>
            </a:r>
            <a:r>
              <a:rPr lang="sl-SI" sz="2000" dirty="0" smtClean="0">
                <a:solidFill>
                  <a:schemeClr val="bg1"/>
                </a:solidFill>
              </a:rPr>
              <a:t> (</a:t>
            </a:r>
            <a:r>
              <a:rPr lang="sl-SI" sz="2000" dirty="0" err="1" smtClean="0">
                <a:solidFill>
                  <a:schemeClr val="bg1"/>
                </a:solidFill>
              </a:rPr>
              <a:t>Gaspard</a:t>
            </a:r>
            <a:r>
              <a:rPr lang="sl-SI" sz="2000" dirty="0" smtClean="0">
                <a:solidFill>
                  <a:schemeClr val="bg1"/>
                </a:solidFill>
              </a:rPr>
              <a:t> Félix </a:t>
            </a:r>
            <a:r>
              <a:rPr lang="sl-SI" sz="2000" dirty="0" err="1" smtClean="0">
                <a:solidFill>
                  <a:schemeClr val="bg1"/>
                </a:solidFill>
              </a:rPr>
              <a:t>Tournachon</a:t>
            </a:r>
            <a:r>
              <a:rPr lang="sl-SI" sz="2000" dirty="0" smtClean="0">
                <a:solidFill>
                  <a:schemeClr val="bg1"/>
                </a:solidFill>
              </a:rPr>
              <a:t>), </a:t>
            </a:r>
            <a:r>
              <a:rPr lang="sl-SI" sz="2000" i="1" dirty="0" smtClean="0">
                <a:solidFill>
                  <a:schemeClr val="bg1"/>
                </a:solidFill>
              </a:rPr>
              <a:t>Pariz iz balona</a:t>
            </a:r>
            <a:r>
              <a:rPr lang="sl-SI" sz="2000" dirty="0" smtClean="0">
                <a:solidFill>
                  <a:schemeClr val="bg1"/>
                </a:solidFill>
              </a:rPr>
              <a:t>, 1868,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izvirni negativ na </a:t>
            </a:r>
            <a:r>
              <a:rPr lang="sl-SI" sz="1600" dirty="0" err="1" smtClean="0">
                <a:solidFill>
                  <a:schemeClr val="bg1"/>
                </a:solidFill>
              </a:rPr>
              <a:t>kolodijski</a:t>
            </a:r>
            <a:r>
              <a:rPr lang="sl-SI" sz="1600" dirty="0" smtClean="0">
                <a:solidFill>
                  <a:schemeClr val="bg1"/>
                </a:solidFill>
              </a:rPr>
              <a:t> plošči (kasnejša povečava), Narodna zakladnica zgodovinskih  spomenikov in pokrajin, Pariz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30.jpg"/>
          <p:cNvPicPr>
            <a:picLocks noChangeAspect="1"/>
          </p:cNvPicPr>
          <p:nvPr/>
        </p:nvPicPr>
        <p:blipFill>
          <a:blip r:embed="rId2" cstate="print"/>
          <a:srcRect l="1181" t="5519" r="804" b="13395"/>
          <a:stretch>
            <a:fillRect/>
          </a:stretch>
        </p:blipFill>
        <p:spPr>
          <a:xfrm>
            <a:off x="1643042" y="785794"/>
            <a:ext cx="5929354" cy="450059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Julia Margaret </a:t>
            </a:r>
            <a:r>
              <a:rPr lang="sl-SI" sz="2000" dirty="0" err="1" smtClean="0">
                <a:solidFill>
                  <a:schemeClr val="bg1"/>
                </a:solidFill>
              </a:rPr>
              <a:t>Cameron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Nečakinja Julia Jackson</a:t>
            </a:r>
            <a:r>
              <a:rPr lang="sl-SI" sz="2000" dirty="0" smtClean="0">
                <a:solidFill>
                  <a:schemeClr val="bg1"/>
                </a:solidFill>
              </a:rPr>
              <a:t>, 1867,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albuminski papir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Camer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571480"/>
            <a:ext cx="3735677" cy="51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Julia Margaret </a:t>
            </a:r>
            <a:r>
              <a:rPr lang="sl-SI" sz="2000" dirty="0" err="1" smtClean="0">
                <a:solidFill>
                  <a:schemeClr val="bg1"/>
                </a:solidFill>
              </a:rPr>
              <a:t>Cameron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Sir John Herschel</a:t>
            </a:r>
            <a:r>
              <a:rPr lang="sl-SI" sz="2000" dirty="0" smtClean="0">
                <a:solidFill>
                  <a:schemeClr val="bg1"/>
                </a:solidFill>
              </a:rPr>
              <a:t>, 1867,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albuminski papir 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5" name="Slika 4" descr="35.jpg"/>
          <p:cNvPicPr>
            <a:picLocks noChangeAspect="1"/>
          </p:cNvPicPr>
          <p:nvPr/>
        </p:nvPicPr>
        <p:blipFill>
          <a:blip r:embed="rId2" cstate="print"/>
          <a:srcRect t="3125" b="8333"/>
          <a:stretch>
            <a:fillRect/>
          </a:stretch>
        </p:blipFill>
        <p:spPr>
          <a:xfrm>
            <a:off x="2786050" y="642918"/>
            <a:ext cx="3626574" cy="48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Adolphe</a:t>
            </a:r>
            <a:r>
              <a:rPr lang="sl-SI" dirty="0" smtClean="0">
                <a:solidFill>
                  <a:schemeClr val="bg1"/>
                </a:solidFill>
              </a:rPr>
              <a:t> Braun, </a:t>
            </a:r>
            <a:r>
              <a:rPr lang="sl-SI" i="1" dirty="0" smtClean="0">
                <a:solidFill>
                  <a:schemeClr val="bg1"/>
                </a:solidFill>
              </a:rPr>
              <a:t>Jezerski parniki na zimskem sidrišču</a:t>
            </a:r>
            <a:r>
              <a:rPr lang="sl-SI" dirty="0" smtClean="0">
                <a:solidFill>
                  <a:schemeClr val="bg1"/>
                </a:solidFill>
              </a:rPr>
              <a:t>, Švica, </a:t>
            </a:r>
            <a:r>
              <a:rPr lang="sl-SI" dirty="0" err="1" smtClean="0">
                <a:solidFill>
                  <a:schemeClr val="bg1"/>
                </a:solidFill>
              </a:rPr>
              <a:t>ok</a:t>
            </a:r>
            <a:r>
              <a:rPr lang="sl-SI" dirty="0" smtClean="0">
                <a:solidFill>
                  <a:schemeClr val="bg1"/>
                </a:solidFill>
              </a:rPr>
              <a:t>. 1865, </a:t>
            </a:r>
            <a:r>
              <a:rPr lang="sl-SI" sz="1600" dirty="0" smtClean="0">
                <a:solidFill>
                  <a:schemeClr val="bg1"/>
                </a:solidFill>
              </a:rPr>
              <a:t>karbonski tisk</a:t>
            </a:r>
          </a:p>
        </p:txBody>
      </p:sp>
      <p:pic>
        <p:nvPicPr>
          <p:cNvPr id="5" name="Slika 4" descr="36.jpg"/>
          <p:cNvPicPr>
            <a:picLocks noChangeAspect="1"/>
          </p:cNvPicPr>
          <p:nvPr/>
        </p:nvPicPr>
        <p:blipFill>
          <a:blip r:embed="rId2" cstate="print"/>
          <a:srcRect l="817" t="4356" r="817" b="10725"/>
          <a:stretch>
            <a:fillRect/>
          </a:stretch>
        </p:blipFill>
        <p:spPr>
          <a:xfrm>
            <a:off x="1357290" y="642918"/>
            <a:ext cx="6458400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86454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Francis Frith, </a:t>
            </a:r>
            <a:r>
              <a:rPr lang="pl-PL" i="1" dirty="0" smtClean="0">
                <a:solidFill>
                  <a:schemeClr val="bg1"/>
                </a:solidFill>
              </a:rPr>
              <a:t>Dostop do Filov</a:t>
            </a:r>
            <a:r>
              <a:rPr lang="pl-PL" dirty="0" smtClean="0">
                <a:solidFill>
                  <a:schemeClr val="bg1"/>
                </a:solidFill>
              </a:rPr>
              <a:t>, ok. 1858, </a:t>
            </a:r>
            <a:r>
              <a:rPr lang="pl-PL" sz="1600" dirty="0" smtClean="0">
                <a:solidFill>
                  <a:schemeClr val="bg1"/>
                </a:solidFill>
              </a:rPr>
              <a:t>albuminski papir</a:t>
            </a:r>
            <a:endParaRPr lang="sl-SI" sz="1600" dirty="0" smtClean="0">
              <a:solidFill>
                <a:schemeClr val="bg1"/>
              </a:solidFill>
            </a:endParaRPr>
          </a:p>
        </p:txBody>
      </p:sp>
      <p:pic>
        <p:nvPicPr>
          <p:cNvPr id="5" name="Slika 4" descr="37.jpg"/>
          <p:cNvPicPr>
            <a:picLocks noChangeAspect="1"/>
          </p:cNvPicPr>
          <p:nvPr/>
        </p:nvPicPr>
        <p:blipFill>
          <a:blip r:embed="rId2" cstate="print"/>
          <a:srcRect l="995" t="4694" r="995" b="11324"/>
          <a:stretch>
            <a:fillRect/>
          </a:stretch>
        </p:blipFill>
        <p:spPr>
          <a:xfrm>
            <a:off x="1285852" y="714356"/>
            <a:ext cx="6650529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86454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Francis Frith, </a:t>
            </a:r>
            <a:r>
              <a:rPr lang="pl-PL" i="1" dirty="0" smtClean="0">
                <a:solidFill>
                  <a:schemeClr val="bg1"/>
                </a:solidFill>
              </a:rPr>
              <a:t>Piramida v Dahšurju</a:t>
            </a:r>
            <a:r>
              <a:rPr lang="pl-PL" dirty="0" smtClean="0">
                <a:solidFill>
                  <a:schemeClr val="bg1"/>
                </a:solidFill>
              </a:rPr>
              <a:t>,1857, </a:t>
            </a:r>
            <a:r>
              <a:rPr lang="pl-PL" sz="1600" dirty="0" smtClean="0">
                <a:solidFill>
                  <a:schemeClr val="bg1"/>
                </a:solidFill>
              </a:rPr>
              <a:t>albuminski papir</a:t>
            </a:r>
            <a:endParaRPr lang="sl-SI" sz="1600" dirty="0" smtClean="0">
              <a:solidFill>
                <a:schemeClr val="bg1"/>
              </a:solidFill>
            </a:endParaRPr>
          </a:p>
        </p:txBody>
      </p:sp>
      <p:pic>
        <p:nvPicPr>
          <p:cNvPr id="6" name="Slika 5" descr="francis-frith-19th-century-architecture-photographer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714356"/>
            <a:ext cx="6191076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Kristijan Pajer, </a:t>
            </a:r>
            <a:r>
              <a:rPr lang="sl-SI" i="1" dirty="0" smtClean="0">
                <a:solidFill>
                  <a:schemeClr val="bg1"/>
                </a:solidFill>
              </a:rPr>
              <a:t>Jeruzalem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ok</a:t>
            </a:r>
            <a:r>
              <a:rPr lang="sl-SI" dirty="0" smtClean="0">
                <a:solidFill>
                  <a:schemeClr val="bg1"/>
                </a:solidFill>
              </a:rPr>
              <a:t>. 1862,</a:t>
            </a: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albuminski papir, Nadškofijski arhiv, Ljubljana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38.jpg"/>
          <p:cNvPicPr>
            <a:picLocks noChangeAspect="1"/>
          </p:cNvPicPr>
          <p:nvPr/>
        </p:nvPicPr>
        <p:blipFill>
          <a:blip r:embed="rId2" cstate="print"/>
          <a:srcRect t="4166" b="10417"/>
          <a:stretch>
            <a:fillRect/>
          </a:stretch>
        </p:blipFill>
        <p:spPr>
          <a:xfrm>
            <a:off x="1785918" y="1000108"/>
            <a:ext cx="5586826" cy="435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Charleton</a:t>
            </a:r>
            <a:r>
              <a:rPr lang="sl-SI" dirty="0" smtClean="0">
                <a:solidFill>
                  <a:schemeClr val="bg1"/>
                </a:solidFill>
              </a:rPr>
              <a:t> E. </a:t>
            </a:r>
            <a:r>
              <a:rPr lang="sl-SI" dirty="0" err="1" smtClean="0">
                <a:solidFill>
                  <a:schemeClr val="bg1"/>
                </a:solidFill>
              </a:rPr>
              <a:t>Watkins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Katedralna skala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visoka 600 m, </a:t>
            </a:r>
            <a:r>
              <a:rPr lang="sl-SI" i="1" dirty="0" err="1" smtClean="0">
                <a:solidFill>
                  <a:schemeClr val="bg1"/>
                </a:solidFill>
              </a:rPr>
              <a:t>Yosemitska</a:t>
            </a:r>
            <a:r>
              <a:rPr lang="sl-SI" i="1" dirty="0" smtClean="0">
                <a:solidFill>
                  <a:schemeClr val="bg1"/>
                </a:solidFill>
              </a:rPr>
              <a:t> dolina, št. 21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ok</a:t>
            </a:r>
            <a:r>
              <a:rPr lang="sl-SI" dirty="0" smtClean="0">
                <a:solidFill>
                  <a:schemeClr val="bg1"/>
                </a:solidFill>
              </a:rPr>
              <a:t>. 1866, </a:t>
            </a:r>
            <a:r>
              <a:rPr lang="sl-SI" sz="1600" dirty="0" smtClean="0">
                <a:solidFill>
                  <a:schemeClr val="bg1"/>
                </a:solidFill>
              </a:rPr>
              <a:t>albuminski papir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Charleton Watk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642918"/>
            <a:ext cx="6213960" cy="48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Johann Heinrich Schulze  (1687–1744)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Johann-Heinrich-Schul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785794"/>
            <a:ext cx="3461890" cy="464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Timothy O'</a:t>
            </a:r>
            <a:r>
              <a:rPr lang="sl-SI" dirty="0" err="1" smtClean="0">
                <a:solidFill>
                  <a:schemeClr val="bg1"/>
                </a:solidFill>
              </a:rPr>
              <a:t>Sullivan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Ognjeniške tvorbe, Piramidno jezero</a:t>
            </a:r>
            <a:r>
              <a:rPr lang="sl-SI" dirty="0" smtClean="0">
                <a:solidFill>
                  <a:schemeClr val="bg1"/>
                </a:solidFill>
              </a:rPr>
              <a:t>, 1867, </a:t>
            </a:r>
            <a:r>
              <a:rPr lang="sl-SI" sz="1600" dirty="0" smtClean="0">
                <a:solidFill>
                  <a:schemeClr val="bg1"/>
                </a:solidFill>
              </a:rPr>
              <a:t>albuminski papir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41A.jpg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71604" y="785794"/>
            <a:ext cx="6400800" cy="46609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Hermann Wilhelm Vogel, </a:t>
            </a:r>
            <a:r>
              <a:rPr lang="sl-SI" i="1" dirty="0" smtClean="0">
                <a:solidFill>
                  <a:schemeClr val="bg1"/>
                </a:solidFill>
              </a:rPr>
              <a:t>Most blizu kraljevega spomenika</a:t>
            </a:r>
            <a:r>
              <a:rPr lang="sl-SI" dirty="0" smtClean="0">
                <a:solidFill>
                  <a:schemeClr val="bg1"/>
                </a:solidFill>
              </a:rPr>
              <a:t>, 1866</a:t>
            </a:r>
            <a:r>
              <a:rPr lang="sl-SI" sz="1600" dirty="0" smtClean="0">
                <a:solidFill>
                  <a:schemeClr val="bg1"/>
                </a:solidFill>
              </a:rPr>
              <a:t>, albuminski papir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42.jpg"/>
          <p:cNvPicPr>
            <a:picLocks noChangeAspect="1"/>
          </p:cNvPicPr>
          <p:nvPr/>
        </p:nvPicPr>
        <p:blipFill>
          <a:blip r:embed="rId2" cstate="print"/>
          <a:srcRect l="2055" t="4166" r="490" b="10416"/>
          <a:stretch>
            <a:fillRect/>
          </a:stretch>
        </p:blipFill>
        <p:spPr>
          <a:xfrm>
            <a:off x="2357422" y="500042"/>
            <a:ext cx="4293202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Philip</a:t>
            </a:r>
            <a:r>
              <a:rPr lang="sl-SI" dirty="0" smtClean="0">
                <a:solidFill>
                  <a:schemeClr val="bg1"/>
                </a:solidFill>
              </a:rPr>
              <a:t> Henry </a:t>
            </a:r>
            <a:r>
              <a:rPr lang="sl-SI" dirty="0" err="1" smtClean="0">
                <a:solidFill>
                  <a:schemeClr val="bg1"/>
                </a:solidFill>
              </a:rPr>
              <a:t>Delamotte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Zgornja galerija Kristalne palače</a:t>
            </a:r>
            <a:r>
              <a:rPr lang="sl-SI" dirty="0" smtClean="0">
                <a:solidFill>
                  <a:schemeClr val="bg1"/>
                </a:solidFill>
              </a:rPr>
              <a:t>, 1854, </a:t>
            </a:r>
            <a:r>
              <a:rPr lang="sl-SI" sz="1600" dirty="0" smtClean="0">
                <a:solidFill>
                  <a:schemeClr val="bg1"/>
                </a:solidFill>
              </a:rPr>
              <a:t>albuminski papir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43.jpg"/>
          <p:cNvPicPr>
            <a:picLocks noChangeAspect="1"/>
          </p:cNvPicPr>
          <p:nvPr/>
        </p:nvPicPr>
        <p:blipFill>
          <a:blip r:embed="rId2" cstate="print"/>
          <a:srcRect t="4841" b="12267"/>
          <a:stretch>
            <a:fillRect/>
          </a:stretch>
        </p:blipFill>
        <p:spPr>
          <a:xfrm>
            <a:off x="1357290" y="785794"/>
            <a:ext cx="6281787" cy="464347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86454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Roger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Fenton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Roger_Fenton's_wagg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642918"/>
            <a:ext cx="4854127" cy="51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86454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Roger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Fenton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Dolina sence smrti</a:t>
            </a:r>
            <a:r>
              <a:rPr lang="sl-SI" dirty="0" smtClean="0">
                <a:solidFill>
                  <a:schemeClr val="bg1"/>
                </a:solidFill>
              </a:rPr>
              <a:t>, 1855, </a:t>
            </a:r>
            <a:r>
              <a:rPr lang="sl-SI" sz="1600" dirty="0" smtClean="0">
                <a:solidFill>
                  <a:schemeClr val="bg1"/>
                </a:solidFill>
              </a:rPr>
              <a:t>albuminski papir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44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517" t="4679" r="517" b="11153"/>
          <a:stretch>
            <a:fillRect/>
          </a:stretch>
        </p:blipFill>
        <p:spPr>
          <a:xfrm>
            <a:off x="1357290" y="785794"/>
            <a:ext cx="6528000" cy="489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500034" y="585789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Timothy O'</a:t>
            </a:r>
            <a:r>
              <a:rPr lang="sl-SI" dirty="0" err="1" smtClean="0">
                <a:solidFill>
                  <a:schemeClr val="bg1"/>
                </a:solidFill>
              </a:rPr>
              <a:t>Sullivan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Smrtna žetev, </a:t>
            </a:r>
            <a:r>
              <a:rPr lang="sl-SI" i="1" dirty="0" err="1" smtClean="0">
                <a:solidFill>
                  <a:schemeClr val="bg1"/>
                </a:solidFill>
              </a:rPr>
              <a:t>Gettysburg</a:t>
            </a:r>
            <a:r>
              <a:rPr lang="sl-SI" i="1" dirty="0" smtClean="0">
                <a:solidFill>
                  <a:schemeClr val="bg1"/>
                </a:solidFill>
              </a:rPr>
              <a:t>, </a:t>
            </a:r>
            <a:r>
              <a:rPr lang="sl-SI" i="1" dirty="0" err="1" smtClean="0">
                <a:solidFill>
                  <a:schemeClr val="bg1"/>
                </a:solidFill>
              </a:rPr>
              <a:t>Pennsylvania</a:t>
            </a:r>
            <a:r>
              <a:rPr lang="sl-SI" dirty="0" smtClean="0">
                <a:solidFill>
                  <a:schemeClr val="bg1"/>
                </a:solidFill>
              </a:rPr>
              <a:t>, julij 1863</a:t>
            </a:r>
            <a:r>
              <a:rPr lang="sl-SI" sz="1600" dirty="0" smtClean="0">
                <a:solidFill>
                  <a:schemeClr val="bg1"/>
                </a:solidFill>
              </a:rPr>
              <a:t>, albuminski papir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45.jpg"/>
          <p:cNvPicPr>
            <a:picLocks noChangeAspect="1"/>
          </p:cNvPicPr>
          <p:nvPr/>
        </p:nvPicPr>
        <p:blipFill>
          <a:blip r:embed="rId2" cstate="print"/>
          <a:srcRect l="901" t="4183" b="11102"/>
          <a:stretch>
            <a:fillRect/>
          </a:stretch>
        </p:blipFill>
        <p:spPr>
          <a:xfrm>
            <a:off x="1428728" y="785794"/>
            <a:ext cx="6298022" cy="464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86454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Neznani fotograf, </a:t>
            </a:r>
            <a:r>
              <a:rPr lang="sl-SI" i="1" dirty="0" smtClean="0">
                <a:solidFill>
                  <a:schemeClr val="bg1"/>
                </a:solidFill>
              </a:rPr>
              <a:t>16. maja 1871 </a:t>
            </a:r>
            <a:r>
              <a:rPr lang="sl-SI" i="1" dirty="0" err="1" smtClean="0">
                <a:solidFill>
                  <a:schemeClr val="bg1"/>
                </a:solidFill>
              </a:rPr>
              <a:t>komunardi</a:t>
            </a:r>
            <a:r>
              <a:rPr lang="sl-SI" i="1" dirty="0" smtClean="0">
                <a:solidFill>
                  <a:schemeClr val="bg1"/>
                </a:solidFill>
              </a:rPr>
              <a:t> zrušijo </a:t>
            </a:r>
            <a:r>
              <a:rPr lang="sl-SI" i="1" dirty="0" err="1" smtClean="0">
                <a:solidFill>
                  <a:schemeClr val="bg1"/>
                </a:solidFill>
              </a:rPr>
              <a:t>Vendomski</a:t>
            </a:r>
            <a:r>
              <a:rPr lang="sl-SI" i="1" dirty="0" smtClean="0">
                <a:solidFill>
                  <a:schemeClr val="bg1"/>
                </a:solidFill>
              </a:rPr>
              <a:t> steber s spomenikom Napoleonu I</a:t>
            </a:r>
            <a:r>
              <a:rPr lang="sl-SI" dirty="0" smtClean="0">
                <a:solidFill>
                  <a:schemeClr val="bg1"/>
                </a:solidFill>
              </a:rPr>
              <a:t>, Pariz</a:t>
            </a:r>
            <a:r>
              <a:rPr lang="sl-SI" sz="1600" dirty="0" smtClean="0">
                <a:solidFill>
                  <a:schemeClr val="bg1"/>
                </a:solidFill>
              </a:rPr>
              <a:t>, albuminski papir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46.jpg"/>
          <p:cNvPicPr>
            <a:picLocks noChangeAspect="1"/>
          </p:cNvPicPr>
          <p:nvPr/>
        </p:nvPicPr>
        <p:blipFill>
          <a:blip r:embed="rId2" cstate="print"/>
          <a:srcRect t="4803" b="12336"/>
          <a:stretch>
            <a:fillRect/>
          </a:stretch>
        </p:blipFill>
        <p:spPr>
          <a:xfrm>
            <a:off x="1643042" y="1142984"/>
            <a:ext cx="5804351" cy="40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Neznani fotograf, </a:t>
            </a:r>
            <a:r>
              <a:rPr lang="sl-SI" i="1" dirty="0" smtClean="0">
                <a:solidFill>
                  <a:schemeClr val="bg1"/>
                </a:solidFill>
              </a:rPr>
              <a:t>Mrtvi </a:t>
            </a:r>
            <a:r>
              <a:rPr lang="sl-SI" i="1" dirty="0" err="1" smtClean="0">
                <a:solidFill>
                  <a:schemeClr val="bg1"/>
                </a:solidFill>
              </a:rPr>
              <a:t>komunardi</a:t>
            </a:r>
            <a:r>
              <a:rPr lang="sl-SI" i="1" dirty="0" smtClean="0">
                <a:solidFill>
                  <a:schemeClr val="bg1"/>
                </a:solidFill>
              </a:rPr>
              <a:t> v krstah</a:t>
            </a:r>
            <a:r>
              <a:rPr lang="sl-SI" dirty="0" smtClean="0">
                <a:solidFill>
                  <a:schemeClr val="bg1"/>
                </a:solidFill>
              </a:rPr>
              <a:t>, Pariz, maj 1871</a:t>
            </a:r>
            <a:r>
              <a:rPr lang="sl-SI" sz="1600" dirty="0" smtClean="0">
                <a:solidFill>
                  <a:schemeClr val="bg1"/>
                </a:solidFill>
              </a:rPr>
              <a:t>, albuminski papir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47.jpg"/>
          <p:cNvPicPr>
            <a:picLocks noChangeAspect="1"/>
          </p:cNvPicPr>
          <p:nvPr/>
        </p:nvPicPr>
        <p:blipFill>
          <a:blip r:embed="rId2" cstate="print"/>
          <a:srcRect t="4371" r="730" b="12161"/>
          <a:stretch>
            <a:fillRect/>
          </a:stretch>
        </p:blipFill>
        <p:spPr>
          <a:xfrm>
            <a:off x="1785918" y="1214422"/>
            <a:ext cx="5398171" cy="39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785786" y="5857892"/>
            <a:ext cx="785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Francisco Goya, </a:t>
            </a:r>
            <a:r>
              <a:rPr lang="sl-SI" i="1" dirty="0" smtClean="0">
                <a:solidFill>
                  <a:schemeClr val="bg1"/>
                </a:solidFill>
              </a:rPr>
              <a:t>8. maj 1808</a:t>
            </a:r>
            <a:r>
              <a:rPr lang="sl-SI" dirty="0" smtClean="0">
                <a:solidFill>
                  <a:schemeClr val="bg1"/>
                </a:solidFill>
              </a:rPr>
              <a:t>,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dirty="0" smtClean="0">
                <a:solidFill>
                  <a:schemeClr val="bg1"/>
                </a:solidFill>
              </a:rPr>
              <a:t>1814,</a:t>
            </a:r>
            <a:r>
              <a:rPr lang="sl-SI" sz="1600" dirty="0" smtClean="0">
                <a:solidFill>
                  <a:schemeClr val="bg1"/>
                </a:solidFill>
              </a:rPr>
              <a:t> olje na platnu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Francisco_de_Goya, 3. maj, 1808.jpg"/>
          <p:cNvPicPr>
            <a:picLocks noChangeAspect="1"/>
          </p:cNvPicPr>
          <p:nvPr/>
        </p:nvPicPr>
        <p:blipFill>
          <a:blip r:embed="rId2" cstate="print"/>
          <a:srcRect t="1459" b="781"/>
          <a:stretch>
            <a:fillRect/>
          </a:stretch>
        </p:blipFill>
        <p:spPr>
          <a:xfrm>
            <a:off x="1357290" y="714356"/>
            <a:ext cx="6336580" cy="478634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428596" y="5857892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Eugéne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Appert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Pokol </a:t>
            </a:r>
            <a:r>
              <a:rPr lang="sl-SI" i="1" dirty="0" err="1" smtClean="0">
                <a:solidFill>
                  <a:schemeClr val="bg1"/>
                </a:solidFill>
              </a:rPr>
              <a:t>arcueilskih</a:t>
            </a:r>
            <a:r>
              <a:rPr lang="sl-SI" i="1" dirty="0" smtClean="0">
                <a:solidFill>
                  <a:schemeClr val="bg1"/>
                </a:solidFill>
              </a:rPr>
              <a:t> dominikancev</a:t>
            </a:r>
            <a:r>
              <a:rPr lang="sl-SI" dirty="0" smtClean="0">
                <a:solidFill>
                  <a:schemeClr val="bg1"/>
                </a:solidFill>
              </a:rPr>
              <a:t>, Pariz, 25. maj 1871</a:t>
            </a:r>
          </a:p>
        </p:txBody>
      </p:sp>
      <p:pic>
        <p:nvPicPr>
          <p:cNvPr id="5" name="Slika 4" descr="48.jpg"/>
          <p:cNvPicPr>
            <a:picLocks noChangeAspect="1"/>
          </p:cNvPicPr>
          <p:nvPr/>
        </p:nvPicPr>
        <p:blipFill>
          <a:blip r:embed="rId2" cstate="print"/>
          <a:srcRect l="882" t="5012" b="12860"/>
          <a:stretch>
            <a:fillRect/>
          </a:stretch>
        </p:blipFill>
        <p:spPr>
          <a:xfrm>
            <a:off x="1071538" y="642918"/>
            <a:ext cx="6839279" cy="478634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Thomas </a:t>
            </a:r>
            <a:r>
              <a:rPr lang="en-US" sz="2000" dirty="0" smtClean="0">
                <a:solidFill>
                  <a:schemeClr val="bg1"/>
                </a:solidFill>
              </a:rPr>
              <a:t>Wedgwood (1771–1805)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Thomas_Wedgwood_(1771-180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26" t="1578" r="2771" b="2139"/>
          <a:stretch>
            <a:fillRect/>
          </a:stretch>
        </p:blipFill>
        <p:spPr>
          <a:xfrm>
            <a:off x="2857488" y="928670"/>
            <a:ext cx="3357586" cy="4357718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ZGODOVINA FOTOGRAFIJE – OBDOBJE SUHE ŽELATINSKE PLOŠČE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Edward Anthony, </a:t>
            </a:r>
            <a:r>
              <a:rPr lang="sl-SI" i="1" dirty="0" smtClean="0">
                <a:solidFill>
                  <a:schemeClr val="bg1"/>
                </a:solidFill>
              </a:rPr>
              <a:t>Deževen dan na Broadwayu</a:t>
            </a:r>
            <a:r>
              <a:rPr lang="sl-SI" dirty="0" smtClean="0">
                <a:solidFill>
                  <a:schemeClr val="bg1"/>
                </a:solidFill>
              </a:rPr>
              <a:t>, New York 1859, </a:t>
            </a:r>
            <a:r>
              <a:rPr lang="sl-SI" sz="1600" dirty="0" smtClean="0">
                <a:solidFill>
                  <a:schemeClr val="bg1"/>
                </a:solidFill>
              </a:rPr>
              <a:t>albuminski papir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Edward Anthony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714348" y="1357298"/>
            <a:ext cx="7594837" cy="39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373216"/>
            <a:ext cx="8412564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Eadweard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Muybridge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Konj v galopu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1600" dirty="0" smtClean="0">
                <a:solidFill>
                  <a:schemeClr val="bg1"/>
                </a:solidFill>
              </a:rPr>
              <a:t>iz knjige </a:t>
            </a:r>
            <a:r>
              <a:rPr lang="sl-SI" sz="1600" i="1" dirty="0" err="1" smtClean="0">
                <a:solidFill>
                  <a:schemeClr val="bg1"/>
                </a:solidFill>
              </a:rPr>
              <a:t>Animal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Locomotion</a:t>
            </a:r>
            <a:r>
              <a:rPr lang="sl-SI" sz="1600" dirty="0" smtClean="0">
                <a:solidFill>
                  <a:schemeClr val="bg1"/>
                </a:solidFill>
              </a:rPr>
              <a:t>, 1887</a:t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7" name="Slika 6" descr="Muybridge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643042" y="928670"/>
            <a:ext cx="5831118" cy="450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Eadweard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Muybridge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Ženska dviga brisačo in se briše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iz knjige </a:t>
            </a:r>
            <a:r>
              <a:rPr lang="sl-SI" sz="1600" i="1" dirty="0" err="1" smtClean="0">
                <a:solidFill>
                  <a:schemeClr val="bg1"/>
                </a:solidFill>
              </a:rPr>
              <a:t>Animal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Locomotion</a:t>
            </a:r>
            <a:r>
              <a:rPr lang="sl-SI" sz="1600" dirty="0" smtClean="0">
                <a:solidFill>
                  <a:schemeClr val="bg1"/>
                </a:solidFill>
              </a:rPr>
              <a:t>, 1887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51.jpg"/>
          <p:cNvPicPr>
            <a:picLocks noChangeAspect="1"/>
          </p:cNvPicPr>
          <p:nvPr/>
        </p:nvPicPr>
        <p:blipFill>
          <a:blip r:embed="rId2" cstate="print"/>
          <a:srcRect l="439" t="6597" r="439" b="16184"/>
          <a:stretch>
            <a:fillRect/>
          </a:stretch>
        </p:blipFill>
        <p:spPr>
          <a:xfrm>
            <a:off x="785786" y="1285860"/>
            <a:ext cx="7675297" cy="360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429272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643578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Eadweard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Muybridge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Leteči kakadu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iz knjige </a:t>
            </a:r>
            <a:r>
              <a:rPr lang="sl-SI" sz="1600" i="1" dirty="0" err="1" smtClean="0">
                <a:solidFill>
                  <a:schemeClr val="bg1"/>
                </a:solidFill>
              </a:rPr>
              <a:t>Animal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Locomotion</a:t>
            </a:r>
            <a:r>
              <a:rPr lang="sl-SI" sz="1600" dirty="0" smtClean="0">
                <a:solidFill>
                  <a:schemeClr val="bg1"/>
                </a:solidFill>
              </a:rPr>
              <a:t>, 1887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52.jpg"/>
          <p:cNvPicPr>
            <a:picLocks noChangeAspect="1"/>
          </p:cNvPicPr>
          <p:nvPr/>
        </p:nvPicPr>
        <p:blipFill>
          <a:blip r:embed="rId2" cstate="print"/>
          <a:srcRect l="901" t="7675" r="879" b="18256"/>
          <a:stretch>
            <a:fillRect/>
          </a:stretch>
        </p:blipFill>
        <p:spPr>
          <a:xfrm>
            <a:off x="500034" y="1500174"/>
            <a:ext cx="8128287" cy="31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15016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Eadweard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Muybridge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Zoopraksiskop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ok</a:t>
            </a:r>
            <a:r>
              <a:rPr lang="sl-SI" dirty="0" smtClean="0">
                <a:solidFill>
                  <a:schemeClr val="bg1"/>
                </a:solidFill>
              </a:rPr>
              <a:t>. 1893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6" name="Slika 5" descr="zoopraksiskop,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785794"/>
            <a:ext cx="4762500" cy="473392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Étienne</a:t>
            </a:r>
            <a:r>
              <a:rPr lang="sl-SI" dirty="0" smtClean="0">
                <a:solidFill>
                  <a:schemeClr val="bg1"/>
                </a:solidFill>
              </a:rPr>
              <a:t>-</a:t>
            </a:r>
            <a:r>
              <a:rPr lang="sl-SI" dirty="0" err="1" smtClean="0">
                <a:solidFill>
                  <a:schemeClr val="bg1"/>
                </a:solidFill>
              </a:rPr>
              <a:t>Jules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Marey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err="1" smtClean="0">
                <a:solidFill>
                  <a:schemeClr val="bg1"/>
                </a:solidFill>
              </a:rPr>
              <a:t>Kronofotografija</a:t>
            </a:r>
            <a:r>
              <a:rPr lang="sl-SI" i="1" dirty="0" smtClean="0">
                <a:solidFill>
                  <a:schemeClr val="bg1"/>
                </a:solidFill>
              </a:rPr>
              <a:t> ptičjega leta</a:t>
            </a:r>
            <a:r>
              <a:rPr lang="sl-SI" dirty="0" smtClean="0">
                <a:solidFill>
                  <a:schemeClr val="bg1"/>
                </a:solidFill>
              </a:rPr>
              <a:t>, 1887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5" name="Slika 4" descr="53.jpg"/>
          <p:cNvPicPr>
            <a:picLocks noChangeAspect="1"/>
          </p:cNvPicPr>
          <p:nvPr/>
        </p:nvPicPr>
        <p:blipFill>
          <a:blip r:embed="rId2" cstate="print"/>
          <a:srcRect l="773" t="7617" r="773" b="14681"/>
          <a:stretch>
            <a:fillRect/>
          </a:stretch>
        </p:blipFill>
        <p:spPr>
          <a:xfrm>
            <a:off x="714348" y="1285860"/>
            <a:ext cx="7715304" cy="392909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500034" y="5715016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Étienne</a:t>
            </a:r>
            <a:r>
              <a:rPr lang="sl-SI" dirty="0" smtClean="0">
                <a:solidFill>
                  <a:schemeClr val="bg1"/>
                </a:solidFill>
              </a:rPr>
              <a:t>-</a:t>
            </a:r>
            <a:r>
              <a:rPr lang="sl-SI" dirty="0" err="1" smtClean="0">
                <a:solidFill>
                  <a:schemeClr val="bg1"/>
                </a:solidFill>
              </a:rPr>
              <a:t>Jules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Marey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Merjenje hitrosti vboda z mečem s fotografskimi  sredstvi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ok</a:t>
            </a:r>
            <a:r>
              <a:rPr lang="sl-SI" dirty="0" smtClean="0">
                <a:solidFill>
                  <a:schemeClr val="bg1"/>
                </a:solidFill>
              </a:rPr>
              <a:t>. 1890</a:t>
            </a:r>
            <a:r>
              <a:rPr lang="sl-SI" sz="1600" dirty="0" smtClean="0">
                <a:solidFill>
                  <a:schemeClr val="bg1"/>
                </a:solidFill>
              </a:rPr>
              <a:t>, presneto iz revije </a:t>
            </a:r>
            <a:r>
              <a:rPr lang="sl-SI" sz="1600" i="1" dirty="0" smtClean="0">
                <a:solidFill>
                  <a:schemeClr val="bg1"/>
                </a:solidFill>
              </a:rPr>
              <a:t>La Nature</a:t>
            </a:r>
            <a:r>
              <a:rPr lang="sl-SI" sz="1600" dirty="0" smtClean="0">
                <a:solidFill>
                  <a:schemeClr val="bg1"/>
                </a:solidFill>
              </a:rPr>
              <a:t>, 11. oktober 1890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54.jpg"/>
          <p:cNvPicPr>
            <a:picLocks noChangeAspect="1"/>
          </p:cNvPicPr>
          <p:nvPr/>
        </p:nvPicPr>
        <p:blipFill>
          <a:blip r:embed="rId2" cstate="print"/>
          <a:srcRect l="338" t="5357" b="17262"/>
          <a:stretch>
            <a:fillRect/>
          </a:stretch>
        </p:blipFill>
        <p:spPr>
          <a:xfrm>
            <a:off x="785786" y="1142984"/>
            <a:ext cx="7420626" cy="38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Neznani fotograf, </a:t>
            </a:r>
            <a:r>
              <a:rPr lang="sl-SI" i="1" dirty="0" smtClean="0">
                <a:solidFill>
                  <a:schemeClr val="bg1"/>
                </a:solidFill>
              </a:rPr>
              <a:t>Družba pri kopanju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ok</a:t>
            </a:r>
            <a:r>
              <a:rPr lang="sl-SI" dirty="0" smtClean="0">
                <a:solidFill>
                  <a:schemeClr val="bg1"/>
                </a:solidFill>
              </a:rPr>
              <a:t>. 1890,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film Kodak, albuminski papir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55.jpg"/>
          <p:cNvPicPr>
            <a:picLocks noChangeAspect="1"/>
          </p:cNvPicPr>
          <p:nvPr/>
        </p:nvPicPr>
        <p:blipFill>
          <a:blip r:embed="rId2" cstate="print"/>
          <a:srcRect l="1467" t="4231" r="3835" b="11682"/>
          <a:stretch>
            <a:fillRect/>
          </a:stretch>
        </p:blipFill>
        <p:spPr>
          <a:xfrm>
            <a:off x="2000232" y="571480"/>
            <a:ext cx="4994425" cy="49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Oglas za Kodakovo kamero, </a:t>
            </a:r>
            <a:r>
              <a:rPr lang="pl-PL" sz="2000" i="1" dirty="0" smtClean="0">
                <a:solidFill>
                  <a:schemeClr val="bg1"/>
                </a:solidFill>
              </a:rPr>
              <a:t>Kodakovo dekle</a:t>
            </a:r>
            <a:r>
              <a:rPr lang="pl-PL" sz="2000" dirty="0" smtClean="0">
                <a:solidFill>
                  <a:schemeClr val="bg1"/>
                </a:solidFill>
              </a:rPr>
              <a:t>, 1910</a:t>
            </a:r>
            <a:endParaRPr lang="sl-SI" sz="2000" i="1" dirty="0">
              <a:solidFill>
                <a:schemeClr val="bg1"/>
              </a:solidFill>
            </a:endParaRPr>
          </a:p>
        </p:txBody>
      </p:sp>
      <p:pic>
        <p:nvPicPr>
          <p:cNvPr id="6" name="Slika 5" descr="53. Oglas za Kodakovo kamero, Kodakovo dekle, 1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571480"/>
            <a:ext cx="3509258" cy="529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Vila </a:t>
            </a:r>
            <a:r>
              <a:rPr lang="sl-SI" sz="2000" dirty="0" err="1" smtClean="0">
                <a:solidFill>
                  <a:schemeClr val="bg1"/>
                </a:solidFill>
              </a:rPr>
              <a:t>Agrippa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Postumus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Boscotrecase</a:t>
            </a:r>
            <a:r>
              <a:rPr lang="sl-SI" sz="2000" dirty="0" smtClean="0">
                <a:solidFill>
                  <a:schemeClr val="bg1"/>
                </a:solidFill>
              </a:rPr>
              <a:t>, Pompeji, 1. stol. pr.n.št</a:t>
            </a:r>
            <a:r>
              <a:rPr lang="sl-SI" sz="2400" dirty="0" smtClean="0">
                <a:solidFill>
                  <a:schemeClr val="bg1"/>
                </a:solidFill>
              </a:rPr>
              <a:t>.</a:t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Vila Agrippa Postumus, Boscotrecase, 1. stol. pr.n.št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642918"/>
            <a:ext cx="4383493" cy="514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Jacob</a:t>
            </a:r>
            <a:r>
              <a:rPr lang="sl-SI" dirty="0" smtClean="0">
                <a:solidFill>
                  <a:schemeClr val="bg1"/>
                </a:solidFill>
              </a:rPr>
              <a:t> A. </a:t>
            </a:r>
            <a:r>
              <a:rPr lang="sl-SI" dirty="0" err="1" smtClean="0">
                <a:solidFill>
                  <a:schemeClr val="bg1"/>
                </a:solidFill>
              </a:rPr>
              <a:t>Riis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Dom italijanskega cunjarja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ok</a:t>
            </a:r>
            <a:r>
              <a:rPr lang="sl-SI" dirty="0" smtClean="0">
                <a:solidFill>
                  <a:schemeClr val="bg1"/>
                </a:solidFill>
              </a:rPr>
              <a:t>. 1889,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56.jpg"/>
          <p:cNvPicPr>
            <a:picLocks noChangeAspect="1"/>
          </p:cNvPicPr>
          <p:nvPr/>
        </p:nvPicPr>
        <p:blipFill>
          <a:blip r:embed="rId2" cstate="print"/>
          <a:srcRect t="4834" b="13379"/>
          <a:stretch>
            <a:fillRect/>
          </a:stretch>
        </p:blipFill>
        <p:spPr>
          <a:xfrm>
            <a:off x="1643042" y="785794"/>
            <a:ext cx="5811542" cy="46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92933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Jacob</a:t>
            </a:r>
            <a:r>
              <a:rPr lang="sl-SI" dirty="0" smtClean="0">
                <a:solidFill>
                  <a:schemeClr val="bg1"/>
                </a:solidFill>
              </a:rPr>
              <a:t> A. </a:t>
            </a:r>
            <a:r>
              <a:rPr lang="sl-SI" dirty="0" err="1" smtClean="0">
                <a:solidFill>
                  <a:schemeClr val="bg1"/>
                </a:solidFill>
              </a:rPr>
              <a:t>Riis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Razbojniško gnezdo</a:t>
            </a:r>
            <a:r>
              <a:rPr lang="sl-SI" dirty="0" smtClean="0">
                <a:solidFill>
                  <a:schemeClr val="bg1"/>
                </a:solidFill>
              </a:rPr>
              <a:t>, 1888,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57.jpg"/>
          <p:cNvPicPr>
            <a:picLocks noChangeAspect="1"/>
          </p:cNvPicPr>
          <p:nvPr/>
        </p:nvPicPr>
        <p:blipFill>
          <a:blip r:embed="rId2" cstate="print"/>
          <a:srcRect t="4241" b="12053"/>
          <a:stretch>
            <a:fillRect/>
          </a:stretch>
        </p:blipFill>
        <p:spPr>
          <a:xfrm>
            <a:off x="2500298" y="571480"/>
            <a:ext cx="4018889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Lewis W. </a:t>
            </a:r>
            <a:r>
              <a:rPr lang="sl-SI" dirty="0" err="1" smtClean="0">
                <a:solidFill>
                  <a:schemeClr val="bg1"/>
                </a:solidFill>
              </a:rPr>
              <a:t>Hine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Bombažna predilnica v Carolini</a:t>
            </a:r>
            <a:r>
              <a:rPr lang="sl-SI" dirty="0" smtClean="0">
                <a:solidFill>
                  <a:schemeClr val="bg1"/>
                </a:solidFill>
              </a:rPr>
              <a:t>, 1908,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</p:txBody>
      </p:sp>
      <p:pic>
        <p:nvPicPr>
          <p:cNvPr id="5" name="Slika 4" descr="58.jpg"/>
          <p:cNvPicPr>
            <a:picLocks noChangeAspect="1"/>
          </p:cNvPicPr>
          <p:nvPr/>
        </p:nvPicPr>
        <p:blipFill>
          <a:blip r:embed="rId2" cstate="print"/>
          <a:srcRect t="4952" b="13962"/>
          <a:stretch>
            <a:fillRect/>
          </a:stretch>
        </p:blipFill>
        <p:spPr>
          <a:xfrm>
            <a:off x="1330452" y="928670"/>
            <a:ext cx="6483096" cy="450059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Lewis W. </a:t>
            </a:r>
            <a:r>
              <a:rPr lang="sl-SI" dirty="0" err="1" smtClean="0">
                <a:solidFill>
                  <a:schemeClr val="bg1"/>
                </a:solidFill>
              </a:rPr>
              <a:t>Hine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en-US" i="1" dirty="0" smtClean="0">
                <a:solidFill>
                  <a:schemeClr val="bg1"/>
                </a:solidFill>
              </a:rPr>
              <a:t>Doffer Boys, Macon, Georgia</a:t>
            </a:r>
            <a:r>
              <a:rPr lang="en-US" dirty="0" smtClean="0">
                <a:solidFill>
                  <a:schemeClr val="bg1"/>
                </a:solidFill>
              </a:rPr>
              <a:t>, 1909</a:t>
            </a:r>
            <a:r>
              <a:rPr lang="sl-SI" dirty="0" smtClean="0">
                <a:solidFill>
                  <a:schemeClr val="bg1"/>
                </a:solidFill>
              </a:rPr>
              <a:t>, 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</p:txBody>
      </p:sp>
      <p:pic>
        <p:nvPicPr>
          <p:cNvPr id="7" name="Slika 6" descr="Lewis Hine - Bibb Mill No_ 1_ Many youngsters here_ Some boys were so small they had to climb up on the spinning frame to mend the broken threads and put back the empty bobbi.jpg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3042" y="857232"/>
            <a:ext cx="5841510" cy="464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Lewis W. </a:t>
            </a:r>
            <a:r>
              <a:rPr lang="sl-SI" dirty="0" err="1" smtClean="0">
                <a:solidFill>
                  <a:schemeClr val="bg1"/>
                </a:solidFill>
              </a:rPr>
              <a:t>Hine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err="1" smtClean="0">
                <a:solidFill>
                  <a:schemeClr val="bg1"/>
                </a:solidFill>
              </a:rPr>
              <a:t>Ikar</a:t>
            </a:r>
            <a:r>
              <a:rPr lang="sl-SI" i="1" dirty="0" smtClean="0">
                <a:solidFill>
                  <a:schemeClr val="bg1"/>
                </a:solidFill>
              </a:rPr>
              <a:t>, </a:t>
            </a:r>
            <a:r>
              <a:rPr lang="sl-SI" i="1" dirty="0" err="1" smtClean="0">
                <a:solidFill>
                  <a:schemeClr val="bg1"/>
                </a:solidFill>
              </a:rPr>
              <a:t>Empire</a:t>
            </a:r>
            <a:r>
              <a:rPr lang="sl-SI" i="1" dirty="0" smtClean="0">
                <a:solidFill>
                  <a:schemeClr val="bg1"/>
                </a:solidFill>
              </a:rPr>
              <a:t> </a:t>
            </a:r>
            <a:r>
              <a:rPr lang="sl-SI" i="1" dirty="0" err="1" smtClean="0">
                <a:solidFill>
                  <a:schemeClr val="bg1"/>
                </a:solidFill>
              </a:rPr>
              <a:t>State</a:t>
            </a:r>
            <a:r>
              <a:rPr lang="sl-SI" i="1" dirty="0" smtClean="0">
                <a:solidFill>
                  <a:schemeClr val="bg1"/>
                </a:solidFill>
              </a:rPr>
              <a:t> </a:t>
            </a:r>
            <a:r>
              <a:rPr lang="sl-SI" i="1" dirty="0" err="1" smtClean="0">
                <a:solidFill>
                  <a:schemeClr val="bg1"/>
                </a:solidFill>
              </a:rPr>
              <a:t>Building</a:t>
            </a:r>
            <a:r>
              <a:rPr lang="sl-SI" dirty="0" smtClean="0">
                <a:solidFill>
                  <a:schemeClr val="bg1"/>
                </a:solidFill>
              </a:rPr>
              <a:t>, 1930,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fotografija, </a:t>
            </a:r>
            <a:r>
              <a:rPr lang="en-US" sz="1600" dirty="0" smtClean="0">
                <a:solidFill>
                  <a:schemeClr val="bg1"/>
                </a:solidFill>
              </a:rPr>
              <a:t>The Metropolitan Museum of Art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Lewis H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714356"/>
            <a:ext cx="6067992" cy="47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2910" y="5429264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Paul Martin, </a:t>
            </a:r>
            <a:r>
              <a:rPr lang="sl-SI" sz="2000" i="1" dirty="0" smtClean="0">
                <a:solidFill>
                  <a:schemeClr val="bg1"/>
                </a:solidFill>
              </a:rPr>
              <a:t>Prodajalka časopisov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Ludgate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Circus</a:t>
            </a:r>
            <a:r>
              <a:rPr lang="sl-SI" sz="2000" dirty="0" smtClean="0">
                <a:solidFill>
                  <a:schemeClr val="bg1"/>
                </a:solidFill>
              </a:rPr>
              <a:t>, London,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1895,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fotografija, </a:t>
            </a:r>
            <a:r>
              <a:rPr lang="sl-SI" sz="1600" dirty="0" err="1" smtClean="0">
                <a:solidFill>
                  <a:schemeClr val="bg1"/>
                </a:solidFill>
              </a:rPr>
              <a:t>MoMA</a:t>
            </a:r>
            <a:endParaRPr lang="sl-SI" sz="16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Anton Mar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785794"/>
            <a:ext cx="6096000" cy="45537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Paul Martin, </a:t>
            </a:r>
            <a:r>
              <a:rPr lang="sl-SI" i="1" dirty="0" smtClean="0">
                <a:solidFill>
                  <a:schemeClr val="bg1"/>
                </a:solidFill>
              </a:rPr>
              <a:t>Objeti par na plaži v </a:t>
            </a:r>
            <a:r>
              <a:rPr lang="sl-SI" i="1" dirty="0" err="1" smtClean="0">
                <a:solidFill>
                  <a:schemeClr val="bg1"/>
                </a:solidFill>
              </a:rPr>
              <a:t>Yarmouthu</a:t>
            </a:r>
            <a:r>
              <a:rPr lang="sl-SI" dirty="0" smtClean="0">
                <a:solidFill>
                  <a:schemeClr val="bg1"/>
                </a:solidFill>
              </a:rPr>
              <a:t>, 1892,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61.jpg"/>
          <p:cNvPicPr>
            <a:picLocks noChangeAspect="1"/>
          </p:cNvPicPr>
          <p:nvPr/>
        </p:nvPicPr>
        <p:blipFill>
          <a:blip r:embed="rId2" cstate="print"/>
          <a:srcRect l="893" t="4694" b="11324"/>
          <a:stretch>
            <a:fillRect/>
          </a:stretch>
        </p:blipFill>
        <p:spPr>
          <a:xfrm>
            <a:off x="1142976" y="928670"/>
            <a:ext cx="6730076" cy="460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Eugéne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Atget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Ulica de Sevres</a:t>
            </a:r>
            <a:r>
              <a:rPr lang="sl-SI" dirty="0" smtClean="0">
                <a:solidFill>
                  <a:schemeClr val="bg1"/>
                </a:solidFill>
              </a:rPr>
              <a:t>, Pariz, </a:t>
            </a:r>
            <a:r>
              <a:rPr lang="sl-SI" dirty="0" err="1" smtClean="0">
                <a:solidFill>
                  <a:schemeClr val="bg1"/>
                </a:solidFill>
              </a:rPr>
              <a:t>ok.1912</a:t>
            </a:r>
            <a:r>
              <a:rPr lang="sl-SI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Eugene Atget.jpg"/>
          <p:cNvPicPr>
            <a:picLocks noChangeAspect="1"/>
          </p:cNvPicPr>
          <p:nvPr/>
        </p:nvPicPr>
        <p:blipFill>
          <a:blip r:embed="rId2" cstate="print">
            <a:grayscl/>
            <a:lum bright="10000"/>
          </a:blip>
          <a:stretch>
            <a:fillRect/>
          </a:stretch>
        </p:blipFill>
        <p:spPr>
          <a:xfrm>
            <a:off x="2714612" y="428604"/>
            <a:ext cx="3699803" cy="522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92933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Eugéne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Atget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Pri bobnu</a:t>
            </a:r>
            <a:r>
              <a:rPr lang="sl-SI" dirty="0" smtClean="0">
                <a:solidFill>
                  <a:schemeClr val="bg1"/>
                </a:solidFill>
              </a:rPr>
              <a:t>, Pariz 1908,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7" name="Slika 6" descr="64.jpg"/>
          <p:cNvPicPr>
            <a:picLocks noChangeAspect="1"/>
          </p:cNvPicPr>
          <p:nvPr/>
        </p:nvPicPr>
        <p:blipFill>
          <a:blip r:embed="rId2" cstate="print"/>
          <a:srcRect t="3125" b="7990"/>
          <a:stretch>
            <a:fillRect/>
          </a:stretch>
        </p:blipFill>
        <p:spPr>
          <a:xfrm>
            <a:off x="2571736" y="571480"/>
            <a:ext cx="3719436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Jacques-Henri </a:t>
            </a:r>
            <a:r>
              <a:rPr lang="sl-SI" dirty="0" err="1" smtClean="0">
                <a:solidFill>
                  <a:schemeClr val="bg1"/>
                </a:solidFill>
              </a:rPr>
              <a:t>Lartigue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15. januar</a:t>
            </a:r>
            <a:r>
              <a:rPr lang="sl-SI" dirty="0" smtClean="0">
                <a:solidFill>
                  <a:schemeClr val="bg1"/>
                </a:solidFill>
              </a:rPr>
              <a:t> 1911, </a:t>
            </a:r>
            <a:r>
              <a:rPr lang="sl-SI" i="1" dirty="0" smtClean="0">
                <a:solidFill>
                  <a:schemeClr val="bg1"/>
                </a:solidFill>
              </a:rPr>
              <a:t>Avenija </a:t>
            </a:r>
            <a:r>
              <a:rPr lang="sl-SI" i="1" dirty="0" err="1" smtClean="0">
                <a:solidFill>
                  <a:schemeClr val="bg1"/>
                </a:solidFill>
              </a:rPr>
              <a:t>du</a:t>
            </a:r>
            <a:r>
              <a:rPr lang="sl-SI" i="1" dirty="0" smtClean="0">
                <a:solidFill>
                  <a:schemeClr val="bg1"/>
                </a:solidFill>
              </a:rPr>
              <a:t> </a:t>
            </a:r>
            <a:r>
              <a:rPr lang="sl-SI" i="1" dirty="0" err="1" smtClean="0">
                <a:solidFill>
                  <a:schemeClr val="bg1"/>
                </a:solidFill>
              </a:rPr>
              <a:t>Bois</a:t>
            </a:r>
            <a:r>
              <a:rPr lang="sl-SI" i="1" dirty="0" smtClean="0">
                <a:solidFill>
                  <a:schemeClr val="bg1"/>
                </a:solidFill>
              </a:rPr>
              <a:t> de </a:t>
            </a:r>
            <a:r>
              <a:rPr lang="sl-SI" i="1" dirty="0" err="1" smtClean="0">
                <a:solidFill>
                  <a:schemeClr val="bg1"/>
                </a:solidFill>
              </a:rPr>
              <a:t>Boulogne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jacques-henri-lartigue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785794"/>
            <a:ext cx="6597354" cy="46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Giotto</a:t>
            </a:r>
            <a:r>
              <a:rPr lang="sl-SI" sz="2000" i="1" dirty="0" smtClean="0">
                <a:solidFill>
                  <a:schemeClr val="bg1"/>
                </a:solidFill>
              </a:rPr>
              <a:t>, Madona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1309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Giotto_Ognissanti_Madon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571480"/>
            <a:ext cx="3369084" cy="518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Jacques-Henri </a:t>
            </a:r>
            <a:r>
              <a:rPr lang="sl-SI" dirty="0" err="1" smtClean="0">
                <a:solidFill>
                  <a:schemeClr val="bg1"/>
                </a:solidFill>
              </a:rPr>
              <a:t>Lartigue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err="1" smtClean="0">
                <a:solidFill>
                  <a:schemeClr val="bg1"/>
                </a:solidFill>
              </a:rPr>
              <a:t>Zissou</a:t>
            </a:r>
            <a:r>
              <a:rPr lang="sl-SI" i="1" dirty="0" smtClean="0">
                <a:solidFill>
                  <a:schemeClr val="bg1"/>
                </a:solidFill>
              </a:rPr>
              <a:t> in </a:t>
            </a:r>
            <a:r>
              <a:rPr lang="sl-SI" i="1" dirty="0" err="1" smtClean="0">
                <a:solidFill>
                  <a:schemeClr val="bg1"/>
                </a:solidFill>
              </a:rPr>
              <a:t>Madeleine</a:t>
            </a:r>
            <a:r>
              <a:rPr lang="sl-SI" i="1" dirty="0" smtClean="0">
                <a:solidFill>
                  <a:schemeClr val="bg1"/>
                </a:solidFill>
              </a:rPr>
              <a:t> </a:t>
            </a:r>
            <a:r>
              <a:rPr lang="sl-SI" i="1" dirty="0" err="1" smtClean="0">
                <a:solidFill>
                  <a:schemeClr val="bg1"/>
                </a:solidFill>
              </a:rPr>
              <a:t>Thibault</a:t>
            </a:r>
            <a:r>
              <a:rPr lang="sl-SI" dirty="0" smtClean="0">
                <a:solidFill>
                  <a:schemeClr val="bg1"/>
                </a:solidFill>
              </a:rPr>
              <a:t>, grad </a:t>
            </a:r>
            <a:r>
              <a:rPr lang="sl-SI" dirty="0" err="1" smtClean="0">
                <a:solidFill>
                  <a:schemeClr val="bg1"/>
                </a:solidFill>
              </a:rPr>
              <a:t>Rouzat</a:t>
            </a:r>
            <a:r>
              <a:rPr lang="sl-SI" dirty="0" smtClean="0">
                <a:solidFill>
                  <a:schemeClr val="bg1"/>
                </a:solidFill>
              </a:rPr>
              <a:t>, 1911, 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66.jpg"/>
          <p:cNvPicPr>
            <a:picLocks noChangeAspect="1"/>
          </p:cNvPicPr>
          <p:nvPr/>
        </p:nvPicPr>
        <p:blipFill>
          <a:blip r:embed="rId2" cstate="print"/>
          <a:srcRect l="889" t="4389" r="454" b="12219"/>
          <a:stretch>
            <a:fillRect/>
          </a:stretch>
        </p:blipFill>
        <p:spPr>
          <a:xfrm>
            <a:off x="1000100" y="642918"/>
            <a:ext cx="7098157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Jacques-Henri </a:t>
            </a:r>
            <a:r>
              <a:rPr lang="sl-SI" dirty="0" err="1" smtClean="0">
                <a:solidFill>
                  <a:schemeClr val="bg1"/>
                </a:solidFill>
              </a:rPr>
              <a:t>Lartigue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Grand </a:t>
            </a:r>
            <a:r>
              <a:rPr lang="sl-SI" i="1" dirty="0" err="1" smtClean="0">
                <a:solidFill>
                  <a:schemeClr val="bg1"/>
                </a:solidFill>
              </a:rPr>
              <a:t>Prix</a:t>
            </a:r>
            <a:r>
              <a:rPr lang="sl-SI" i="1" dirty="0" smtClean="0">
                <a:solidFill>
                  <a:schemeClr val="bg1"/>
                </a:solidFill>
              </a:rPr>
              <a:t> Francoskega avtomobilskega kluba</a:t>
            </a:r>
            <a:r>
              <a:rPr lang="sl-SI" dirty="0" smtClean="0">
                <a:solidFill>
                  <a:schemeClr val="bg1"/>
                </a:solidFill>
              </a:rPr>
              <a:t>, 1912,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Lartigue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000100" y="785794"/>
            <a:ext cx="6965590" cy="46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ZAČETKI FILMA 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Brata </a:t>
            </a:r>
            <a:r>
              <a:rPr lang="pl-PL" sz="2000" dirty="0" smtClean="0">
                <a:solidFill>
                  <a:schemeClr val="bg1"/>
                </a:solidFill>
              </a:rPr>
              <a:t>Lumiére, </a:t>
            </a:r>
            <a:r>
              <a:rPr lang="pl-PL" sz="2000" i="1" dirty="0" smtClean="0">
                <a:solidFill>
                  <a:schemeClr val="bg1"/>
                </a:solidFill>
              </a:rPr>
              <a:t>Prihod vlaka na postajo Ciotat</a:t>
            </a:r>
            <a:r>
              <a:rPr lang="pl-PL" sz="2000" dirty="0" smtClean="0">
                <a:solidFill>
                  <a:schemeClr val="bg1"/>
                </a:solidFill>
              </a:rPr>
              <a:t>, 1895, </a:t>
            </a:r>
            <a:r>
              <a:rPr lang="pl-PL" sz="1600" dirty="0" smtClean="0">
                <a:solidFill>
                  <a:schemeClr val="bg1"/>
                </a:solidFill>
              </a:rPr>
              <a:t>0’50 min</a:t>
            </a: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Lumiere - Prihod vla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071546"/>
            <a:ext cx="7490921" cy="421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> </a:t>
            </a:r>
            <a:r>
              <a:rPr lang="sl-SI" sz="2000" dirty="0" smtClean="0">
                <a:solidFill>
                  <a:schemeClr val="bg1"/>
                </a:solidFill>
              </a:rPr>
              <a:t>Brata </a:t>
            </a:r>
            <a:r>
              <a:rPr lang="pl-PL" sz="2000" dirty="0" smtClean="0">
                <a:solidFill>
                  <a:schemeClr val="bg1"/>
                </a:solidFill>
              </a:rPr>
              <a:t>Lumiére, </a:t>
            </a:r>
            <a:r>
              <a:rPr lang="pl-PL" sz="2000" i="1" dirty="0" smtClean="0">
                <a:solidFill>
                  <a:schemeClr val="bg1"/>
                </a:solidFill>
              </a:rPr>
              <a:t>Politi vrtnar</a:t>
            </a:r>
            <a:r>
              <a:rPr lang="pl-PL" sz="2000" dirty="0" smtClean="0">
                <a:solidFill>
                  <a:schemeClr val="bg1"/>
                </a:solidFill>
              </a:rPr>
              <a:t>, 1895, </a:t>
            </a:r>
            <a:r>
              <a:rPr lang="pl-PL" sz="1600" dirty="0" smtClean="0">
                <a:solidFill>
                  <a:schemeClr val="bg1"/>
                </a:solidFill>
              </a:rPr>
              <a:t>0’45 min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Lumiere - Politi vrtn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928670"/>
            <a:ext cx="5858268" cy="446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55034</TotalTime>
  <Words>703</Words>
  <Application>Microsoft Office PowerPoint</Application>
  <PresentationFormat>Diaprojekcija na zaslonu (4:3)</PresentationFormat>
  <Paragraphs>145</Paragraphs>
  <Slides>94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94</vt:i4>
      </vt:variant>
    </vt:vector>
  </HeadingPairs>
  <TitlesOfParts>
    <vt:vector size="95" baseType="lpstr">
      <vt:lpstr>Privzeti načrt</vt:lpstr>
      <vt:lpstr> PREDZGODOVINA FOTOGRAFIJE  </vt:lpstr>
      <vt:lpstr> Kamera obskura </vt:lpstr>
      <vt:lpstr>   </vt:lpstr>
      <vt:lpstr> Kamera obskura, 17. stoletje </vt:lpstr>
      <vt:lpstr> Christiaan Andriessen, Umetnik s kamero obskuro, ok. 1810,  perorisba in laviranka na papirju, Zbirka starin Kraljeve družbe, Amsterdam </vt:lpstr>
      <vt:lpstr> Johann Heinrich Schulze  (1687–1744) </vt:lpstr>
      <vt:lpstr> Thomas Wedgwood (1771–1805) </vt:lpstr>
      <vt:lpstr>  Vila Agrippa Postumus, Boscotrecase, Pompeji, 1. stol. pr.n.št. </vt:lpstr>
      <vt:lpstr> Giotto, Madona, ok. 1309</vt:lpstr>
      <vt:lpstr>Leon Battista Alberti, risba iz traktata O slikarstvu (De pictura, 1435)</vt:lpstr>
      <vt:lpstr> Fra Carnevale (pripisano), Idealno mesto, ok. 1480, olje in tempera </vt:lpstr>
      <vt:lpstr> Albrecht Dürer, Risar riše akt, 1527, lesorez </vt:lpstr>
      <vt:lpstr>  Leonardo Da Vinci, risba, Codex Atlanticus </vt:lpstr>
      <vt:lpstr>   </vt:lpstr>
      <vt:lpstr>  Jan Vermeer, Ulica v Delftu, ok. 1658,  olje na platnu, Rijksmuseum, Amsterdam </vt:lpstr>
      <vt:lpstr>  Emanuel De Witte, Protestantska gotska cerkev, 1669,  olje na lesu, Rijksmuseum, Amsterdam </vt:lpstr>
      <vt:lpstr> Rober Barker, Panorama Edinburgha,  The Edinburgh Virtual Environment Centre </vt:lpstr>
      <vt:lpstr>  Robert Mitchel, Prerez dvonadstropne panorame Roberta Barkerja v Leicesteru </vt:lpstr>
      <vt:lpstr> Thomas Jones, Stena v Neaplju, ok. 1782,  olje na papirju, Narodna galerija, London</vt:lpstr>
      <vt:lpstr>Pierre-Henri de Valenciennes, Vrh strehe v soncu, ok. 1782-84,  olje na papirju, pritrjenem na les, Louvre, Pariz</vt:lpstr>
      <vt:lpstr>Pierre-Henri de Valenciennes, Vrh strehe v soncu, ok. 1782-84,  olje na papirju, pritrjenem na les, Louvre, Pariz</vt:lpstr>
      <vt:lpstr>Pierre-Henri de Valenciennes, Monte Cavo v oblakih, ok. 1782-84,  olje na lesu, Louvre, Pariz</vt:lpstr>
      <vt:lpstr>Pierre-Henri de Valenciennes, Monte Cavo v oblakih, ok. 1782-84,  olje na lesu, Louvre, Pariz</vt:lpstr>
      <vt:lpstr>John Linnell, Opekarna, Kensington, 1812, akvarel in svinčnik na papirju, zasebna zbirka</vt:lpstr>
      <vt:lpstr>John Linnell, Opekarna, Kensington, 1812, akvarel in svinčnik na papirju, zasebna zbirka</vt:lpstr>
      <vt:lpstr>John Linnell, Opekarna, Kensington, 1812, akvarel in svinčnik na papirju, zasebna zbirka</vt:lpstr>
      <vt:lpstr> ZGODOVINA FOTOGRAFIJE - PIONIRJI </vt:lpstr>
      <vt:lpstr> Joseph Nicephore Niépce, Pogled z okna posestva La Gras pri Saint-Loup-de-Varennes, 1826 ali 1827,  heliografija na kositrni plošči, Zbirka Gernsheim Univerze v Texasu, Austin </vt:lpstr>
      <vt:lpstr>   </vt:lpstr>
      <vt:lpstr>Louis-Jacques-Mandé Daguerre, Bulvar du Temple, ok. 1838,  dagerotipija, Bavarski narodni muzej, München</vt:lpstr>
      <vt:lpstr> Anton Georg Martin, Zimska krajina, ok. 1841,  dagerotipija, Muzej za umetnost in obrt, Hamburg</vt:lpstr>
      <vt:lpstr>Neznani fotograf, Jabez Hogg portretira v studiu Richarda Bearda, 1843, dagerotipija, Zbirka Bokelberg, Hamburg</vt:lpstr>
      <vt:lpstr>Ferdinand Ramann, Moški portret, 1853,  kolorirana dagerotipija, Tehniški muzej Slovenije, Bistra</vt:lpstr>
      <vt:lpstr> William Henry Fox Talbot, Botanični primerek, ok. 1840,  fotogenična risba, James Hyman Gallery </vt:lpstr>
      <vt:lpstr> William Henry Fox Talbot, Mrežasto okno v Lacock Abbey, 1835,  kalotipija-negativ, Zbirka Foxa Talbota, Naravoslovni muzej, London </vt:lpstr>
      <vt:lpstr> William Henry Fox Talbot, Nelsonov steber na Trafalgarskem trgu v gradnji, London, ok. 1843,  kalotipija, Naravoslovni muzej, London </vt:lpstr>
      <vt:lpstr>   William Henry Fox Talbot, Odprta vrata, 1843,  kalotipija, iz knjige The Pencil of Nature (1844-1846), Naravoslovni muzej, London  </vt:lpstr>
      <vt:lpstr>   William Henry Fox Talbot, Prizor v knjižnici,   kalotipija, iz knjige The Pencil of Nature (1844-1846), Naravoslovni muzej, London  </vt:lpstr>
      <vt:lpstr>   David Octavius Hill in Robert Adamson, William Gillespie, ok. 1844, kalotipija, J. Paul Getty Museum  </vt:lpstr>
      <vt:lpstr>Edouard Denis Baldus, Rhona poplavlja pri Avignonu, 1856,  kalotipija, Narodna zakladnica zgodovinskih spomenikov in pokrajin, Pariz  </vt:lpstr>
      <vt:lpstr> Maxime Du Camp, Tempelj Kertassi, Egipt, 1849-51,  kalotipija, Muzej moderne umetnosti, New York  </vt:lpstr>
      <vt:lpstr> Janez Puhar, Avtoportret, ok. 1843-48,   hyalotipija, heliotipija , svetlopis, puharotipija, Narodni muzej, Ljubljana  </vt:lpstr>
      <vt:lpstr> Janez Puhar, Cerklje na Gorenjskem, ok. 1860,  hyalotipija, heliotipija, svetlopis, puharotipija, MAO, Ljubljana</vt:lpstr>
      <vt:lpstr> ZGODOVINA FOTOGRAFIJE – OBDOBJE MOKRE KOLODIJSKE PLOŠČE </vt:lpstr>
      <vt:lpstr> Frederick Scott Archer, Veliki vhod, Kenilworth, 1851,  albuminska fotografija, The J. Paul Getty Museum </vt:lpstr>
      <vt:lpstr> Neznani ameriški fotograf, Moški portret, ok. 1858, ambrotipija z do polovice odstranjenim črnim ozadjem, Univerza v Texasu, Austin</vt:lpstr>
      <vt:lpstr>André Adolphe Eugène Disdéri, Marta Muravieva v baletnem kostumu, 1864, nerazrezana albuminska kopija kolodijske plošče za izdelavo vizitk,  George Eastman House, Rochester, New York</vt:lpstr>
      <vt:lpstr>Diapozitiv 48</vt:lpstr>
      <vt:lpstr>André Adolphe Eugène Disdéri, Giuseppe Verdi, ok. 1860, albuminska fotografija </vt:lpstr>
      <vt:lpstr>Nadar (Gaspard Félix Tournachon), Fotografova žena, 1853,  izvirni negativ na kolodijski plošči (kasnejša povečava), Narodna zakladnica zgodovinskih spomenikov in pokrajin, Pariz</vt:lpstr>
      <vt:lpstr>Nadar (Gaspard Félix Tournachon), Sarah Bernhardt, 1865, kolodijski postopek, Bibliotheque Nationale, Pariz </vt:lpstr>
      <vt:lpstr>Nadar (Gaspard Félix Tournachon), Pariz iz balona, 1868,  izvirni negativ na kolodijski plošči (kasnejša povečava), Narodna zakladnica zgodovinskih  spomenikov in pokrajin, Pariz</vt:lpstr>
      <vt:lpstr> Julia Margaret Cameron, Nečakinja Julia Jackson, 1867,  albuminski papir</vt:lpstr>
      <vt:lpstr> Julia Margaret Cameron, Sir John Herschel, 1867,  albuminski papir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ZGODOVINA FOTOGRAFIJE – OBDOBJE SUHE ŽELATINSKE PLOŠČE </vt:lpstr>
      <vt:lpstr> </vt:lpstr>
      <vt:lpstr>  Eadweard Muybridge, Konj v galopu, iz knjige Animal Locomotion, 1887 </vt:lpstr>
      <vt:lpstr> </vt:lpstr>
      <vt:lpstr> </vt:lpstr>
      <vt:lpstr> </vt:lpstr>
      <vt:lpstr> </vt:lpstr>
      <vt:lpstr> </vt:lpstr>
      <vt:lpstr> </vt:lpstr>
      <vt:lpstr>  Oglas za Kodakovo kamero, Kodakovo dekle, 1910</vt:lpstr>
      <vt:lpstr> </vt:lpstr>
      <vt:lpstr> </vt:lpstr>
      <vt:lpstr> </vt:lpstr>
      <vt:lpstr> </vt:lpstr>
      <vt:lpstr> </vt:lpstr>
      <vt:lpstr> Paul Martin, Prodajalka časopisov, Ludgate Circus, London, ok. 1895, želatinsko-srebrova fotografija, MoMA</vt:lpstr>
      <vt:lpstr> </vt:lpstr>
      <vt:lpstr> </vt:lpstr>
      <vt:lpstr> </vt:lpstr>
      <vt:lpstr> </vt:lpstr>
      <vt:lpstr> </vt:lpstr>
      <vt:lpstr> </vt:lpstr>
      <vt:lpstr>ZAČETKI FILMA  </vt:lpstr>
      <vt:lpstr> Brata Lumiére, Prihod vlaka na postajo Ciotat, 1895, 0’50 min </vt:lpstr>
      <vt:lpstr>  Brata Lumiére, Politi vrtnar, 1895, 0’45 min</vt:lpstr>
    </vt:vector>
  </TitlesOfParts>
  <Company>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OSNOVE PREPOZNAVANJA VSEBINE LIKOVNIH DEL</dc:title>
  <dc:creator>HGqw</dc:creator>
  <cp:lastModifiedBy>Uporabnik</cp:lastModifiedBy>
  <cp:revision>2672</cp:revision>
  <dcterms:created xsi:type="dcterms:W3CDTF">2008-02-12T16:18:52Z</dcterms:created>
  <dcterms:modified xsi:type="dcterms:W3CDTF">2025-11-23T15:23:16Z</dcterms:modified>
</cp:coreProperties>
</file>