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4" r:id="rId2"/>
    <p:sldId id="344" r:id="rId3"/>
    <p:sldId id="345" r:id="rId4"/>
    <p:sldId id="347" r:id="rId5"/>
    <p:sldId id="304" r:id="rId6"/>
    <p:sldId id="320" r:id="rId7"/>
    <p:sldId id="346" r:id="rId8"/>
    <p:sldId id="387" r:id="rId9"/>
    <p:sldId id="388" r:id="rId10"/>
    <p:sldId id="350" r:id="rId11"/>
    <p:sldId id="358" r:id="rId12"/>
    <p:sldId id="359" r:id="rId13"/>
    <p:sldId id="305" r:id="rId14"/>
    <p:sldId id="316" r:id="rId15"/>
    <p:sldId id="321" r:id="rId16"/>
    <p:sldId id="417" r:id="rId17"/>
    <p:sldId id="416" r:id="rId18"/>
    <p:sldId id="257" r:id="rId19"/>
    <p:sldId id="395" r:id="rId20"/>
    <p:sldId id="284" r:id="rId21"/>
    <p:sldId id="341" r:id="rId22"/>
    <p:sldId id="355" r:id="rId23"/>
    <p:sldId id="418" r:id="rId24"/>
    <p:sldId id="338" r:id="rId25"/>
    <p:sldId id="419" r:id="rId26"/>
    <p:sldId id="415" r:id="rId27"/>
    <p:sldId id="420" r:id="rId28"/>
    <p:sldId id="259" r:id="rId29"/>
    <p:sldId id="265" r:id="rId30"/>
    <p:sldId id="339" r:id="rId31"/>
    <p:sldId id="340" r:id="rId32"/>
    <p:sldId id="308" r:id="rId33"/>
    <p:sldId id="264" r:id="rId34"/>
    <p:sldId id="329" r:id="rId35"/>
    <p:sldId id="332" r:id="rId36"/>
    <p:sldId id="394" r:id="rId37"/>
    <p:sldId id="342" r:id="rId38"/>
    <p:sldId id="306" r:id="rId39"/>
    <p:sldId id="322" r:id="rId40"/>
    <p:sldId id="334" r:id="rId41"/>
    <p:sldId id="331" r:id="rId42"/>
    <p:sldId id="287" r:id="rId43"/>
    <p:sldId id="335" r:id="rId44"/>
    <p:sldId id="356" r:id="rId45"/>
    <p:sldId id="357" r:id="rId46"/>
    <p:sldId id="258" r:id="rId47"/>
    <p:sldId id="336" r:id="rId48"/>
    <p:sldId id="327" r:id="rId49"/>
    <p:sldId id="337" r:id="rId50"/>
    <p:sldId id="421" r:id="rId51"/>
    <p:sldId id="314" r:id="rId52"/>
    <p:sldId id="396" r:id="rId53"/>
    <p:sldId id="360" r:id="rId54"/>
    <p:sldId id="361" r:id="rId55"/>
    <p:sldId id="411" r:id="rId56"/>
    <p:sldId id="398" r:id="rId57"/>
    <p:sldId id="422" r:id="rId58"/>
    <p:sldId id="362" r:id="rId59"/>
    <p:sldId id="363" r:id="rId60"/>
    <p:sldId id="364" r:id="rId61"/>
    <p:sldId id="365" r:id="rId62"/>
    <p:sldId id="366" r:id="rId63"/>
    <p:sldId id="369" r:id="rId64"/>
    <p:sldId id="370" r:id="rId65"/>
    <p:sldId id="428" r:id="rId66"/>
    <p:sldId id="372" r:id="rId67"/>
    <p:sldId id="373" r:id="rId68"/>
    <p:sldId id="423" r:id="rId69"/>
    <p:sldId id="375" r:id="rId70"/>
    <p:sldId id="424" r:id="rId71"/>
    <p:sldId id="425" r:id="rId72"/>
    <p:sldId id="376" r:id="rId73"/>
    <p:sldId id="377" r:id="rId74"/>
    <p:sldId id="426" r:id="rId75"/>
    <p:sldId id="378" r:id="rId76"/>
    <p:sldId id="380" r:id="rId77"/>
    <p:sldId id="382" r:id="rId78"/>
    <p:sldId id="381" r:id="rId79"/>
    <p:sldId id="383" r:id="rId80"/>
    <p:sldId id="384" r:id="rId81"/>
    <p:sldId id="429" r:id="rId82"/>
    <p:sldId id="385" r:id="rId83"/>
    <p:sldId id="389" r:id="rId84"/>
    <p:sldId id="427" r:id="rId85"/>
    <p:sldId id="390" r:id="rId86"/>
    <p:sldId id="392" r:id="rId87"/>
    <p:sldId id="399" r:id="rId88"/>
    <p:sldId id="400" r:id="rId89"/>
    <p:sldId id="401" r:id="rId90"/>
    <p:sldId id="403" r:id="rId91"/>
    <p:sldId id="404" r:id="rId92"/>
    <p:sldId id="412" r:id="rId93"/>
    <p:sldId id="440" r:id="rId94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C0C0C0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4" autoAdjust="0"/>
    <p:restoredTop sz="94660" autoAdjust="0"/>
  </p:normalViewPr>
  <p:slideViewPr>
    <p:cSldViewPr>
      <p:cViewPr varScale="1">
        <p:scale>
          <a:sx n="116" d="100"/>
          <a:sy n="116" d="100"/>
        </p:scale>
        <p:origin x="-150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CDE5D-6097-4A73-A3BB-64A701BD3B29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FCA72-996D-4D8A-B5CB-0E5665033D45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FC75E-DA7C-485A-8062-F9BDBFF07CD6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E1D57-CF7A-4BB7-9793-9EA1C43807A2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59A62-3660-40A9-81A5-AF10473A4624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5E1CB-AF37-4726-A64C-DD4C7BDE88D6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32252-0AC3-4C86-81F9-BA2F0EFBF0DE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BE046-EA84-43A1-BB00-CB2D8A629184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33999-8B0C-4C0E-9F3F-6F15420E5C63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E7F91-8228-423E-8760-5434E50A12ED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15CAD-BB5A-4EF1-8952-80B5A86C303A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6904C2D-94D9-4E31-A614-F1B7C036F94E}" type="slidenum">
              <a:rPr lang="sl-SI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307181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FOTOGRAFIJA V POZNEM 19. IN ZGODNJEM 20. STOLETJU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ISKANJE STIKA S SLIKARSTVOM, PIKTORIALIZEM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Robert </a:t>
            </a:r>
            <a:r>
              <a:rPr lang="sl-SI" sz="2000" dirty="0" err="1" smtClean="0">
                <a:solidFill>
                  <a:schemeClr val="bg1"/>
                </a:solidFill>
              </a:rPr>
              <a:t>Demachy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Za sceno</a:t>
            </a:r>
            <a:r>
              <a:rPr lang="sl-SI" sz="2000" dirty="0" smtClean="0">
                <a:solidFill>
                  <a:schemeClr val="bg1"/>
                </a:solidFill>
              </a:rPr>
              <a:t>, 1904,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fotogravura</a:t>
            </a:r>
            <a:r>
              <a:rPr lang="sl-SI" sz="1600" dirty="0" smtClean="0">
                <a:solidFill>
                  <a:schemeClr val="bg1"/>
                </a:solidFill>
              </a:rPr>
              <a:t> iz gumijevega tiska, Metropolitanski muzej, New York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8" name="Ograda vsebine 7" descr="Demachy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/>
          </a:blip>
          <a:srcRect t="1323"/>
          <a:stretch>
            <a:fillRect/>
          </a:stretch>
        </p:blipFill>
        <p:spPr>
          <a:xfrm>
            <a:off x="1643042" y="571480"/>
            <a:ext cx="5843647" cy="511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643578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7" name="Ograda vsebine 6" descr="demachy-19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88" t="675" r="848" b="781"/>
          <a:stretch>
            <a:fillRect/>
          </a:stretch>
        </p:blipFill>
        <p:spPr>
          <a:xfrm>
            <a:off x="3214678" y="428604"/>
            <a:ext cx="2754707" cy="5292000"/>
          </a:xfrm>
        </p:spPr>
      </p:pic>
      <p:sp>
        <p:nvSpPr>
          <p:cNvPr id="9" name="Pravokotnik 8"/>
          <p:cNvSpPr/>
          <p:nvPr/>
        </p:nvSpPr>
        <p:spPr>
          <a:xfrm>
            <a:off x="500034" y="5929330"/>
            <a:ext cx="8215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Robert </a:t>
            </a:r>
            <a:r>
              <a:rPr lang="sl-SI" dirty="0" err="1" smtClean="0">
                <a:solidFill>
                  <a:schemeClr val="bg1"/>
                </a:solidFill>
              </a:rPr>
              <a:t>Demachy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Le Grand </a:t>
            </a:r>
            <a:r>
              <a:rPr lang="sl-SI" i="1" dirty="0" err="1" smtClean="0">
                <a:solidFill>
                  <a:schemeClr val="bg1"/>
                </a:solidFill>
              </a:rPr>
              <a:t>Palais</a:t>
            </a:r>
            <a:r>
              <a:rPr lang="sl-SI" i="1" dirty="0" smtClean="0">
                <a:solidFill>
                  <a:schemeClr val="bg1"/>
                </a:solidFill>
              </a:rPr>
              <a:t>: Spomin na razstavo leta 1900</a:t>
            </a:r>
            <a:r>
              <a:rPr lang="sl-SI" dirty="0" smtClean="0">
                <a:solidFill>
                  <a:schemeClr val="bg1"/>
                </a:solidFill>
              </a:rPr>
              <a:t>,  Pariz, </a:t>
            </a:r>
            <a:r>
              <a:rPr lang="sl-SI" sz="1600" dirty="0" smtClean="0">
                <a:solidFill>
                  <a:schemeClr val="bg1"/>
                </a:solidFill>
              </a:rPr>
              <a:t>gumijev tisk</a:t>
            </a:r>
            <a:endParaRPr lang="sl-SI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Hans </a:t>
            </a:r>
            <a:r>
              <a:rPr lang="sl-SI" sz="2000" dirty="0" err="1" smtClean="0">
                <a:solidFill>
                  <a:schemeClr val="bg1"/>
                </a:solidFill>
              </a:rPr>
              <a:t>Watzek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Glava dekleta</a:t>
            </a:r>
            <a:r>
              <a:rPr lang="sl-SI" sz="2000" dirty="0" smtClean="0">
                <a:solidFill>
                  <a:schemeClr val="bg1"/>
                </a:solidFill>
              </a:rPr>
              <a:t>, 1892,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platinski tisk, Visoki državni grafični zavod za izobraževanje in raziskave, Dunaj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Watze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323" b="10204"/>
          <a:stretch>
            <a:fillRect/>
          </a:stretch>
        </p:blipFill>
        <p:spPr>
          <a:xfrm>
            <a:off x="2928926" y="500042"/>
            <a:ext cx="3528000" cy="529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Heinrich </a:t>
            </a:r>
            <a:r>
              <a:rPr lang="sl-SI" sz="2000" dirty="0" err="1" smtClean="0">
                <a:solidFill>
                  <a:schemeClr val="bg1"/>
                </a:solidFill>
              </a:rPr>
              <a:t>Kühn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Brez naslova - veduta</a:t>
            </a:r>
            <a:r>
              <a:rPr lang="sl-SI" sz="2000" dirty="0" smtClean="0">
                <a:solidFill>
                  <a:schemeClr val="bg1"/>
                </a:solidFill>
              </a:rPr>
              <a:t>, 1896,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gumijev tisk, Zbirka </a:t>
            </a:r>
            <a:r>
              <a:rPr lang="sl-SI" sz="1600" dirty="0" err="1" smtClean="0">
                <a:solidFill>
                  <a:schemeClr val="bg1"/>
                </a:solidFill>
              </a:rPr>
              <a:t>Agfa</a:t>
            </a:r>
            <a:r>
              <a:rPr lang="sl-SI" sz="1600" dirty="0" smtClean="0">
                <a:solidFill>
                  <a:schemeClr val="bg1"/>
                </a:solidFill>
              </a:rPr>
              <a:t>-</a:t>
            </a:r>
            <a:r>
              <a:rPr lang="sl-SI" sz="1600" dirty="0" err="1" smtClean="0">
                <a:solidFill>
                  <a:schemeClr val="bg1"/>
                </a:solidFill>
              </a:rPr>
              <a:t>Gevaert</a:t>
            </a:r>
            <a:r>
              <a:rPr lang="sl-SI" sz="1600" dirty="0" smtClean="0">
                <a:solidFill>
                  <a:schemeClr val="bg1"/>
                </a:solidFill>
              </a:rPr>
              <a:t>, Foto-</a:t>
            </a:r>
            <a:r>
              <a:rPr lang="sl-SI" sz="1600" dirty="0" err="1" smtClean="0">
                <a:solidFill>
                  <a:schemeClr val="bg1"/>
                </a:solidFill>
              </a:rPr>
              <a:t>Historama</a:t>
            </a:r>
            <a:r>
              <a:rPr lang="sl-SI" sz="1600" dirty="0" smtClean="0">
                <a:solidFill>
                  <a:schemeClr val="bg1"/>
                </a:solidFill>
              </a:rPr>
              <a:t>, Leverkusen</a:t>
            </a: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85" t="6367" r="814" b="10454"/>
          <a:stretch>
            <a:fillRect/>
          </a:stretch>
        </p:blipFill>
        <p:spPr>
          <a:xfrm>
            <a:off x="2714612" y="571480"/>
            <a:ext cx="3734803" cy="5148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Heinrich </a:t>
            </a:r>
            <a:r>
              <a:rPr lang="sl-SI" sz="2000" dirty="0" err="1" smtClean="0">
                <a:solidFill>
                  <a:schemeClr val="bg1"/>
                </a:solidFill>
              </a:rPr>
              <a:t>Kühn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Brez naslova - tihožitje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1910, 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gumijev  tisk, Zbirka  </a:t>
            </a:r>
            <a:r>
              <a:rPr lang="sl-SI" sz="1600" dirty="0" err="1" smtClean="0">
                <a:solidFill>
                  <a:schemeClr val="bg1"/>
                </a:solidFill>
              </a:rPr>
              <a:t>Agfa</a:t>
            </a:r>
            <a:r>
              <a:rPr lang="sl-SI" sz="1600" dirty="0" smtClean="0">
                <a:solidFill>
                  <a:schemeClr val="bg1"/>
                </a:solidFill>
              </a:rPr>
              <a:t>-</a:t>
            </a:r>
            <a:r>
              <a:rPr lang="sl-SI" sz="1600" dirty="0" err="1" smtClean="0">
                <a:solidFill>
                  <a:schemeClr val="bg1"/>
                </a:solidFill>
              </a:rPr>
              <a:t>Gevaert</a:t>
            </a:r>
            <a:r>
              <a:rPr lang="sl-SI" sz="1600" dirty="0" smtClean="0">
                <a:solidFill>
                  <a:schemeClr val="bg1"/>
                </a:solidFill>
              </a:rPr>
              <a:t>, Foto-</a:t>
            </a:r>
            <a:r>
              <a:rPr lang="sl-SI" sz="1600" dirty="0" err="1" smtClean="0">
                <a:solidFill>
                  <a:schemeClr val="bg1"/>
                </a:solidFill>
              </a:rPr>
              <a:t>Historama</a:t>
            </a:r>
            <a:r>
              <a:rPr lang="sl-SI" sz="1600" dirty="0" smtClean="0">
                <a:solidFill>
                  <a:schemeClr val="bg1"/>
                </a:solidFill>
              </a:rPr>
              <a:t>, Leverkusen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8" name="Ograda vsebine 7" descr="Heinrich Kuh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857232"/>
            <a:ext cx="5729067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57214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Heinrich  </a:t>
            </a:r>
            <a:r>
              <a:rPr lang="sl-SI" sz="2000" dirty="0" err="1" smtClean="0">
                <a:solidFill>
                  <a:schemeClr val="bg1"/>
                </a:solidFill>
              </a:rPr>
              <a:t>Kühn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Slikarski  sončnik</a:t>
            </a:r>
            <a:r>
              <a:rPr lang="sl-SI" sz="2000" dirty="0" smtClean="0">
                <a:solidFill>
                  <a:schemeClr val="bg1"/>
                </a:solidFill>
              </a:rPr>
              <a:t>, 1910,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ročno odtisnjena </a:t>
            </a:r>
            <a:r>
              <a:rPr lang="sl-SI" sz="1600" dirty="0" err="1" smtClean="0">
                <a:solidFill>
                  <a:schemeClr val="bg1"/>
                </a:solidFill>
              </a:rPr>
              <a:t>fotogravura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4120" b="10274"/>
          <a:stretch>
            <a:fillRect/>
          </a:stretch>
        </p:blipFill>
        <p:spPr>
          <a:xfrm>
            <a:off x="1500166" y="785794"/>
            <a:ext cx="6102558" cy="475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57214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Hugo </a:t>
            </a:r>
            <a:r>
              <a:rPr lang="sl-SI" sz="2000" dirty="0" err="1" smtClean="0">
                <a:solidFill>
                  <a:schemeClr val="bg1"/>
                </a:solidFill>
              </a:rPr>
              <a:t>Henneberg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Pokrajina z vilo</a:t>
            </a:r>
            <a:r>
              <a:rPr lang="sl-SI" sz="2000" dirty="0" smtClean="0">
                <a:solidFill>
                  <a:schemeClr val="bg1"/>
                </a:solidFill>
              </a:rPr>
              <a:t>, 1902, </a:t>
            </a:r>
            <a:r>
              <a:rPr lang="sl-SI" sz="1600" dirty="0" smtClean="0">
                <a:solidFill>
                  <a:schemeClr val="bg1"/>
                </a:solidFill>
              </a:rPr>
              <a:t>gumijev tisk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8" name="Ograda vsebine 7" descr="Hugo Henneber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1000108"/>
            <a:ext cx="5834155" cy="439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2910" y="5500702"/>
            <a:ext cx="8229600" cy="1154098"/>
          </a:xfrm>
        </p:spPr>
        <p:txBody>
          <a:bodyPr>
            <a:normAutofit fontScale="90000"/>
          </a:bodyPr>
          <a:lstStyle/>
          <a:p>
            <a:r>
              <a:rPr lang="sl-SI" sz="2400" dirty="0" smtClean="0"/>
              <a:t/>
            </a:r>
            <a:br>
              <a:rPr lang="sl-SI" sz="2400" dirty="0" smtClean="0"/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200" dirty="0" smtClean="0">
                <a:solidFill>
                  <a:schemeClr val="bg1"/>
                </a:solidFill>
              </a:rPr>
              <a:t>Avgust </a:t>
            </a:r>
            <a:r>
              <a:rPr lang="sl-SI" sz="2200" dirty="0" err="1" smtClean="0">
                <a:solidFill>
                  <a:schemeClr val="bg1"/>
                </a:solidFill>
              </a:rPr>
              <a:t>Berthold</a:t>
            </a:r>
            <a:r>
              <a:rPr lang="sl-SI" sz="2200" dirty="0" smtClean="0">
                <a:solidFill>
                  <a:schemeClr val="bg1"/>
                </a:solidFill>
              </a:rPr>
              <a:t>, </a:t>
            </a:r>
            <a:r>
              <a:rPr lang="sl-SI" sz="2200" i="1" dirty="0" smtClean="0">
                <a:solidFill>
                  <a:schemeClr val="bg1"/>
                </a:solidFill>
              </a:rPr>
              <a:t>Breze</a:t>
            </a:r>
            <a:r>
              <a:rPr lang="sl-SI" sz="2200" dirty="0" smtClean="0">
                <a:solidFill>
                  <a:schemeClr val="bg1"/>
                </a:solidFill>
              </a:rPr>
              <a:t>, </a:t>
            </a:r>
            <a:r>
              <a:rPr lang="sl-SI" sz="2200" dirty="0" err="1" smtClean="0">
                <a:solidFill>
                  <a:schemeClr val="bg1"/>
                </a:solidFill>
              </a:rPr>
              <a:t>ok</a:t>
            </a:r>
            <a:r>
              <a:rPr lang="sl-SI" sz="2200" dirty="0" smtClean="0">
                <a:solidFill>
                  <a:schemeClr val="bg1"/>
                </a:solidFill>
              </a:rPr>
              <a:t>. 1910,</a:t>
            </a:r>
            <a:br>
              <a:rPr lang="sl-SI" sz="2200" dirty="0" smtClean="0">
                <a:solidFill>
                  <a:schemeClr val="bg1"/>
                </a:solidFill>
              </a:rPr>
            </a:br>
            <a:r>
              <a:rPr lang="sl-SI" sz="1800" dirty="0" smtClean="0">
                <a:solidFill>
                  <a:schemeClr val="bg1"/>
                </a:solidFill>
              </a:rPr>
              <a:t>gumijev postopek, pigment</a:t>
            </a:r>
            <a:br>
              <a:rPr lang="sl-SI" sz="1800" dirty="0" smtClean="0">
                <a:solidFill>
                  <a:schemeClr val="bg1"/>
                </a:solidFill>
              </a:rPr>
            </a:br>
            <a:r>
              <a:rPr lang="sl-SI" sz="2200" dirty="0" smtClean="0">
                <a:solidFill>
                  <a:schemeClr val="bg1"/>
                </a:solidFill>
              </a:rPr>
              <a:t/>
            </a:r>
            <a:br>
              <a:rPr lang="sl-SI" sz="22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4" name="Slika 3" descr="Avgust Berthol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642918"/>
            <a:ext cx="3264000" cy="489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72140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August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Berthold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Sejalec</a:t>
            </a:r>
            <a:r>
              <a:rPr lang="sl-SI" sz="2000" dirty="0" smtClean="0">
                <a:solidFill>
                  <a:schemeClr val="bg1"/>
                </a:solidFill>
              </a:rPr>
              <a:t>, pred 1911</a:t>
            </a:r>
            <a:r>
              <a:rPr lang="sl-SI" sz="1600" dirty="0" smtClean="0">
                <a:solidFill>
                  <a:schemeClr val="bg1"/>
                </a:solidFill>
              </a:rPr>
              <a:t>, </a:t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gumijev postopek, zasebna zbirka, Ljubljana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83.jpg"/>
          <p:cNvPicPr>
            <a:picLocks noChangeAspect="1"/>
          </p:cNvPicPr>
          <p:nvPr/>
        </p:nvPicPr>
        <p:blipFill>
          <a:blip r:embed="rId2" cstate="print">
            <a:lum/>
          </a:blip>
          <a:srcRect l="617" t="4572" r="801" b="14676"/>
          <a:stretch>
            <a:fillRect/>
          </a:stretch>
        </p:blipFill>
        <p:spPr>
          <a:xfrm>
            <a:off x="1285852" y="928670"/>
            <a:ext cx="6368308" cy="457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72140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Ivan Grohar, </a:t>
            </a:r>
            <a:r>
              <a:rPr lang="sl-SI" sz="2000" i="1" dirty="0" smtClean="0">
                <a:solidFill>
                  <a:schemeClr val="bg1"/>
                </a:solidFill>
              </a:rPr>
              <a:t>Sejalec</a:t>
            </a:r>
            <a:r>
              <a:rPr lang="sl-SI" sz="2000" dirty="0" smtClean="0">
                <a:solidFill>
                  <a:schemeClr val="bg1"/>
                </a:solidFill>
              </a:rPr>
              <a:t>, 1907</a:t>
            </a:r>
            <a:r>
              <a:rPr lang="sl-SI" sz="1600" dirty="0" smtClean="0">
                <a:solidFill>
                  <a:schemeClr val="bg1"/>
                </a:solidFill>
              </a:rPr>
              <a:t>, </a:t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olje, platno, Moderna galerija, Ljubljana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Ivan_Grohar_-_Sejale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5918" y="785794"/>
            <a:ext cx="5489561" cy="489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Henry </a:t>
            </a:r>
            <a:r>
              <a:rPr lang="sl-SI" sz="2000" dirty="0" err="1" smtClean="0">
                <a:solidFill>
                  <a:schemeClr val="bg1"/>
                </a:solidFill>
              </a:rPr>
              <a:t>Voland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Študija po naravi</a:t>
            </a:r>
            <a:r>
              <a:rPr lang="sl-SI" sz="2000" dirty="0" smtClean="0">
                <a:solidFill>
                  <a:schemeClr val="bg1"/>
                </a:solidFill>
              </a:rPr>
              <a:t>, 1861</a:t>
            </a:r>
            <a:r>
              <a:rPr lang="sl-SI" sz="2400" dirty="0" smtClean="0">
                <a:solidFill>
                  <a:schemeClr val="bg1"/>
                </a:solidFill>
              </a:rPr>
              <a:t>, </a:t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kopija negativa z mokre </a:t>
            </a:r>
            <a:r>
              <a:rPr lang="sl-SI" sz="1600" dirty="0" err="1" smtClean="0">
                <a:solidFill>
                  <a:schemeClr val="bg1"/>
                </a:solidFill>
              </a:rPr>
              <a:t>kolodijske</a:t>
            </a:r>
            <a:r>
              <a:rPr lang="sl-SI" sz="1600" dirty="0" smtClean="0">
                <a:solidFill>
                  <a:schemeClr val="bg1"/>
                </a:solidFill>
              </a:rPr>
              <a:t> plošče, Narodna knjižnica, Pariz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50" t="4286" r="1956" b="10538"/>
          <a:stretch>
            <a:fillRect/>
          </a:stretch>
        </p:blipFill>
        <p:spPr>
          <a:xfrm>
            <a:off x="3428992" y="571480"/>
            <a:ext cx="2373197" cy="5076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Alfred </a:t>
            </a:r>
            <a:r>
              <a:rPr lang="sl-SI" sz="2000" dirty="0" err="1" smtClean="0">
                <a:solidFill>
                  <a:schemeClr val="bg1"/>
                </a:solidFill>
              </a:rPr>
              <a:t>Stieglitz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Zadnja postaja</a:t>
            </a:r>
            <a:r>
              <a:rPr lang="sl-SI" sz="2000" dirty="0" smtClean="0">
                <a:solidFill>
                  <a:schemeClr val="bg1"/>
                </a:solidFill>
              </a:rPr>
              <a:t>, 1892,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fotogravura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85.jpg"/>
          <p:cNvPicPr>
            <a:picLocks noChangeAspect="1"/>
          </p:cNvPicPr>
          <p:nvPr/>
        </p:nvPicPr>
        <p:blipFill>
          <a:blip r:embed="rId2" cstate="print"/>
          <a:srcRect l="1244" t="5538" r="1244" b="13160"/>
          <a:stretch>
            <a:fillRect/>
          </a:stretch>
        </p:blipFill>
        <p:spPr>
          <a:xfrm>
            <a:off x="1500166" y="928670"/>
            <a:ext cx="6000792" cy="457203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4298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Alfred Stieglitz, </a:t>
            </a:r>
            <a:r>
              <a:rPr lang="en-US" sz="2000" i="1" dirty="0" smtClean="0">
                <a:solidFill>
                  <a:schemeClr val="bg1"/>
                </a:solidFill>
              </a:rPr>
              <a:t>The Flat-Iron Building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err="1" smtClean="0">
                <a:solidFill>
                  <a:schemeClr val="bg1"/>
                </a:solidFill>
              </a:rPr>
              <a:t>zima</a:t>
            </a:r>
            <a:r>
              <a:rPr lang="en-US" sz="2000" dirty="0" smtClean="0">
                <a:solidFill>
                  <a:schemeClr val="bg1"/>
                </a:solidFill>
              </a:rPr>
              <a:t> 1902-1903</a:t>
            </a:r>
            <a:r>
              <a:rPr lang="sl-SI" sz="2000" dirty="0" smtClean="0">
                <a:solidFill>
                  <a:schemeClr val="bg1"/>
                </a:solidFill>
              </a:rPr>
              <a:t>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fotogravura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84.jpg"/>
          <p:cNvPicPr>
            <a:picLocks noChangeAspect="1"/>
          </p:cNvPicPr>
          <p:nvPr/>
        </p:nvPicPr>
        <p:blipFill>
          <a:blip r:embed="rId2" cstate="print"/>
          <a:srcRect l="1941" t="3125" r="1001" b="8333"/>
          <a:stretch>
            <a:fillRect/>
          </a:stretch>
        </p:blipFill>
        <p:spPr>
          <a:xfrm>
            <a:off x="2643174" y="428604"/>
            <a:ext cx="3672548" cy="525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Alfred </a:t>
            </a:r>
            <a:r>
              <a:rPr lang="sl-SI" sz="2000" dirty="0" err="1" smtClean="0">
                <a:solidFill>
                  <a:schemeClr val="bg1"/>
                </a:solidFill>
              </a:rPr>
              <a:t>Stieglitz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Podpalubje</a:t>
            </a:r>
            <a:r>
              <a:rPr lang="sl-SI" sz="2000" dirty="0" smtClean="0">
                <a:solidFill>
                  <a:schemeClr val="bg1"/>
                </a:solidFill>
              </a:rPr>
              <a:t>, 1907, </a:t>
            </a:r>
            <a:r>
              <a:rPr lang="sl-SI" sz="1600" dirty="0" smtClean="0">
                <a:solidFill>
                  <a:schemeClr val="bg1"/>
                </a:solidFill>
              </a:rPr>
              <a:t/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fotogravura</a:t>
            </a:r>
            <a:r>
              <a:rPr lang="sl-SI" sz="1600" dirty="0" smtClean="0">
                <a:solidFill>
                  <a:schemeClr val="bg1"/>
                </a:solidFill>
              </a:rPr>
              <a:t>, Muzej moderne umetnosti (</a:t>
            </a:r>
            <a:r>
              <a:rPr lang="sl-SI" sz="1600" dirty="0" err="1" smtClean="0">
                <a:solidFill>
                  <a:schemeClr val="bg1"/>
                </a:solidFill>
              </a:rPr>
              <a:t>MoMA</a:t>
            </a:r>
            <a:r>
              <a:rPr lang="sl-SI" sz="1600" dirty="0" smtClean="0">
                <a:solidFill>
                  <a:schemeClr val="bg1"/>
                </a:solidFill>
              </a:rPr>
              <a:t>), New  York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86.jpg"/>
          <p:cNvPicPr>
            <a:picLocks noChangeAspect="1"/>
          </p:cNvPicPr>
          <p:nvPr/>
        </p:nvPicPr>
        <p:blipFill>
          <a:blip r:embed="rId2" cstate="print"/>
          <a:srcRect l="1247" t="4807" r="718" b="11238"/>
          <a:stretch>
            <a:fillRect/>
          </a:stretch>
        </p:blipFill>
        <p:spPr>
          <a:xfrm>
            <a:off x="2428860" y="500042"/>
            <a:ext cx="4013559" cy="511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373216"/>
            <a:ext cx="8412564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Alfred </a:t>
            </a:r>
            <a:r>
              <a:rPr lang="sl-SI" sz="2000" dirty="0" err="1" smtClean="0">
                <a:solidFill>
                  <a:schemeClr val="bg1"/>
                </a:solidFill>
              </a:rPr>
              <a:t>Stieglitz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Georgia O'</a:t>
            </a:r>
            <a:r>
              <a:rPr lang="sl-SI" sz="2000" i="1" dirty="0" err="1" smtClean="0">
                <a:solidFill>
                  <a:schemeClr val="bg1"/>
                </a:solidFill>
              </a:rPr>
              <a:t>Keeffe</a:t>
            </a:r>
            <a:r>
              <a:rPr lang="sl-SI" sz="2000" i="1" dirty="0" smtClean="0">
                <a:solidFill>
                  <a:schemeClr val="bg1"/>
                </a:solidFill>
              </a:rPr>
              <a:t> – Torzo</a:t>
            </a:r>
            <a:r>
              <a:rPr lang="sl-SI" sz="2000" dirty="0" smtClean="0">
                <a:solidFill>
                  <a:schemeClr val="bg1"/>
                </a:solidFill>
              </a:rPr>
              <a:t>, 1931,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i="1" dirty="0">
              <a:solidFill>
                <a:schemeClr val="bg1"/>
              </a:solidFill>
            </a:endParaRPr>
          </a:p>
        </p:txBody>
      </p:sp>
      <p:pic>
        <p:nvPicPr>
          <p:cNvPr id="4" name="Slika 3" descr="Alfred Stieglitz - O'Keff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857364"/>
            <a:ext cx="7732451" cy="309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38138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Alfred </a:t>
            </a:r>
            <a:r>
              <a:rPr lang="sl-SI" sz="2000" dirty="0" err="1" smtClean="0">
                <a:solidFill>
                  <a:schemeClr val="bg1"/>
                </a:solidFill>
              </a:rPr>
              <a:t>Stieglitz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Ekvivalent</a:t>
            </a:r>
            <a:r>
              <a:rPr lang="sl-SI" sz="2000" dirty="0" smtClean="0">
                <a:solidFill>
                  <a:schemeClr val="bg1"/>
                </a:solidFill>
              </a:rPr>
              <a:t>, 1927,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Stieglitz - Equivale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714356"/>
            <a:ext cx="3781080" cy="486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38138"/>
          </a:xfrm>
        </p:spPr>
        <p:txBody>
          <a:bodyPr/>
          <a:lstStyle/>
          <a:p>
            <a:r>
              <a:rPr lang="sl-SI" sz="2000" dirty="0" err="1" smtClean="0">
                <a:solidFill>
                  <a:schemeClr val="bg1"/>
                </a:solidFill>
              </a:rPr>
              <a:t>Clarence</a:t>
            </a:r>
            <a:r>
              <a:rPr lang="sl-SI" sz="2000" dirty="0" smtClean="0">
                <a:solidFill>
                  <a:schemeClr val="bg1"/>
                </a:solidFill>
              </a:rPr>
              <a:t> H. White, </a:t>
            </a:r>
            <a:r>
              <a:rPr lang="sl-SI" sz="2000" i="1" dirty="0" smtClean="0">
                <a:solidFill>
                  <a:schemeClr val="bg1"/>
                </a:solidFill>
              </a:rPr>
              <a:t>Sadovnjak</a:t>
            </a:r>
            <a:r>
              <a:rPr lang="sl-SI" sz="2000" dirty="0" smtClean="0">
                <a:solidFill>
                  <a:schemeClr val="bg1"/>
                </a:solidFill>
              </a:rPr>
              <a:t>, 1902</a:t>
            </a:r>
            <a:r>
              <a:rPr lang="sl-SI" sz="1600" dirty="0" smtClean="0">
                <a:solidFill>
                  <a:schemeClr val="bg1"/>
                </a:solidFill>
              </a:rPr>
              <a:t/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platinski tisk, </a:t>
            </a:r>
            <a:r>
              <a:rPr lang="sl-SI" sz="1600" dirty="0" err="1" smtClean="0">
                <a:solidFill>
                  <a:schemeClr val="bg1"/>
                </a:solidFill>
              </a:rPr>
              <a:t>MoMA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clarence-hudson-white-08.jpg"/>
          <p:cNvPicPr>
            <a:picLocks noChangeAspect="1"/>
          </p:cNvPicPr>
          <p:nvPr/>
        </p:nvPicPr>
        <p:blipFill>
          <a:blip r:embed="rId2" cstate="print"/>
          <a:srcRect l="1410" t="1481" r="1264" b="781"/>
          <a:stretch>
            <a:fillRect/>
          </a:stretch>
        </p:blipFill>
        <p:spPr>
          <a:xfrm>
            <a:off x="2714612" y="714356"/>
            <a:ext cx="3818466" cy="482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307181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MODERNIZEM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Pablo Picasso, </a:t>
            </a:r>
            <a:r>
              <a:rPr lang="sl-SI" sz="2000" i="1" dirty="0" err="1" smtClean="0">
                <a:solidFill>
                  <a:schemeClr val="bg1"/>
                </a:solidFill>
              </a:rPr>
              <a:t>Ambroise</a:t>
            </a:r>
            <a:r>
              <a:rPr lang="sl-SI" sz="2000" i="1" dirty="0" smtClean="0">
                <a:solidFill>
                  <a:schemeClr val="bg1"/>
                </a:solidFill>
              </a:rPr>
              <a:t> </a:t>
            </a:r>
            <a:r>
              <a:rPr lang="sl-SI" sz="2000" i="1" dirty="0" err="1" smtClean="0">
                <a:solidFill>
                  <a:schemeClr val="bg1"/>
                </a:solidFill>
              </a:rPr>
              <a:t>Vollard</a:t>
            </a:r>
            <a:r>
              <a:rPr lang="sl-SI" sz="2000" dirty="0" smtClean="0">
                <a:solidFill>
                  <a:schemeClr val="bg1"/>
                </a:solidFill>
              </a:rPr>
              <a:t>, 1910, </a:t>
            </a:r>
            <a:r>
              <a:rPr lang="sl-SI" sz="1600" dirty="0" smtClean="0">
                <a:solidFill>
                  <a:schemeClr val="bg1"/>
                </a:solidFill>
              </a:rPr>
              <a:t>Puškinov muzej, Moskva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Picasso - Ambroise Vollard, 19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500042"/>
            <a:ext cx="3580263" cy="522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Paul Strand, </a:t>
            </a:r>
            <a:r>
              <a:rPr lang="sl-SI" sz="2000" i="1" dirty="0" smtClean="0">
                <a:solidFill>
                  <a:schemeClr val="bg1"/>
                </a:solidFill>
              </a:rPr>
              <a:t>Abstrakcija: Sence na verandi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Twin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Lakes</a:t>
            </a:r>
            <a:r>
              <a:rPr lang="sl-SI" sz="2000" dirty="0" smtClean="0">
                <a:solidFill>
                  <a:schemeClr val="bg1"/>
                </a:solidFill>
              </a:rPr>
              <a:t>, Connecticut, 1916,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Str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500042"/>
            <a:ext cx="3856896" cy="518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7158" y="5589240"/>
            <a:ext cx="8411994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Paul Strand, </a:t>
            </a:r>
            <a:r>
              <a:rPr lang="sl-SI" sz="2000" i="1" dirty="0" smtClean="0">
                <a:solidFill>
                  <a:schemeClr val="bg1"/>
                </a:solidFill>
              </a:rPr>
              <a:t>Pomaranča in skodelice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Twin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Lakes</a:t>
            </a:r>
            <a:r>
              <a:rPr lang="sl-SI" sz="2000" dirty="0" smtClean="0">
                <a:solidFill>
                  <a:schemeClr val="bg1"/>
                </a:solidFill>
              </a:rPr>
              <a:t>, Connecticut, 1916, </a:t>
            </a:r>
            <a:r>
              <a:rPr lang="sl-SI" sz="1600" dirty="0" smtClean="0">
                <a:solidFill>
                  <a:schemeClr val="bg1"/>
                </a:solidFill>
              </a:rPr>
              <a:t>platinasti tisk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94.jpg"/>
          <p:cNvPicPr>
            <a:picLocks noChangeAspect="1"/>
          </p:cNvPicPr>
          <p:nvPr/>
        </p:nvPicPr>
        <p:blipFill>
          <a:blip r:embed="rId2" cstate="print"/>
          <a:srcRect l="749" t="6490" r="277" b="12582"/>
          <a:stretch>
            <a:fillRect/>
          </a:stretch>
        </p:blipFill>
        <p:spPr>
          <a:xfrm>
            <a:off x="1357290" y="928670"/>
            <a:ext cx="6365023" cy="446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000" dirty="0" err="1" smtClean="0">
                <a:solidFill>
                  <a:schemeClr val="bg1"/>
                </a:solidFill>
              </a:rPr>
              <a:t>Oscar</a:t>
            </a:r>
            <a:r>
              <a:rPr lang="sl-SI" sz="2000" dirty="0" smtClean="0">
                <a:solidFill>
                  <a:schemeClr val="bg1"/>
                </a:solidFill>
              </a:rPr>
              <a:t> Gustav </a:t>
            </a:r>
            <a:r>
              <a:rPr lang="sl-SI" sz="2000" dirty="0" err="1" smtClean="0">
                <a:solidFill>
                  <a:schemeClr val="bg1"/>
                </a:solidFill>
              </a:rPr>
              <a:t>Rejlander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Dva načina življenja</a:t>
            </a:r>
            <a:r>
              <a:rPr lang="sl-SI" sz="2000" dirty="0" smtClean="0">
                <a:solidFill>
                  <a:schemeClr val="bg1"/>
                </a:solidFill>
              </a:rPr>
              <a:t>, 1857,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odtis delov več plošč na albuminski papir, </a:t>
            </a:r>
            <a:r>
              <a:rPr lang="sl-SI" sz="1600" dirty="0" err="1" smtClean="0">
                <a:solidFill>
                  <a:schemeClr val="bg1"/>
                </a:solidFill>
              </a:rPr>
              <a:t>The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Royal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Photographic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Society</a:t>
            </a:r>
            <a:r>
              <a:rPr lang="sl-SI" sz="1600" dirty="0" smtClean="0">
                <a:solidFill>
                  <a:schemeClr val="bg1"/>
                </a:solidFill>
              </a:rPr>
              <a:t>, </a:t>
            </a:r>
            <a:r>
              <a:rPr lang="sl-SI" sz="1600" dirty="0" err="1" smtClean="0">
                <a:solidFill>
                  <a:schemeClr val="bg1"/>
                </a:solidFill>
              </a:rPr>
              <a:t>Bath</a:t>
            </a:r>
            <a:r>
              <a:rPr lang="sl-SI" sz="1600" dirty="0" smtClean="0">
                <a:solidFill>
                  <a:schemeClr val="bg1"/>
                </a:solidFill>
              </a:rPr>
              <a:t>, Anglija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Oscar-gustave-rejlander_two_ways_of_lif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68" t="1669" r="1041" b="3177"/>
          <a:stretch>
            <a:fillRect/>
          </a:stretch>
        </p:blipFill>
        <p:spPr>
          <a:xfrm>
            <a:off x="642910" y="1214422"/>
            <a:ext cx="7779160" cy="3924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643578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nn-NO" sz="2000" dirty="0" smtClean="0">
                <a:solidFill>
                  <a:schemeClr val="bg1"/>
                </a:solidFill>
              </a:rPr>
              <a:t>Paul Strand, </a:t>
            </a:r>
            <a:r>
              <a:rPr lang="nn-NO" sz="2000" i="1" dirty="0" smtClean="0">
                <a:solidFill>
                  <a:schemeClr val="bg1"/>
                </a:solidFill>
              </a:rPr>
              <a:t>Bela ograja</a:t>
            </a:r>
            <a:r>
              <a:rPr lang="nn-NO" sz="2000" dirty="0" smtClean="0">
                <a:solidFill>
                  <a:schemeClr val="bg1"/>
                </a:solidFill>
              </a:rPr>
              <a:t>, Port Kent, New York, 1916, 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nn-NO" sz="1600" dirty="0" smtClean="0">
                <a:solidFill>
                  <a:schemeClr val="bg1"/>
                </a:solidFill>
              </a:rPr>
              <a:t>fotogravura</a:t>
            </a:r>
            <a:br>
              <a:rPr lang="nn-NO" sz="1600" dirty="0" smtClean="0">
                <a:solidFill>
                  <a:schemeClr val="bg1"/>
                </a:solidFill>
              </a:rPr>
            </a:br>
            <a:r>
              <a:rPr lang="nn-NO" sz="1600" dirty="0" smtClean="0">
                <a:solidFill>
                  <a:schemeClr val="bg1"/>
                </a:solidFill>
              </a:rPr>
              <a:t/>
            </a:r>
            <a:br>
              <a:rPr lang="nn-NO" sz="16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95.jpg"/>
          <p:cNvPicPr>
            <a:picLocks noChangeAspect="1"/>
          </p:cNvPicPr>
          <p:nvPr/>
        </p:nvPicPr>
        <p:blipFill>
          <a:blip r:embed="rId2" cstate="print"/>
          <a:srcRect l="424" t="5343" r="691" b="12229"/>
          <a:stretch>
            <a:fillRect/>
          </a:stretch>
        </p:blipFill>
        <p:spPr>
          <a:xfrm>
            <a:off x="1357290" y="714356"/>
            <a:ext cx="6339645" cy="478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90404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Paul Strand, </a:t>
            </a:r>
            <a:r>
              <a:rPr lang="sl-SI" sz="2000" i="1" dirty="0" smtClean="0">
                <a:solidFill>
                  <a:schemeClr val="bg1"/>
                </a:solidFill>
              </a:rPr>
              <a:t>Dvojni </a:t>
            </a:r>
            <a:r>
              <a:rPr lang="sl-SI" sz="2000" i="1" dirty="0" err="1" smtClean="0">
                <a:solidFill>
                  <a:schemeClr val="bg1"/>
                </a:solidFill>
              </a:rPr>
              <a:t>Akeley</a:t>
            </a:r>
            <a:r>
              <a:rPr lang="sl-SI" sz="2000" dirty="0" smtClean="0">
                <a:solidFill>
                  <a:schemeClr val="bg1"/>
                </a:solidFill>
              </a:rPr>
              <a:t>, New York, 1922,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96.jpg"/>
          <p:cNvPicPr>
            <a:picLocks noChangeAspect="1"/>
          </p:cNvPicPr>
          <p:nvPr/>
        </p:nvPicPr>
        <p:blipFill>
          <a:blip r:embed="rId2" cstate="print"/>
          <a:srcRect l="812" t="3125" r="812" b="8333"/>
          <a:stretch>
            <a:fillRect/>
          </a:stretch>
        </p:blipFill>
        <p:spPr>
          <a:xfrm>
            <a:off x="2428860" y="500042"/>
            <a:ext cx="4176000" cy="522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Charles </a:t>
            </a:r>
            <a:r>
              <a:rPr lang="sl-SI" sz="2000" dirty="0" err="1" smtClean="0">
                <a:solidFill>
                  <a:schemeClr val="bg1"/>
                </a:solidFill>
              </a:rPr>
              <a:t>Sheeler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Skedenj v okraju </a:t>
            </a:r>
            <a:r>
              <a:rPr lang="sl-SI" sz="2000" i="1" dirty="0" err="1" smtClean="0">
                <a:solidFill>
                  <a:schemeClr val="bg1"/>
                </a:solidFill>
              </a:rPr>
              <a:t>Bucks</a:t>
            </a:r>
            <a:r>
              <a:rPr lang="sl-SI" sz="2000" dirty="0" smtClean="0">
                <a:solidFill>
                  <a:schemeClr val="bg1"/>
                </a:solidFill>
              </a:rPr>
              <a:t>, 1916, 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5" name="Slika 4" descr="97.jpg"/>
          <p:cNvPicPr>
            <a:picLocks noChangeAspect="1"/>
          </p:cNvPicPr>
          <p:nvPr/>
        </p:nvPicPr>
        <p:blipFill>
          <a:blip r:embed="rId2" cstate="print">
            <a:grayscl/>
          </a:blip>
          <a:srcRect t="4940" b="13174"/>
          <a:stretch>
            <a:fillRect/>
          </a:stretch>
        </p:blipFill>
        <p:spPr>
          <a:xfrm>
            <a:off x="1357290" y="642918"/>
            <a:ext cx="6363735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Charles </a:t>
            </a:r>
            <a:r>
              <a:rPr lang="sl-SI" sz="2000" dirty="0" err="1" smtClean="0">
                <a:solidFill>
                  <a:schemeClr val="bg1"/>
                </a:solidFill>
              </a:rPr>
              <a:t>Sheeler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Notranjščina</a:t>
            </a:r>
            <a:r>
              <a:rPr lang="sl-SI" sz="2000" dirty="0" smtClean="0">
                <a:solidFill>
                  <a:schemeClr val="bg1"/>
                </a:solidFill>
              </a:rPr>
              <a:t>, 1917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3" name="Slika 2" descr="98.jpg"/>
          <p:cNvPicPr>
            <a:picLocks noChangeAspect="1"/>
          </p:cNvPicPr>
          <p:nvPr/>
        </p:nvPicPr>
        <p:blipFill>
          <a:blip r:embed="rId2" cstate="print"/>
          <a:srcRect l="950" t="4166" r="1152" b="9750"/>
          <a:stretch>
            <a:fillRect/>
          </a:stretch>
        </p:blipFill>
        <p:spPr>
          <a:xfrm>
            <a:off x="2786050" y="571480"/>
            <a:ext cx="3586854" cy="532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429264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Charles </a:t>
            </a:r>
            <a:r>
              <a:rPr lang="sl-SI" sz="2000" dirty="0" err="1" smtClean="0">
                <a:solidFill>
                  <a:schemeClr val="bg1"/>
                </a:solidFill>
              </a:rPr>
              <a:t>Sheeler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Fordova tovarna, Detroit</a:t>
            </a:r>
            <a:r>
              <a:rPr lang="sl-SI" sz="2000" dirty="0" smtClean="0">
                <a:solidFill>
                  <a:schemeClr val="bg1"/>
                </a:solidFill>
              </a:rPr>
              <a:t>, 1927,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3" name="Slika 2" descr="99.jpg"/>
          <p:cNvPicPr>
            <a:picLocks noChangeAspect="1"/>
          </p:cNvPicPr>
          <p:nvPr/>
        </p:nvPicPr>
        <p:blipFill>
          <a:blip r:embed="rId2" cstate="print"/>
          <a:srcRect l="1225" t="3125" r="435" b="8020"/>
          <a:stretch>
            <a:fillRect/>
          </a:stretch>
        </p:blipFill>
        <p:spPr>
          <a:xfrm>
            <a:off x="2428860" y="500042"/>
            <a:ext cx="4195730" cy="529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429264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Edward Weston, </a:t>
            </a:r>
            <a:r>
              <a:rPr lang="sl-SI" sz="2000" i="1" dirty="0" smtClean="0">
                <a:solidFill>
                  <a:schemeClr val="bg1"/>
                </a:solidFill>
              </a:rPr>
              <a:t>Straniščna školjka</a:t>
            </a:r>
            <a:r>
              <a:rPr lang="sl-SI" sz="2000" dirty="0" smtClean="0">
                <a:solidFill>
                  <a:schemeClr val="bg1"/>
                </a:solidFill>
              </a:rPr>
              <a:t>, 1925,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4" name="Slika 3" descr="100.jpg"/>
          <p:cNvPicPr>
            <a:picLocks noChangeAspect="1"/>
          </p:cNvPicPr>
          <p:nvPr/>
        </p:nvPicPr>
        <p:blipFill>
          <a:blip r:embed="rId2" cstate="print"/>
          <a:srcRect t="4241" b="12026"/>
          <a:stretch>
            <a:fillRect/>
          </a:stretch>
        </p:blipFill>
        <p:spPr>
          <a:xfrm>
            <a:off x="2643174" y="642918"/>
            <a:ext cx="3797609" cy="486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> </a:t>
            </a:r>
            <a:r>
              <a:rPr lang="sl-SI" sz="2000" dirty="0" smtClean="0">
                <a:solidFill>
                  <a:schemeClr val="bg1"/>
                </a:solidFill>
              </a:rPr>
              <a:t>Marcel </a:t>
            </a:r>
            <a:r>
              <a:rPr lang="sl-SI" sz="2000" dirty="0" err="1" smtClean="0">
                <a:solidFill>
                  <a:schemeClr val="bg1"/>
                </a:solidFill>
              </a:rPr>
              <a:t>Duchamp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Vodnjak</a:t>
            </a:r>
            <a:r>
              <a:rPr lang="sl-SI" sz="2000" dirty="0" smtClean="0">
                <a:solidFill>
                  <a:schemeClr val="bg1"/>
                </a:solidFill>
              </a:rPr>
              <a:t>, 1917 (Foto: Alfred </a:t>
            </a:r>
            <a:r>
              <a:rPr lang="sl-SI" sz="2000" dirty="0" err="1" smtClean="0">
                <a:solidFill>
                  <a:schemeClr val="bg1"/>
                </a:solidFill>
              </a:rPr>
              <a:t>Stieglitz</a:t>
            </a:r>
            <a:r>
              <a:rPr lang="sl-SI" sz="2000" dirty="0" smtClean="0">
                <a:solidFill>
                  <a:schemeClr val="bg1"/>
                </a:solidFill>
              </a:rPr>
              <a:t>) 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459px-Marcel_Duchamp,_1917,_Fountain,_photograph_by_Alfred_Stieglit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736" y="642918"/>
            <a:ext cx="3889623" cy="5076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71500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Edward Weston, </a:t>
            </a:r>
            <a:r>
              <a:rPr lang="sl-SI" sz="2000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Gola Anita</a:t>
            </a:r>
            <a: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, 1926,</a:t>
            </a:r>
            <a:b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r>
              <a:rPr lang="sl-SI" sz="16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endParaRPr lang="sl-SI" sz="16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5" name="Slika 4" descr="101.jpg"/>
          <p:cNvPicPr>
            <a:picLocks noChangeAspect="1"/>
          </p:cNvPicPr>
          <p:nvPr/>
        </p:nvPicPr>
        <p:blipFill>
          <a:blip r:embed="rId2" cstate="print"/>
          <a:srcRect l="1402" t="3968" r="1456" b="9512"/>
          <a:stretch>
            <a:fillRect/>
          </a:stretch>
        </p:blipFill>
        <p:spPr>
          <a:xfrm>
            <a:off x="2428860" y="500042"/>
            <a:ext cx="4250625" cy="514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71500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Edward Weston, </a:t>
            </a:r>
            <a:r>
              <a:rPr lang="sl-SI" sz="2000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Paprika</a:t>
            </a:r>
            <a: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,1930, </a:t>
            </a:r>
            <a:b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sl-SI" sz="16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želatinsko-srebrova fotografija</a:t>
            </a:r>
            <a: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/>
            </a:r>
            <a:b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endParaRPr lang="sl-SI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lika 3" descr="102.jpg"/>
          <p:cNvPicPr>
            <a:picLocks noChangeAspect="1"/>
          </p:cNvPicPr>
          <p:nvPr/>
        </p:nvPicPr>
        <p:blipFill>
          <a:blip r:embed="rId2" cstate="print"/>
          <a:srcRect t="4409" b="11989"/>
          <a:stretch>
            <a:fillRect/>
          </a:stretch>
        </p:blipFill>
        <p:spPr>
          <a:xfrm>
            <a:off x="2643174" y="642918"/>
            <a:ext cx="3866058" cy="482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571472" y="5842337"/>
            <a:ext cx="80724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rgbClr val="FFFFFF"/>
                </a:solidFill>
              </a:rPr>
              <a:t>Edward Weston, </a:t>
            </a:r>
            <a:r>
              <a:rPr lang="sl-SI" i="1" dirty="0" smtClean="0">
                <a:solidFill>
                  <a:srgbClr val="FFFFFF"/>
                </a:solidFill>
              </a:rPr>
              <a:t>Študija drevesa</a:t>
            </a:r>
            <a:r>
              <a:rPr lang="sl-SI" dirty="0" smtClean="0">
                <a:solidFill>
                  <a:srgbClr val="FFFFFF"/>
                </a:solidFill>
              </a:rPr>
              <a:t>, Jezero </a:t>
            </a:r>
            <a:r>
              <a:rPr lang="sl-SI" dirty="0" err="1" smtClean="0">
                <a:solidFill>
                  <a:srgbClr val="FFFFFF"/>
                </a:solidFill>
              </a:rPr>
              <a:t>Tenaya</a:t>
            </a:r>
            <a:r>
              <a:rPr lang="sl-SI" dirty="0" smtClean="0">
                <a:solidFill>
                  <a:srgbClr val="FFFFFF"/>
                </a:solidFill>
              </a:rPr>
              <a:t>, </a:t>
            </a:r>
            <a:r>
              <a:rPr lang="sl-SI" dirty="0" err="1" smtClean="0">
                <a:solidFill>
                  <a:srgbClr val="FFFFFF"/>
                </a:solidFill>
              </a:rPr>
              <a:t>Yosemitski</a:t>
            </a:r>
            <a:r>
              <a:rPr lang="sl-SI" dirty="0" smtClean="0">
                <a:solidFill>
                  <a:srgbClr val="FFFFFF"/>
                </a:solidFill>
              </a:rPr>
              <a:t> narodni park, 1938,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endParaRPr lang="sl-SI" sz="1600" dirty="0">
              <a:solidFill>
                <a:srgbClr val="FFFFFF"/>
              </a:solidFill>
            </a:endParaRPr>
          </a:p>
        </p:txBody>
      </p:sp>
      <p:pic>
        <p:nvPicPr>
          <p:cNvPr id="8" name="Ograda vsebine 7" descr="Weston - Study of a tre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714356"/>
            <a:ext cx="3656250" cy="4680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Henry </a:t>
            </a:r>
            <a:r>
              <a:rPr lang="sl-SI" sz="2000" dirty="0" err="1" smtClean="0">
                <a:solidFill>
                  <a:schemeClr val="bg1"/>
                </a:solidFill>
              </a:rPr>
              <a:t>Peach</a:t>
            </a:r>
            <a:r>
              <a:rPr lang="sl-SI" sz="2000" dirty="0" smtClean="0">
                <a:solidFill>
                  <a:schemeClr val="bg1"/>
                </a:solidFill>
              </a:rPr>
              <a:t> Robinson, </a:t>
            </a:r>
            <a:r>
              <a:rPr lang="sl-SI" sz="2000" i="1" dirty="0" smtClean="0">
                <a:solidFill>
                  <a:schemeClr val="bg1"/>
                </a:solidFill>
              </a:rPr>
              <a:t>Umirajoča</a:t>
            </a:r>
            <a:r>
              <a:rPr lang="sl-SI" sz="2000" dirty="0" smtClean="0">
                <a:solidFill>
                  <a:schemeClr val="bg1"/>
                </a:solidFill>
              </a:rPr>
              <a:t>, 1858,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albuminska kopija </a:t>
            </a:r>
            <a:r>
              <a:rPr lang="sl-SI" sz="1600" dirty="0" err="1" smtClean="0">
                <a:solidFill>
                  <a:schemeClr val="bg1"/>
                </a:solidFill>
              </a:rPr>
              <a:t>fotokolaža</a:t>
            </a:r>
            <a:r>
              <a:rPr lang="sl-SI" sz="1600" dirty="0" smtClean="0">
                <a:solidFill>
                  <a:schemeClr val="bg1"/>
                </a:solidFill>
              </a:rPr>
              <a:t>, George </a:t>
            </a:r>
            <a:r>
              <a:rPr lang="sl-SI" sz="1600" dirty="0" err="1" smtClean="0">
                <a:solidFill>
                  <a:schemeClr val="bg1"/>
                </a:solidFill>
              </a:rPr>
              <a:t>Eastman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House</a:t>
            </a:r>
            <a:r>
              <a:rPr lang="sl-SI" sz="1600" dirty="0" smtClean="0">
                <a:solidFill>
                  <a:schemeClr val="bg1"/>
                </a:solidFill>
              </a:rPr>
              <a:t>, Rochester, New York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55" t="5328" r="946" b="14328"/>
          <a:stretch>
            <a:fillRect/>
          </a:stretch>
        </p:blipFill>
        <p:spPr>
          <a:xfrm>
            <a:off x="1000100" y="857232"/>
            <a:ext cx="7133550" cy="4500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Ansel</a:t>
            </a:r>
            <a:r>
              <a:rPr lang="sl-SI" sz="2000" dirty="0" smtClean="0">
                <a:solidFill>
                  <a:schemeClr val="bg1"/>
                </a:solidFill>
              </a:rPr>
              <a:t> Adams, </a:t>
            </a:r>
            <a:r>
              <a:rPr lang="sl-SI" sz="2000" i="1" dirty="0" smtClean="0">
                <a:solidFill>
                  <a:schemeClr val="bg1"/>
                </a:solidFill>
              </a:rPr>
              <a:t>Zamrzlo jezero in kleči v </a:t>
            </a:r>
            <a:r>
              <a:rPr lang="sl-SI" sz="2000" i="1" dirty="0" err="1" smtClean="0">
                <a:solidFill>
                  <a:schemeClr val="bg1"/>
                </a:solidFill>
              </a:rPr>
              <a:t>Sierri</a:t>
            </a:r>
            <a:r>
              <a:rPr lang="sl-SI" sz="2000" i="1" dirty="0" smtClean="0">
                <a:solidFill>
                  <a:schemeClr val="bg1"/>
                </a:solidFill>
              </a:rPr>
              <a:t> Nevadi</a:t>
            </a:r>
            <a:r>
              <a:rPr lang="sl-SI" sz="2000" dirty="0" smtClean="0">
                <a:solidFill>
                  <a:schemeClr val="bg1"/>
                </a:solidFill>
              </a:rPr>
              <a:t>, 1934,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Ansel Adams, zamrzlo jeze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928670"/>
            <a:ext cx="6790642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en-US" sz="2000" dirty="0" err="1" smtClean="0">
                <a:solidFill>
                  <a:schemeClr val="bg1"/>
                </a:solidFill>
              </a:rPr>
              <a:t>Ansel</a:t>
            </a:r>
            <a:r>
              <a:rPr lang="en-US" sz="2000" dirty="0" smtClean="0">
                <a:solidFill>
                  <a:schemeClr val="bg1"/>
                </a:solidFill>
              </a:rPr>
              <a:t> Adams, </a:t>
            </a:r>
            <a:r>
              <a:rPr lang="en-US" sz="2000" i="1" dirty="0" smtClean="0">
                <a:solidFill>
                  <a:schemeClr val="bg1"/>
                </a:solidFill>
              </a:rPr>
              <a:t>Gora Williamson - </a:t>
            </a:r>
            <a:r>
              <a:rPr lang="en-US" sz="2000" i="1" dirty="0" err="1" smtClean="0">
                <a:solidFill>
                  <a:schemeClr val="bg1"/>
                </a:solidFill>
              </a:rPr>
              <a:t>Nevihta</a:t>
            </a:r>
            <a:r>
              <a:rPr lang="en-US" sz="2000" dirty="0" smtClean="0">
                <a:solidFill>
                  <a:schemeClr val="bg1"/>
                </a:solidFill>
              </a:rPr>
              <a:t>, 1945</a:t>
            </a:r>
            <a:r>
              <a:rPr lang="sl-SI" sz="2000" dirty="0" smtClean="0">
                <a:solidFill>
                  <a:schemeClr val="bg1"/>
                </a:solidFill>
              </a:rPr>
              <a:t>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8" name="Ograda vsebine 7" descr="Ansel Adam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1000108"/>
            <a:ext cx="5617330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38138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Ansel</a:t>
            </a:r>
            <a:r>
              <a:rPr lang="sl-SI" sz="2000" dirty="0" smtClean="0">
                <a:solidFill>
                  <a:schemeClr val="bg1"/>
                </a:solidFill>
              </a:rPr>
              <a:t> Adams, </a:t>
            </a:r>
            <a:r>
              <a:rPr lang="sl-SI" sz="2000" i="1" dirty="0" smtClean="0">
                <a:solidFill>
                  <a:schemeClr val="bg1"/>
                </a:solidFill>
              </a:rPr>
              <a:t>Obala </a:t>
            </a:r>
            <a:r>
              <a:rPr lang="sl-SI" sz="2000" i="1" dirty="0" err="1" smtClean="0">
                <a:solidFill>
                  <a:schemeClr val="bg1"/>
                </a:solidFill>
              </a:rPr>
              <a:t>Refugio</a:t>
            </a:r>
            <a:r>
              <a:rPr lang="sl-SI" sz="2000" i="1" dirty="0" smtClean="0">
                <a:solidFill>
                  <a:schemeClr val="bg1"/>
                </a:solidFill>
              </a:rPr>
              <a:t>, Kalifornija</a:t>
            </a:r>
            <a:r>
              <a:rPr lang="sl-SI" sz="2000" dirty="0" smtClean="0">
                <a:solidFill>
                  <a:schemeClr val="bg1"/>
                </a:solidFill>
              </a:rPr>
              <a:t>, 1947,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Ansel Adams 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785794"/>
            <a:ext cx="6405347" cy="478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38138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Francis </a:t>
            </a:r>
            <a:r>
              <a:rPr lang="sl-SI" sz="2000" dirty="0" err="1" smtClean="0">
                <a:solidFill>
                  <a:schemeClr val="bg1"/>
                </a:solidFill>
              </a:rPr>
              <a:t>Bruguière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Abstrakcija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1925,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</p:txBody>
      </p:sp>
      <p:pic>
        <p:nvPicPr>
          <p:cNvPr id="5" name="Slika 4" descr="Francis_Bruguière_Light_Abstrac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571480"/>
            <a:ext cx="4070075" cy="511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Alvin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Langdon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Coburn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Morska krajina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1910,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platinski tisk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88.jpg"/>
          <p:cNvPicPr>
            <a:picLocks noChangeAspect="1"/>
          </p:cNvPicPr>
          <p:nvPr/>
        </p:nvPicPr>
        <p:blipFill>
          <a:blip r:embed="rId2" cstate="print"/>
          <a:srcRect l="1041" t="4009" r="1020" b="9801"/>
          <a:stretch>
            <a:fillRect/>
          </a:stretch>
        </p:blipFill>
        <p:spPr>
          <a:xfrm>
            <a:off x="2428860" y="571480"/>
            <a:ext cx="4030610" cy="514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1143000"/>
          </a:xfrm>
        </p:spPr>
        <p:txBody>
          <a:bodyPr/>
          <a:lstStyle/>
          <a:p>
            <a:r>
              <a:rPr lang="sl-SI" sz="2000" dirty="0" err="1" smtClean="0">
                <a:solidFill>
                  <a:schemeClr val="bg1"/>
                </a:solidFill>
              </a:rPr>
              <a:t>Alvin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Langdon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Coburn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Hobotnica</a:t>
            </a:r>
            <a:r>
              <a:rPr lang="sl-SI" sz="2000" dirty="0" smtClean="0">
                <a:solidFill>
                  <a:schemeClr val="bg1"/>
                </a:solidFill>
              </a:rPr>
              <a:t>, 1912,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platinski tisk, George </a:t>
            </a:r>
            <a:r>
              <a:rPr lang="sl-SI" sz="1600" dirty="0" err="1" smtClean="0">
                <a:solidFill>
                  <a:schemeClr val="bg1"/>
                </a:solidFill>
              </a:rPr>
              <a:t>Eastman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House</a:t>
            </a:r>
            <a:r>
              <a:rPr lang="sl-SI" sz="1600" dirty="0" smtClean="0">
                <a:solidFill>
                  <a:schemeClr val="bg1"/>
                </a:solidFill>
              </a:rPr>
              <a:t>, Rochester, New York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Coburn.jpg"/>
          <p:cNvPicPr>
            <a:picLocks noChangeAspect="1"/>
          </p:cNvPicPr>
          <p:nvPr/>
        </p:nvPicPr>
        <p:blipFill>
          <a:blip r:embed="rId2" cstate="print"/>
          <a:srcRect t="592" r="460"/>
          <a:stretch>
            <a:fillRect/>
          </a:stretch>
        </p:blipFill>
        <p:spPr>
          <a:xfrm>
            <a:off x="2643174" y="571480"/>
            <a:ext cx="3816732" cy="500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1472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Alvin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Langdon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Coburn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Vortograf</a:t>
            </a:r>
            <a:r>
              <a:rPr lang="sl-SI" sz="2000" dirty="0" smtClean="0">
                <a:solidFill>
                  <a:schemeClr val="bg1"/>
                </a:solidFill>
              </a:rPr>
              <a:t>, 1916-17,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fotografija, </a:t>
            </a:r>
            <a:r>
              <a:rPr lang="sl-SI" sz="1600" dirty="0" err="1" smtClean="0">
                <a:solidFill>
                  <a:schemeClr val="bg1"/>
                </a:solidFill>
              </a:rPr>
              <a:t>MoMA</a:t>
            </a:r>
            <a:r>
              <a:rPr lang="sl-SI" sz="1600" dirty="0" smtClean="0">
                <a:solidFill>
                  <a:schemeClr val="bg1"/>
                </a:solidFill>
              </a:rPr>
              <a:t>, New York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5" name="Slika 4" descr="Coburn - Vortogra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571480"/>
            <a:ext cx="3819690" cy="507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1472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/>
            </a:r>
            <a:br>
              <a:rPr lang="sl-SI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r>
              <a:rPr lang="sl-SI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l-SI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642910" y="5786454"/>
            <a:ext cx="77867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Anton G</a:t>
            </a:r>
            <a:r>
              <a:rPr lang="sl-SI" dirty="0" smtClean="0">
                <a:solidFill>
                  <a:schemeClr val="bg1"/>
                </a:solidFill>
              </a:rPr>
              <a:t>i</a:t>
            </a:r>
            <a:r>
              <a:rPr lang="it-IT" smtClean="0">
                <a:solidFill>
                  <a:schemeClr val="bg1"/>
                </a:solidFill>
              </a:rPr>
              <a:t>ulio</a:t>
            </a:r>
            <a:r>
              <a:rPr lang="it-IT" dirty="0" smtClean="0">
                <a:solidFill>
                  <a:schemeClr val="bg1"/>
                </a:solidFill>
              </a:rPr>
              <a:t> Bragaglia, </a:t>
            </a:r>
            <a:r>
              <a:rPr lang="it-IT" i="1" dirty="0" err="1" smtClean="0">
                <a:solidFill>
                  <a:schemeClr val="bg1"/>
                </a:solidFill>
              </a:rPr>
              <a:t>Gugajoči</a:t>
            </a:r>
            <a:r>
              <a:rPr lang="it-IT" i="1" dirty="0" smtClean="0">
                <a:solidFill>
                  <a:schemeClr val="bg1"/>
                </a:solidFill>
              </a:rPr>
              <a:t> se </a:t>
            </a:r>
            <a:r>
              <a:rPr lang="it-IT" i="1" dirty="0" err="1" smtClean="0">
                <a:solidFill>
                  <a:schemeClr val="bg1"/>
                </a:solidFill>
              </a:rPr>
              <a:t>mladenič</a:t>
            </a:r>
            <a:r>
              <a:rPr lang="it-IT" dirty="0" smtClean="0">
                <a:solidFill>
                  <a:schemeClr val="bg1"/>
                </a:solidFill>
              </a:rPr>
              <a:t>, 1911</a:t>
            </a:r>
            <a:r>
              <a:rPr lang="sl-SI" dirty="0" smtClean="0">
                <a:solidFill>
                  <a:schemeClr val="bg1"/>
                </a:solidFill>
              </a:rPr>
              <a:t>,</a:t>
            </a:r>
          </a:p>
          <a:p>
            <a:pPr algn="ctr"/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4" name="Slika 3" descr="91.jpg"/>
          <p:cNvPicPr>
            <a:picLocks noChangeAspect="1"/>
          </p:cNvPicPr>
          <p:nvPr/>
        </p:nvPicPr>
        <p:blipFill>
          <a:blip r:embed="rId2" cstate="print"/>
          <a:srcRect l="553" t="6328" r="553" b="14429"/>
          <a:stretch>
            <a:fillRect/>
          </a:stretch>
        </p:blipFill>
        <p:spPr>
          <a:xfrm>
            <a:off x="1214414" y="1000108"/>
            <a:ext cx="6703427" cy="403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it-IT" sz="2000" dirty="0" smtClean="0">
                <a:solidFill>
                  <a:schemeClr val="bg1"/>
                </a:solidFill>
              </a:rPr>
              <a:t>Anton G</a:t>
            </a:r>
            <a:r>
              <a:rPr lang="sl-SI" sz="2000" dirty="0" smtClean="0">
                <a:solidFill>
                  <a:schemeClr val="bg1"/>
                </a:solidFill>
              </a:rPr>
              <a:t>i</a:t>
            </a:r>
            <a:r>
              <a:rPr lang="it-IT" sz="2000" dirty="0" err="1" smtClean="0">
                <a:solidFill>
                  <a:schemeClr val="bg1"/>
                </a:solidFill>
              </a:rPr>
              <a:t>ulio</a:t>
            </a:r>
            <a:r>
              <a:rPr lang="it-IT" sz="2000" dirty="0" smtClean="0">
                <a:solidFill>
                  <a:schemeClr val="bg1"/>
                </a:solidFill>
              </a:rPr>
              <a:t> Bragaglia, </a:t>
            </a:r>
            <a:r>
              <a:rPr lang="it-IT" sz="2000" i="1" dirty="0" err="1" smtClean="0">
                <a:solidFill>
                  <a:schemeClr val="bg1"/>
                </a:solidFill>
              </a:rPr>
              <a:t>Futuristični</a:t>
            </a:r>
            <a:r>
              <a:rPr lang="it-IT" sz="2000" i="1" dirty="0" smtClean="0">
                <a:solidFill>
                  <a:schemeClr val="bg1"/>
                </a:solidFill>
              </a:rPr>
              <a:t> </a:t>
            </a:r>
            <a:r>
              <a:rPr lang="it-IT" sz="2000" i="1" dirty="0" err="1" smtClean="0">
                <a:solidFill>
                  <a:schemeClr val="bg1"/>
                </a:solidFill>
              </a:rPr>
              <a:t>slikar</a:t>
            </a:r>
            <a:r>
              <a:rPr lang="it-IT" sz="2000" i="1" dirty="0" smtClean="0">
                <a:solidFill>
                  <a:schemeClr val="bg1"/>
                </a:solidFill>
              </a:rPr>
              <a:t> Giacomo Balla</a:t>
            </a:r>
            <a:r>
              <a:rPr lang="it-IT" sz="2000" dirty="0" smtClean="0">
                <a:solidFill>
                  <a:schemeClr val="bg1"/>
                </a:solidFill>
              </a:rPr>
              <a:t>, 1912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Bragaglia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3036" t="4166" r="3035" b="12786"/>
          <a:stretch>
            <a:fillRect/>
          </a:stretch>
        </p:blipFill>
        <p:spPr>
          <a:xfrm>
            <a:off x="1428728" y="1000108"/>
            <a:ext cx="6222214" cy="44291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357158" y="5857892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sz="1600" dirty="0" smtClean="0">
              <a:solidFill>
                <a:schemeClr val="bg1"/>
              </a:solidFill>
            </a:endParaRPr>
          </a:p>
          <a:p>
            <a:pPr algn="ctr"/>
            <a:r>
              <a:rPr lang="sl-SI" dirty="0" smtClean="0">
                <a:solidFill>
                  <a:schemeClr val="bg1"/>
                </a:solidFill>
              </a:rPr>
              <a:t>Karl </a:t>
            </a:r>
            <a:r>
              <a:rPr lang="sl-SI" dirty="0" err="1" smtClean="0">
                <a:solidFill>
                  <a:schemeClr val="bg1"/>
                </a:solidFill>
              </a:rPr>
              <a:t>Blossfeldt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Nedotika, </a:t>
            </a:r>
            <a:r>
              <a:rPr lang="sl-SI" dirty="0" smtClean="0">
                <a:solidFill>
                  <a:schemeClr val="bg1"/>
                </a:solidFill>
              </a:rPr>
              <a:t>Iz knjige </a:t>
            </a:r>
            <a:r>
              <a:rPr lang="sl-SI" i="1" dirty="0" smtClean="0">
                <a:solidFill>
                  <a:schemeClr val="bg1"/>
                </a:solidFill>
              </a:rPr>
              <a:t>Prototipi umetnosti, </a:t>
            </a:r>
            <a:r>
              <a:rPr lang="sl-SI" dirty="0" smtClean="0">
                <a:solidFill>
                  <a:schemeClr val="bg1"/>
                </a:solidFill>
              </a:rPr>
              <a:t>1900-1928</a:t>
            </a:r>
          </a:p>
        </p:txBody>
      </p:sp>
      <p:pic>
        <p:nvPicPr>
          <p:cNvPr id="7" name="Slika 6" descr="112.jpg"/>
          <p:cNvPicPr>
            <a:picLocks noChangeAspect="1"/>
          </p:cNvPicPr>
          <p:nvPr/>
        </p:nvPicPr>
        <p:blipFill>
          <a:blip r:embed="rId2" cstate="print">
            <a:grayscl/>
          </a:blip>
          <a:srcRect l="967" t="4077" r="382" b="9025"/>
          <a:stretch>
            <a:fillRect/>
          </a:stretch>
        </p:blipFill>
        <p:spPr>
          <a:xfrm>
            <a:off x="2643174" y="571480"/>
            <a:ext cx="3839990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Peter Henry Emerson, </a:t>
            </a:r>
            <a:r>
              <a:rPr lang="sl-SI" sz="2000" i="1" dirty="0" smtClean="0">
                <a:solidFill>
                  <a:schemeClr val="bg1"/>
                </a:solidFill>
              </a:rPr>
              <a:t>Nabiranje lokvanjev</a:t>
            </a:r>
            <a:r>
              <a:rPr lang="sl-SI" sz="2000" dirty="0" smtClean="0">
                <a:solidFill>
                  <a:schemeClr val="bg1"/>
                </a:solidFill>
              </a:rPr>
              <a:t>, 1885, </a:t>
            </a:r>
            <a:r>
              <a:rPr lang="sl-SI" sz="1600" dirty="0" smtClean="0">
                <a:solidFill>
                  <a:schemeClr val="bg1"/>
                </a:solidFill>
              </a:rPr>
              <a:t>platinski tisk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8" name="Ograda vsebine 7" descr="Emerso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85852" y="1071546"/>
            <a:ext cx="6686550" cy="4410075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357158" y="5786454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sz="1600" dirty="0" smtClean="0">
              <a:solidFill>
                <a:schemeClr val="bg1"/>
              </a:solidFill>
            </a:endParaRPr>
          </a:p>
          <a:p>
            <a:pPr algn="ctr"/>
            <a:r>
              <a:rPr lang="sl-SI" dirty="0" smtClean="0">
                <a:solidFill>
                  <a:schemeClr val="bg1"/>
                </a:solidFill>
              </a:rPr>
              <a:t>Karl </a:t>
            </a:r>
            <a:r>
              <a:rPr lang="sl-SI" dirty="0" err="1" smtClean="0">
                <a:solidFill>
                  <a:schemeClr val="bg1"/>
                </a:solidFill>
              </a:rPr>
              <a:t>Blossfeldt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err="1" smtClean="0">
                <a:solidFill>
                  <a:schemeClr val="bg1"/>
                </a:solidFill>
              </a:rPr>
              <a:t>Aristolochia</a:t>
            </a:r>
            <a:r>
              <a:rPr lang="sl-SI" i="1" dirty="0" smtClean="0">
                <a:solidFill>
                  <a:schemeClr val="bg1"/>
                </a:solidFill>
              </a:rPr>
              <a:t> – listi in semena, </a:t>
            </a:r>
            <a:r>
              <a:rPr lang="sl-SI" dirty="0" err="1" smtClean="0">
                <a:solidFill>
                  <a:schemeClr val="bg1"/>
                </a:solidFill>
              </a:rPr>
              <a:t>ok.1928</a:t>
            </a:r>
            <a:endParaRPr lang="sl-SI" dirty="0" smtClean="0">
              <a:solidFill>
                <a:schemeClr val="bg1"/>
              </a:solidFill>
            </a:endParaRPr>
          </a:p>
        </p:txBody>
      </p:sp>
      <p:pic>
        <p:nvPicPr>
          <p:cNvPr id="5" name="Slika 4" descr="Karl-Blossfeldt-Aristolochia-stems-and-leaves-1928-1932-Gelatin-silver-print-25_5-×-20-cm-The-J_-Paul-Getty-Museum-Los-Angeles.jpg"/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2500298" y="571480"/>
            <a:ext cx="4036962" cy="514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v-SE" sz="2000" dirty="0" smtClean="0">
                <a:solidFill>
                  <a:schemeClr val="bg1"/>
                </a:solidFill>
              </a:rPr>
              <a:t>Albert Renger-Patzsch, </a:t>
            </a:r>
            <a:r>
              <a:rPr lang="sv-SE" sz="2000" i="1" dirty="0" smtClean="0">
                <a:solidFill>
                  <a:schemeClr val="bg1"/>
                </a:solidFill>
              </a:rPr>
              <a:t>Pogonska os lokomotive</a:t>
            </a:r>
            <a:r>
              <a:rPr lang="sv-SE" sz="2000" dirty="0" smtClean="0">
                <a:solidFill>
                  <a:schemeClr val="bg1"/>
                </a:solidFill>
              </a:rPr>
              <a:t>, 1923</a:t>
            </a:r>
            <a:r>
              <a:rPr lang="sl-SI" sz="2000" dirty="0" smtClean="0">
                <a:solidFill>
                  <a:schemeClr val="bg1"/>
                </a:solidFill>
              </a:rPr>
              <a:t>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6" name="Slika 5" descr="Renger - Patzsch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1428728" y="785794"/>
            <a:ext cx="6400800" cy="471830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v-SE" sz="2000" dirty="0" smtClean="0">
                <a:solidFill>
                  <a:schemeClr val="bg1"/>
                </a:solidFill>
              </a:rPr>
              <a:t>Albert Renger-Patzsch, </a:t>
            </a:r>
            <a:r>
              <a:rPr lang="sl-SI" sz="2000" i="1" dirty="0" smtClean="0">
                <a:solidFill>
                  <a:schemeClr val="bg1"/>
                </a:solidFill>
              </a:rPr>
              <a:t>Tovarna nogavic, Chemnitz</a:t>
            </a:r>
            <a:r>
              <a:rPr lang="sv-SE" sz="2000" dirty="0" smtClean="0">
                <a:solidFill>
                  <a:schemeClr val="bg1"/>
                </a:solidFill>
              </a:rPr>
              <a:t>, 19</a:t>
            </a:r>
            <a:r>
              <a:rPr lang="sl-SI" sz="2000" dirty="0" smtClean="0">
                <a:solidFill>
                  <a:schemeClr val="bg1"/>
                </a:solidFill>
              </a:rPr>
              <a:t>25,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4" name="Slika 3" descr="albert-renger-patzsch-biography-german-photographer-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571480"/>
            <a:ext cx="3838223" cy="522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pic>
        <p:nvPicPr>
          <p:cNvPr id="6" name="Slika 5" descr="113.jpg"/>
          <p:cNvPicPr>
            <a:picLocks noChangeAspect="1"/>
          </p:cNvPicPr>
          <p:nvPr/>
        </p:nvPicPr>
        <p:blipFill>
          <a:blip r:embed="rId2" cstate="print">
            <a:lum bright="-10000" contrast="20000"/>
          </a:blip>
          <a:srcRect l="1861" t="3465" b="9949"/>
          <a:stretch>
            <a:fillRect/>
          </a:stretch>
        </p:blipFill>
        <p:spPr>
          <a:xfrm>
            <a:off x="2714612" y="500042"/>
            <a:ext cx="3767336" cy="5220000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500034" y="6000768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Fran Krašovec, </a:t>
            </a:r>
            <a:r>
              <a:rPr lang="sl-SI" i="1" dirty="0" smtClean="0">
                <a:solidFill>
                  <a:schemeClr val="bg1"/>
                </a:solidFill>
              </a:rPr>
              <a:t>Perilo</a:t>
            </a:r>
            <a:r>
              <a:rPr lang="sl-SI" dirty="0" smtClean="0">
                <a:solidFill>
                  <a:schemeClr val="bg1"/>
                </a:solidFill>
              </a:rPr>
              <a:t>, 1931,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fotografija, Gorenjski muzej, Kranj</a:t>
            </a:r>
            <a:endParaRPr lang="sl-SI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Janko </a:t>
            </a:r>
            <a:r>
              <a:rPr lang="sl-SI" dirty="0" err="1" smtClean="0">
                <a:solidFill>
                  <a:schemeClr val="bg1"/>
                </a:solidFill>
              </a:rPr>
              <a:t>Skerlep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Obodi za rešeta</a:t>
            </a:r>
            <a:r>
              <a:rPr lang="sl-SI" dirty="0" smtClean="0">
                <a:solidFill>
                  <a:schemeClr val="bg1"/>
                </a:solidFill>
              </a:rPr>
              <a:t>, 1930,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fotografija, Gorenjski muzej, Kranj</a:t>
            </a:r>
          </a:p>
        </p:txBody>
      </p:sp>
      <p:pic>
        <p:nvPicPr>
          <p:cNvPr id="5" name="Slika 4" descr="114.jpg"/>
          <p:cNvPicPr>
            <a:picLocks noChangeAspect="1"/>
          </p:cNvPicPr>
          <p:nvPr/>
        </p:nvPicPr>
        <p:blipFill>
          <a:blip r:embed="rId2" cstate="print"/>
          <a:srcRect l="1821" t="8587" b="13064"/>
          <a:stretch>
            <a:fillRect/>
          </a:stretch>
        </p:blipFill>
        <p:spPr>
          <a:xfrm>
            <a:off x="1428728" y="928670"/>
            <a:ext cx="6360372" cy="428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Janko </a:t>
            </a:r>
            <a:r>
              <a:rPr lang="sl-SI" dirty="0" err="1" smtClean="0">
                <a:solidFill>
                  <a:schemeClr val="bg1"/>
                </a:solidFill>
              </a:rPr>
              <a:t>Skerlep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Led</a:t>
            </a:r>
            <a:r>
              <a:rPr lang="sl-SI" dirty="0" smtClean="0">
                <a:solidFill>
                  <a:schemeClr val="bg1"/>
                </a:solidFill>
              </a:rPr>
              <a:t>, 1930,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fotografija, Gorenjski muzej, Kranj</a:t>
            </a:r>
          </a:p>
        </p:txBody>
      </p:sp>
      <p:pic>
        <p:nvPicPr>
          <p:cNvPr id="6" name="Slika 5" descr="115.jpg"/>
          <p:cNvPicPr>
            <a:picLocks noChangeAspect="1"/>
          </p:cNvPicPr>
          <p:nvPr/>
        </p:nvPicPr>
        <p:blipFill>
          <a:blip r:embed="rId2" cstate="print"/>
          <a:srcRect l="1122" t="4553" b="12128"/>
          <a:stretch>
            <a:fillRect/>
          </a:stretch>
        </p:blipFill>
        <p:spPr>
          <a:xfrm>
            <a:off x="1428728" y="928670"/>
            <a:ext cx="6295455" cy="446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412564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Man Ray, </a:t>
            </a:r>
            <a:r>
              <a:rPr lang="sl-SI" sz="2000" i="1" dirty="0" smtClean="0">
                <a:solidFill>
                  <a:schemeClr val="bg1"/>
                </a:solidFill>
              </a:rPr>
              <a:t>Solze</a:t>
            </a:r>
            <a:r>
              <a:rPr lang="sl-SI" sz="2000" dirty="0" smtClean="0">
                <a:solidFill>
                  <a:schemeClr val="bg1"/>
                </a:solidFill>
              </a:rPr>
              <a:t>, 1930,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i="1" dirty="0">
              <a:solidFill>
                <a:schemeClr val="bg1"/>
              </a:solidFill>
            </a:endParaRPr>
          </a:p>
        </p:txBody>
      </p:sp>
      <p:pic>
        <p:nvPicPr>
          <p:cNvPr id="4" name="Slika 3" descr="Man Ray - Sol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928670"/>
            <a:ext cx="6234710" cy="453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412564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Helmar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Lerski</a:t>
            </a:r>
            <a:r>
              <a:rPr lang="sl-SI" sz="2000" dirty="0" smtClean="0">
                <a:solidFill>
                  <a:schemeClr val="bg1"/>
                </a:solidFill>
              </a:rPr>
              <a:t>, iz cikla </a:t>
            </a:r>
            <a:r>
              <a:rPr lang="sl-SI" sz="2000" i="1" dirty="0" smtClean="0">
                <a:solidFill>
                  <a:schemeClr val="bg1"/>
                </a:solidFill>
              </a:rPr>
              <a:t>Vsakdanji obrazi</a:t>
            </a:r>
            <a:r>
              <a:rPr lang="sl-SI" sz="2000" dirty="0" smtClean="0">
                <a:solidFill>
                  <a:schemeClr val="bg1"/>
                </a:solidFill>
              </a:rPr>
              <a:t>, 1928-30,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i="1" dirty="0">
              <a:solidFill>
                <a:schemeClr val="bg1"/>
              </a:solidFill>
            </a:endParaRPr>
          </a:p>
        </p:txBody>
      </p:sp>
      <p:pic>
        <p:nvPicPr>
          <p:cNvPr id="5" name="Slika 4" descr="helmar-lerski-swiss-portrait-photographer-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642918"/>
            <a:ext cx="3789653" cy="486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Christian </a:t>
            </a:r>
            <a:r>
              <a:rPr lang="sl-SI" dirty="0" err="1" smtClean="0">
                <a:solidFill>
                  <a:schemeClr val="bg1"/>
                </a:solidFill>
              </a:rPr>
              <a:t>Schad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Sporočilo SP/LI</a:t>
            </a:r>
            <a:r>
              <a:rPr lang="sl-SI" dirty="0" smtClean="0">
                <a:solidFill>
                  <a:schemeClr val="bg1"/>
                </a:solidFill>
              </a:rPr>
              <a:t>, 1918, </a:t>
            </a:r>
          </a:p>
          <a:p>
            <a:pPr algn="ctr"/>
            <a:r>
              <a:rPr lang="sl-SI" sz="1600" dirty="0" err="1" smtClean="0">
                <a:solidFill>
                  <a:schemeClr val="bg1"/>
                </a:solidFill>
              </a:rPr>
              <a:t>schadografija</a:t>
            </a:r>
            <a:r>
              <a:rPr lang="sl-SI" sz="1600" dirty="0" smtClean="0">
                <a:solidFill>
                  <a:schemeClr val="bg1"/>
                </a:solidFill>
              </a:rPr>
              <a:t> (</a:t>
            </a:r>
            <a:r>
              <a:rPr lang="sl-SI" sz="1600" dirty="0" err="1" smtClean="0">
                <a:solidFill>
                  <a:schemeClr val="bg1"/>
                </a:solidFill>
              </a:rPr>
              <a:t>fotogram</a:t>
            </a:r>
            <a:r>
              <a:rPr lang="sl-SI" sz="1600" dirty="0" smtClean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5" name="Slika 4" descr="116.jpg"/>
          <p:cNvPicPr>
            <a:picLocks noChangeAspect="1"/>
          </p:cNvPicPr>
          <p:nvPr/>
        </p:nvPicPr>
        <p:blipFill>
          <a:blip r:embed="rId2" cstate="print"/>
          <a:srcRect t="6199" b="14662"/>
          <a:stretch>
            <a:fillRect/>
          </a:stretch>
        </p:blipFill>
        <p:spPr>
          <a:xfrm>
            <a:off x="1071538" y="1071546"/>
            <a:ext cx="6921888" cy="432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Christian </a:t>
            </a:r>
            <a:r>
              <a:rPr lang="sl-SI" dirty="0" err="1" smtClean="0">
                <a:solidFill>
                  <a:schemeClr val="bg1"/>
                </a:solidFill>
              </a:rPr>
              <a:t>Schad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err="1" smtClean="0">
                <a:solidFill>
                  <a:schemeClr val="bg1"/>
                </a:solidFill>
              </a:rPr>
              <a:t>Schadografija</a:t>
            </a:r>
            <a:r>
              <a:rPr lang="sl-SI" dirty="0" smtClean="0">
                <a:solidFill>
                  <a:schemeClr val="bg1"/>
                </a:solidFill>
              </a:rPr>
              <a:t>, 1918,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sl-SI" sz="1600" dirty="0" err="1" smtClean="0">
                <a:solidFill>
                  <a:schemeClr val="bg1"/>
                </a:solidFill>
              </a:rPr>
              <a:t>schadografija</a:t>
            </a:r>
            <a:r>
              <a:rPr lang="sl-SI" sz="1600" dirty="0" smtClean="0">
                <a:solidFill>
                  <a:schemeClr val="bg1"/>
                </a:solidFill>
              </a:rPr>
              <a:t> (</a:t>
            </a:r>
            <a:r>
              <a:rPr lang="sl-SI" sz="1600" dirty="0" err="1" smtClean="0">
                <a:solidFill>
                  <a:schemeClr val="bg1"/>
                </a:solidFill>
              </a:rPr>
              <a:t>fotogram</a:t>
            </a:r>
            <a:r>
              <a:rPr lang="sl-SI" sz="1600" dirty="0" smtClean="0">
                <a:solidFill>
                  <a:schemeClr val="bg1"/>
                </a:solidFill>
              </a:rPr>
              <a:t>), </a:t>
            </a:r>
            <a:r>
              <a:rPr lang="sl-SI" sz="1600" dirty="0" err="1" smtClean="0">
                <a:solidFill>
                  <a:schemeClr val="bg1"/>
                </a:solidFill>
              </a:rPr>
              <a:t>MoMA</a:t>
            </a:r>
            <a:r>
              <a:rPr lang="sl-SI" sz="1600" dirty="0" smtClean="0">
                <a:solidFill>
                  <a:schemeClr val="bg1"/>
                </a:solidFill>
              </a:rPr>
              <a:t>, New York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117.jpg"/>
          <p:cNvPicPr>
            <a:picLocks noChangeAspect="1"/>
          </p:cNvPicPr>
          <p:nvPr/>
        </p:nvPicPr>
        <p:blipFill>
          <a:blip r:embed="rId2" cstate="print"/>
          <a:srcRect l="746" t="4690" r="404" b="8842"/>
          <a:stretch>
            <a:fillRect/>
          </a:stretch>
        </p:blipFill>
        <p:spPr>
          <a:xfrm>
            <a:off x="2500298" y="642918"/>
            <a:ext cx="3827250" cy="489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429264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Peter Henry Emerson, </a:t>
            </a:r>
            <a:r>
              <a:rPr lang="sl-SI" sz="2000" i="1" dirty="0" smtClean="0">
                <a:solidFill>
                  <a:schemeClr val="bg1"/>
                </a:solidFill>
              </a:rPr>
              <a:t>Naporen vlek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1888, </a:t>
            </a:r>
            <a:r>
              <a:rPr lang="sl-SI" sz="1600" dirty="0" smtClean="0">
                <a:solidFill>
                  <a:schemeClr val="bg1"/>
                </a:solidFill>
              </a:rPr>
              <a:t>platinski tisk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pictorial-rural-life-photographer-peter-henry-emerson-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928670"/>
            <a:ext cx="5809610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Georg </a:t>
            </a:r>
            <a:r>
              <a:rPr lang="sl-SI" dirty="0" err="1" smtClean="0">
                <a:solidFill>
                  <a:schemeClr val="bg1"/>
                </a:solidFill>
              </a:rPr>
              <a:t>Grosz</a:t>
            </a:r>
            <a:r>
              <a:rPr lang="sl-SI" dirty="0" smtClean="0">
                <a:solidFill>
                  <a:schemeClr val="bg1"/>
                </a:solidFill>
              </a:rPr>
              <a:t> in John </a:t>
            </a:r>
            <a:r>
              <a:rPr lang="sl-SI" dirty="0" err="1" smtClean="0">
                <a:solidFill>
                  <a:schemeClr val="bg1"/>
                </a:solidFill>
              </a:rPr>
              <a:t>Heartfield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err="1" smtClean="0">
                <a:solidFill>
                  <a:schemeClr val="bg1"/>
                </a:solidFill>
              </a:rPr>
              <a:t>Dada</a:t>
            </a:r>
            <a:r>
              <a:rPr lang="sl-SI" i="1" dirty="0" smtClean="0">
                <a:solidFill>
                  <a:schemeClr val="bg1"/>
                </a:solidFill>
              </a:rPr>
              <a:t>-</a:t>
            </a:r>
            <a:r>
              <a:rPr lang="sl-SI" i="1" dirty="0" err="1" smtClean="0">
                <a:solidFill>
                  <a:schemeClr val="bg1"/>
                </a:solidFill>
              </a:rPr>
              <a:t>merika</a:t>
            </a:r>
            <a:r>
              <a:rPr lang="sl-SI" dirty="0" smtClean="0">
                <a:solidFill>
                  <a:schemeClr val="bg1"/>
                </a:solidFill>
              </a:rPr>
              <a:t>, 1919</a:t>
            </a:r>
            <a:r>
              <a:rPr lang="sl-SI" sz="160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sl-SI" sz="1600" dirty="0" err="1" smtClean="0">
                <a:solidFill>
                  <a:schemeClr val="bg1"/>
                </a:solidFill>
              </a:rPr>
              <a:t>fotokolaž</a:t>
            </a:r>
            <a:r>
              <a:rPr lang="sl-SI" sz="1600" dirty="0" smtClean="0">
                <a:solidFill>
                  <a:schemeClr val="bg1"/>
                </a:solidFill>
              </a:rPr>
              <a:t>, Fotografski kabinet Kraljeve univerze, Leiden, Nizozemska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grosz-heartfield-collage-dada-mer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500042"/>
            <a:ext cx="3810201" cy="511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John </a:t>
            </a:r>
            <a:r>
              <a:rPr lang="sl-SI" dirty="0" err="1" smtClean="0">
                <a:solidFill>
                  <a:schemeClr val="bg1"/>
                </a:solidFill>
              </a:rPr>
              <a:t>Heartfield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Adolf, nadčlovek: požira zlato in izmetava bedarije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sz="1600" dirty="0" smtClean="0">
                <a:solidFill>
                  <a:schemeClr val="bg1"/>
                </a:solidFill>
              </a:rPr>
              <a:t>objavljeno 17. julija 1932, fotomontaža</a:t>
            </a:r>
          </a:p>
        </p:txBody>
      </p:sp>
      <p:pic>
        <p:nvPicPr>
          <p:cNvPr id="6" name="Slika 5" descr="John Heartfie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571480"/>
            <a:ext cx="4093813" cy="49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John </a:t>
            </a:r>
            <a:r>
              <a:rPr lang="sl-SI" sz="2000" dirty="0" err="1" smtClean="0">
                <a:solidFill>
                  <a:schemeClr val="bg1"/>
                </a:solidFill>
              </a:rPr>
              <a:t>Heartfield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Duh Ženeve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objavljeno 27. novembra 1932, fotomontaža</a:t>
            </a: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6" name="Slika 5" descr="120.jpg"/>
          <p:cNvPicPr>
            <a:picLocks noChangeAspect="1"/>
          </p:cNvPicPr>
          <p:nvPr/>
        </p:nvPicPr>
        <p:blipFill>
          <a:blip r:embed="rId2" cstate="print"/>
          <a:srcRect t="3073" b="8049"/>
          <a:stretch>
            <a:fillRect/>
          </a:stretch>
        </p:blipFill>
        <p:spPr>
          <a:xfrm>
            <a:off x="2714612" y="571480"/>
            <a:ext cx="3685476" cy="514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428596" y="5643578"/>
            <a:ext cx="82868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800" dirty="0" err="1" smtClean="0">
                <a:solidFill>
                  <a:schemeClr val="bg1"/>
                </a:solidFill>
              </a:rPr>
              <a:t>Hannah</a:t>
            </a:r>
            <a:r>
              <a:rPr lang="sl-SI" sz="1800" dirty="0" smtClean="0">
                <a:solidFill>
                  <a:schemeClr val="bg1"/>
                </a:solidFill>
              </a:rPr>
              <a:t> </a:t>
            </a:r>
            <a:r>
              <a:rPr lang="sl-SI" sz="1800" dirty="0" err="1" smtClean="0">
                <a:solidFill>
                  <a:schemeClr val="bg1"/>
                </a:solidFill>
              </a:rPr>
              <a:t>Höch</a:t>
            </a:r>
            <a:r>
              <a:rPr lang="sl-SI" sz="1800" dirty="0" smtClean="0">
                <a:solidFill>
                  <a:schemeClr val="bg1"/>
                </a:solidFill>
              </a:rPr>
              <a:t>, </a:t>
            </a:r>
            <a:r>
              <a:rPr lang="sl-SI" sz="1800" i="1" dirty="0" smtClean="0">
                <a:solidFill>
                  <a:schemeClr val="bg1"/>
                </a:solidFill>
              </a:rPr>
              <a:t>Rez s kuhinjskim nožem (nožem za torte) skozi nemško zadnjo weimarsko kulturno obdobje s pivskim trebuhom</a:t>
            </a:r>
            <a:r>
              <a:rPr lang="sl-SI" sz="1800" dirty="0" smtClean="0">
                <a:solidFill>
                  <a:schemeClr val="bg1"/>
                </a:solidFill>
              </a:rPr>
              <a:t>, </a:t>
            </a:r>
            <a:r>
              <a:rPr lang="sl-SI" sz="1800" dirty="0" err="1" smtClean="0">
                <a:solidFill>
                  <a:schemeClr val="bg1"/>
                </a:solidFill>
              </a:rPr>
              <a:t>ok</a:t>
            </a:r>
            <a:r>
              <a:rPr lang="sl-SI" sz="1800" dirty="0" smtClean="0">
                <a:solidFill>
                  <a:schemeClr val="bg1"/>
                </a:solidFill>
              </a:rPr>
              <a:t>. 1919, </a:t>
            </a:r>
          </a:p>
          <a:p>
            <a:pPr algn="ctr"/>
            <a:r>
              <a:rPr lang="sl-SI" sz="1600" dirty="0" err="1" smtClean="0">
                <a:solidFill>
                  <a:schemeClr val="bg1"/>
                </a:solidFill>
              </a:rPr>
              <a:t>fotokolaž</a:t>
            </a:r>
            <a:r>
              <a:rPr lang="sl-SI" sz="1600" dirty="0" smtClean="0">
                <a:solidFill>
                  <a:schemeClr val="bg1"/>
                </a:solidFill>
              </a:rPr>
              <a:t>, Narodna galerija, Berlin</a:t>
            </a:r>
          </a:p>
        </p:txBody>
      </p:sp>
      <p:pic>
        <p:nvPicPr>
          <p:cNvPr id="7" name="Slika 6" descr="Hannah Hoch.jpg"/>
          <p:cNvPicPr>
            <a:picLocks noChangeAspect="1"/>
          </p:cNvPicPr>
          <p:nvPr/>
        </p:nvPicPr>
        <p:blipFill>
          <a:blip r:embed="rId2" cstate="print"/>
          <a:srcRect t="545"/>
          <a:stretch>
            <a:fillRect/>
          </a:stretch>
        </p:blipFill>
        <p:spPr>
          <a:xfrm>
            <a:off x="2571736" y="500042"/>
            <a:ext cx="3860722" cy="486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428596" y="5857892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Max Ernst, </a:t>
            </a:r>
            <a:r>
              <a:rPr lang="sl-SI" i="1" dirty="0" smtClean="0">
                <a:solidFill>
                  <a:schemeClr val="bg1"/>
                </a:solidFill>
              </a:rPr>
              <a:t>Pesem mesa</a:t>
            </a:r>
            <a:r>
              <a:rPr lang="sl-SI" dirty="0" smtClean="0">
                <a:solidFill>
                  <a:schemeClr val="bg1"/>
                </a:solidFill>
              </a:rPr>
              <a:t>, 1920,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mešana tehnika</a:t>
            </a:r>
          </a:p>
        </p:txBody>
      </p:sp>
      <p:pic>
        <p:nvPicPr>
          <p:cNvPr id="7" name="Slika 6" descr="Max Ern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000108"/>
            <a:ext cx="7372807" cy="435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412564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Man Ray, </a:t>
            </a:r>
            <a:r>
              <a:rPr lang="sl-SI" sz="2000" i="1" dirty="0" smtClean="0">
                <a:solidFill>
                  <a:schemeClr val="bg1"/>
                </a:solidFill>
              </a:rPr>
              <a:t>Solze</a:t>
            </a:r>
            <a:r>
              <a:rPr lang="sl-SI" sz="2000" dirty="0" smtClean="0">
                <a:solidFill>
                  <a:schemeClr val="bg1"/>
                </a:solidFill>
              </a:rPr>
              <a:t>, 1930,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i="1" dirty="0">
              <a:solidFill>
                <a:schemeClr val="bg1"/>
              </a:solidFill>
            </a:endParaRPr>
          </a:p>
        </p:txBody>
      </p:sp>
      <p:pic>
        <p:nvPicPr>
          <p:cNvPr id="4" name="Slika 3" descr="Man Ray - Sol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928670"/>
            <a:ext cx="6234710" cy="453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373216"/>
            <a:ext cx="8412564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Man Ray, iz mape </a:t>
            </a:r>
            <a:r>
              <a:rPr lang="sl-SI" sz="2000" i="1" dirty="0" smtClean="0">
                <a:solidFill>
                  <a:schemeClr val="bg1"/>
                </a:solidFill>
              </a:rPr>
              <a:t>Les </a:t>
            </a:r>
            <a:r>
              <a:rPr lang="sl-SI" sz="2000" i="1" dirty="0" err="1" smtClean="0">
                <a:solidFill>
                  <a:schemeClr val="bg1"/>
                </a:solidFill>
              </a:rPr>
              <a:t>Champs</a:t>
            </a:r>
            <a:r>
              <a:rPr lang="sl-SI" sz="2000" i="1" dirty="0" smtClean="0">
                <a:solidFill>
                  <a:schemeClr val="bg1"/>
                </a:solidFill>
              </a:rPr>
              <a:t> </a:t>
            </a:r>
            <a:r>
              <a:rPr lang="sl-SI" sz="2000" i="1" dirty="0" err="1" smtClean="0">
                <a:solidFill>
                  <a:schemeClr val="bg1"/>
                </a:solidFill>
              </a:rPr>
              <a:t>délicieux</a:t>
            </a:r>
            <a:r>
              <a:rPr lang="sl-SI" sz="2000" dirty="0" smtClean="0">
                <a:solidFill>
                  <a:schemeClr val="bg1"/>
                </a:solidFill>
              </a:rPr>
              <a:t>,  1922,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err="1" smtClean="0">
                <a:solidFill>
                  <a:schemeClr val="bg1"/>
                </a:solidFill>
              </a:rPr>
              <a:t>rayogram</a:t>
            </a:r>
            <a:r>
              <a:rPr lang="sl-SI" sz="1600" dirty="0" smtClean="0">
                <a:solidFill>
                  <a:schemeClr val="bg1"/>
                </a:solidFill>
              </a:rPr>
              <a:t>, Umetnoobrtni muzej, Praga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i="1" dirty="0">
              <a:solidFill>
                <a:schemeClr val="bg1"/>
              </a:solidFill>
            </a:endParaRPr>
          </a:p>
        </p:txBody>
      </p:sp>
      <p:pic>
        <p:nvPicPr>
          <p:cNvPr id="5" name="Slika 4" descr="Man Ra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642918"/>
            <a:ext cx="3623400" cy="475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Man Ray, </a:t>
            </a:r>
            <a:r>
              <a:rPr lang="sl-SI" i="1" dirty="0" smtClean="0">
                <a:solidFill>
                  <a:schemeClr val="bg1"/>
                </a:solidFill>
              </a:rPr>
              <a:t>Speča ženska</a:t>
            </a:r>
            <a:r>
              <a:rPr lang="sl-SI" dirty="0" smtClean="0">
                <a:solidFill>
                  <a:schemeClr val="bg1"/>
                </a:solidFill>
              </a:rPr>
              <a:t>, 1929,  </a:t>
            </a:r>
          </a:p>
          <a:p>
            <a:pPr algn="ctr"/>
            <a:r>
              <a:rPr lang="sl-SI" sz="1600" dirty="0" err="1" smtClean="0">
                <a:solidFill>
                  <a:schemeClr val="bg1"/>
                </a:solidFill>
              </a:rPr>
              <a:t>solarizacija</a:t>
            </a:r>
            <a:r>
              <a:rPr lang="sl-SI" sz="1600" dirty="0" smtClean="0">
                <a:solidFill>
                  <a:schemeClr val="bg1"/>
                </a:solidFill>
              </a:rPr>
              <a:t> želatinsko-srebrove fotografije, </a:t>
            </a:r>
            <a:r>
              <a:rPr lang="sl-SI" sz="1600" dirty="0" err="1" smtClean="0">
                <a:solidFill>
                  <a:schemeClr val="bg1"/>
                </a:solidFill>
              </a:rPr>
              <a:t>MoMA</a:t>
            </a:r>
            <a:r>
              <a:rPr lang="sl-SI" sz="1600" dirty="0" smtClean="0">
                <a:solidFill>
                  <a:schemeClr val="bg1"/>
                </a:solidFill>
              </a:rPr>
              <a:t>, New York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128.jpg"/>
          <p:cNvPicPr>
            <a:picLocks noChangeAspect="1"/>
          </p:cNvPicPr>
          <p:nvPr/>
        </p:nvPicPr>
        <p:blipFill>
          <a:blip r:embed="rId2" cstate="print"/>
          <a:srcRect t="4694" b="11324"/>
          <a:stretch>
            <a:fillRect/>
          </a:stretch>
        </p:blipFill>
        <p:spPr>
          <a:xfrm>
            <a:off x="1214414" y="857232"/>
            <a:ext cx="6648029" cy="471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Man Ray, </a:t>
            </a:r>
            <a:r>
              <a:rPr lang="sl-SI" i="1" dirty="0" err="1" smtClean="0">
                <a:solidFill>
                  <a:schemeClr val="bg1"/>
                </a:solidFill>
              </a:rPr>
              <a:t>Ingresova</a:t>
            </a:r>
            <a:r>
              <a:rPr lang="sl-SI" i="1" dirty="0" smtClean="0">
                <a:solidFill>
                  <a:schemeClr val="bg1"/>
                </a:solidFill>
              </a:rPr>
              <a:t> violina</a:t>
            </a:r>
            <a:r>
              <a:rPr lang="sl-SI" dirty="0" smtClean="0">
                <a:solidFill>
                  <a:schemeClr val="bg1"/>
                </a:solidFill>
              </a:rPr>
              <a:t>, 1924, 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Man Ray - Ingresova viol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642918"/>
            <a:ext cx="3983301" cy="49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643578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André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Kertész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Distorzija št. 40</a:t>
            </a:r>
            <a:r>
              <a:rPr lang="sl-SI" dirty="0" smtClean="0">
                <a:solidFill>
                  <a:schemeClr val="bg1"/>
                </a:solidFill>
              </a:rPr>
              <a:t>, 1933,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  </a:t>
            </a:r>
          </a:p>
        </p:txBody>
      </p:sp>
      <p:pic>
        <p:nvPicPr>
          <p:cNvPr id="7" name="Slika 6" descr="Andre Kertez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785794"/>
            <a:ext cx="6293799" cy="482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nb-NO" sz="2000" dirty="0" smtClean="0">
                <a:solidFill>
                  <a:schemeClr val="bg1"/>
                </a:solidFill>
              </a:rPr>
              <a:t>George Davison, </a:t>
            </a:r>
            <a:r>
              <a:rPr lang="nb-NO" sz="2000" i="1" dirty="0" smtClean="0">
                <a:solidFill>
                  <a:schemeClr val="bg1"/>
                </a:solidFill>
              </a:rPr>
              <a:t>Polje čebule</a:t>
            </a:r>
            <a:r>
              <a:rPr lang="nb-NO" sz="2000" dirty="0" smtClean="0">
                <a:solidFill>
                  <a:schemeClr val="bg1"/>
                </a:solidFill>
              </a:rPr>
              <a:t>, 1889, </a:t>
            </a:r>
            <a:r>
              <a:rPr lang="nb-NO" sz="1600" dirty="0" smtClean="0">
                <a:solidFill>
                  <a:schemeClr val="bg1"/>
                </a:solidFill>
              </a:rPr>
              <a:t>fotogravura</a:t>
            </a:r>
            <a:r>
              <a:rPr lang="sl-SI" sz="1600" dirty="0" smtClean="0">
                <a:solidFill>
                  <a:schemeClr val="bg1"/>
                </a:solidFill>
              </a:rPr>
              <a:t/>
            </a:r>
            <a:br>
              <a:rPr lang="sl-SI" sz="1600" dirty="0" smtClean="0">
                <a:solidFill>
                  <a:schemeClr val="bg1"/>
                </a:solidFill>
              </a:rPr>
            </a:b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8" name="Ograda vsebine 7" descr="the onions field georges davison 1854 1930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71604" y="1071546"/>
            <a:ext cx="6062764" cy="4525963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643578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André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Kertész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Distorzija št. 147</a:t>
            </a:r>
            <a:r>
              <a:rPr lang="sl-SI" dirty="0" smtClean="0">
                <a:solidFill>
                  <a:schemeClr val="bg1"/>
                </a:solidFill>
              </a:rPr>
              <a:t>, 1933,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  </a:t>
            </a:r>
          </a:p>
        </p:txBody>
      </p:sp>
      <p:pic>
        <p:nvPicPr>
          <p:cNvPr id="5" name="Slika 4" descr="Andre Kertezs 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785794"/>
            <a:ext cx="6096000" cy="48006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714348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Brassaï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Ulica </a:t>
            </a:r>
            <a:r>
              <a:rPr lang="sl-SI" i="1" dirty="0" err="1" smtClean="0">
                <a:solidFill>
                  <a:schemeClr val="bg1"/>
                </a:solidFill>
              </a:rPr>
              <a:t>Quincampoix</a:t>
            </a:r>
            <a:r>
              <a:rPr lang="sl-SI" dirty="0" smtClean="0">
                <a:solidFill>
                  <a:schemeClr val="bg1"/>
                </a:solidFill>
              </a:rPr>
              <a:t>, 1933,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</p:txBody>
      </p:sp>
      <p:pic>
        <p:nvPicPr>
          <p:cNvPr id="5" name="Slika 4" descr="Brassai-prostitute Rue_Quincampoix_1931.jpg"/>
          <p:cNvPicPr>
            <a:picLocks noChangeAspect="1"/>
          </p:cNvPicPr>
          <p:nvPr/>
        </p:nvPicPr>
        <p:blipFill>
          <a:blip r:embed="rId2" cstate="print"/>
          <a:srcRect l="3520" t="2756" r="3179" b="2159"/>
          <a:stretch>
            <a:fillRect/>
          </a:stretch>
        </p:blipFill>
        <p:spPr>
          <a:xfrm>
            <a:off x="2571736" y="642918"/>
            <a:ext cx="3786214" cy="492922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714348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Brassaï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V hotelu na ulici </a:t>
            </a:r>
            <a:r>
              <a:rPr lang="sl-SI" i="1" dirty="0" err="1" smtClean="0">
                <a:solidFill>
                  <a:schemeClr val="bg1"/>
                </a:solidFill>
              </a:rPr>
              <a:t>Quincampoix</a:t>
            </a:r>
            <a:r>
              <a:rPr lang="sl-SI" dirty="0" smtClean="0">
                <a:solidFill>
                  <a:schemeClr val="bg1"/>
                </a:solidFill>
              </a:rPr>
              <a:t>, 1932,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</p:txBody>
      </p:sp>
      <p:pic>
        <p:nvPicPr>
          <p:cNvPr id="7" name="Slika 6" descr="Brassai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2714614" y="571480"/>
            <a:ext cx="3757615" cy="49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500034" y="5719227"/>
            <a:ext cx="807249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sz="1600" dirty="0" smtClean="0">
              <a:solidFill>
                <a:schemeClr val="bg1"/>
              </a:solidFill>
            </a:endParaRPr>
          </a:p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Brassaï</a:t>
            </a:r>
            <a:r>
              <a:rPr lang="sl-SI" dirty="0" smtClean="0">
                <a:solidFill>
                  <a:schemeClr val="bg1"/>
                </a:solidFill>
              </a:rPr>
              <a:t>, Iz cikla </a:t>
            </a:r>
            <a:r>
              <a:rPr lang="sl-SI" i="1" dirty="0" smtClean="0">
                <a:solidFill>
                  <a:schemeClr val="bg1"/>
                </a:solidFill>
              </a:rPr>
              <a:t>Grafiti</a:t>
            </a:r>
            <a:r>
              <a:rPr lang="sl-SI" dirty="0" smtClean="0">
                <a:solidFill>
                  <a:schemeClr val="bg1"/>
                </a:solidFill>
              </a:rPr>
              <a:t>,1944-45,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  <a:p>
            <a:pPr algn="ctr"/>
            <a:endParaRPr lang="sl-SI" sz="1800" dirty="0" smtClean="0">
              <a:solidFill>
                <a:schemeClr val="bg1"/>
              </a:solidFill>
            </a:endParaRPr>
          </a:p>
          <a:p>
            <a:pPr algn="ctr"/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004-brassai-theredlist-Custom.jpg"/>
          <p:cNvPicPr>
            <a:picLocks noChangeAspect="1"/>
          </p:cNvPicPr>
          <p:nvPr/>
        </p:nvPicPr>
        <p:blipFill>
          <a:blip r:embed="rId2" cstate="print"/>
          <a:srcRect l="2839" t="3125" r="2839" b="3125"/>
          <a:stretch>
            <a:fillRect/>
          </a:stretch>
        </p:blipFill>
        <p:spPr>
          <a:xfrm>
            <a:off x="2714612" y="571480"/>
            <a:ext cx="3775200" cy="514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500034" y="5719227"/>
            <a:ext cx="807249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sz="1600" dirty="0" smtClean="0">
              <a:solidFill>
                <a:schemeClr val="bg1"/>
              </a:solidFill>
            </a:endParaRPr>
          </a:p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Brassaï</a:t>
            </a:r>
            <a:r>
              <a:rPr lang="sl-SI" dirty="0" smtClean="0">
                <a:solidFill>
                  <a:schemeClr val="bg1"/>
                </a:solidFill>
              </a:rPr>
              <a:t>, Iz cikla </a:t>
            </a:r>
            <a:r>
              <a:rPr lang="sl-SI" i="1" dirty="0" smtClean="0">
                <a:solidFill>
                  <a:schemeClr val="bg1"/>
                </a:solidFill>
              </a:rPr>
              <a:t>Grafiti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dirty="0" err="1" smtClean="0">
                <a:solidFill>
                  <a:schemeClr val="bg1"/>
                </a:solidFill>
              </a:rPr>
              <a:t>ok</a:t>
            </a:r>
            <a:r>
              <a:rPr lang="sl-SI" dirty="0" smtClean="0">
                <a:solidFill>
                  <a:schemeClr val="bg1"/>
                </a:solidFill>
              </a:rPr>
              <a:t>. 1950,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  <a:p>
            <a:pPr algn="ctr"/>
            <a:endParaRPr lang="sl-SI" sz="1800" dirty="0" smtClean="0">
              <a:solidFill>
                <a:schemeClr val="bg1"/>
              </a:solidFill>
            </a:endParaRPr>
          </a:p>
          <a:p>
            <a:pPr algn="ctr"/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Brassai - Grafiti I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500042"/>
            <a:ext cx="4118410" cy="525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Raoul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Ubac</a:t>
            </a:r>
            <a:r>
              <a:rPr lang="sl-SI" dirty="0" smtClean="0">
                <a:solidFill>
                  <a:schemeClr val="bg1"/>
                </a:solidFill>
              </a:rPr>
              <a:t>, iz serije </a:t>
            </a:r>
            <a:r>
              <a:rPr lang="sl-SI" i="1" dirty="0" smtClean="0">
                <a:solidFill>
                  <a:schemeClr val="bg1"/>
                </a:solidFill>
              </a:rPr>
              <a:t>Bitka Amazonk</a:t>
            </a:r>
            <a:r>
              <a:rPr lang="sl-SI" dirty="0" smtClean="0">
                <a:solidFill>
                  <a:schemeClr val="bg1"/>
                </a:solidFill>
              </a:rPr>
              <a:t>, 1938-39,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mešana tehnika, </a:t>
            </a:r>
            <a:r>
              <a:rPr lang="sl-SI" sz="1600" dirty="0" err="1" smtClean="0">
                <a:solidFill>
                  <a:schemeClr val="bg1"/>
                </a:solidFill>
              </a:rPr>
              <a:t>Georges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  <a:r>
              <a:rPr lang="sl-SI" sz="1600" dirty="0" err="1" smtClean="0">
                <a:solidFill>
                  <a:schemeClr val="bg1"/>
                </a:solidFill>
              </a:rPr>
              <a:t>Pompidou</a:t>
            </a:r>
            <a:r>
              <a:rPr lang="sl-SI" sz="1600" dirty="0" smtClean="0">
                <a:solidFill>
                  <a:schemeClr val="bg1"/>
                </a:solidFill>
              </a:rPr>
              <a:t>, Pariz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7" name="Slika 6" descr="Ubac - Bitka Amazo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714356"/>
            <a:ext cx="7342928" cy="493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929330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Veno Pilon, </a:t>
            </a:r>
            <a:r>
              <a:rPr lang="sl-SI" i="1" dirty="0" smtClean="0">
                <a:solidFill>
                  <a:schemeClr val="bg1"/>
                </a:solidFill>
              </a:rPr>
              <a:t>Maske</a:t>
            </a:r>
            <a:r>
              <a:rPr lang="sl-SI" dirty="0" smtClean="0">
                <a:solidFill>
                  <a:schemeClr val="bg1"/>
                </a:solidFill>
              </a:rPr>
              <a:t>,1930,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fotografija, Pilonova galerija, Ajdovščina</a:t>
            </a:r>
          </a:p>
        </p:txBody>
      </p:sp>
      <p:pic>
        <p:nvPicPr>
          <p:cNvPr id="5" name="Slika 4" descr="134.jpg"/>
          <p:cNvPicPr>
            <a:picLocks noChangeAspect="1"/>
          </p:cNvPicPr>
          <p:nvPr/>
        </p:nvPicPr>
        <p:blipFill>
          <a:blip r:embed="rId2" cstate="print"/>
          <a:srcRect l="915" t="3375" r="293" b="8205"/>
          <a:stretch>
            <a:fillRect/>
          </a:stretch>
        </p:blipFill>
        <p:spPr>
          <a:xfrm>
            <a:off x="2857488" y="571480"/>
            <a:ext cx="3551065" cy="511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Aleksander </a:t>
            </a:r>
            <a:r>
              <a:rPr lang="sl-SI" dirty="0" err="1" smtClean="0">
                <a:solidFill>
                  <a:schemeClr val="bg1"/>
                </a:solidFill>
              </a:rPr>
              <a:t>Rodčenko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Stolp </a:t>
            </a:r>
            <a:r>
              <a:rPr lang="sl-SI" i="1" dirty="0" err="1" smtClean="0">
                <a:solidFill>
                  <a:schemeClr val="bg1"/>
                </a:solidFill>
              </a:rPr>
              <a:t>Šukov</a:t>
            </a:r>
            <a:r>
              <a:rPr lang="sl-SI" dirty="0" smtClean="0">
                <a:solidFill>
                  <a:schemeClr val="bg1"/>
                </a:solidFill>
              </a:rPr>
              <a:t>, 1929,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</p:txBody>
      </p:sp>
      <p:pic>
        <p:nvPicPr>
          <p:cNvPr id="6" name="Slika 5" descr="rodchenko-shukhov-transmission-tower-1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857232"/>
            <a:ext cx="6384733" cy="468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Aleksander </a:t>
            </a:r>
            <a:r>
              <a:rPr lang="sl-SI" dirty="0" err="1" smtClean="0">
                <a:solidFill>
                  <a:schemeClr val="bg1"/>
                </a:solidFill>
              </a:rPr>
              <a:t>Rodčenko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Ženska pri telefonu</a:t>
            </a:r>
            <a:r>
              <a:rPr lang="sl-SI" dirty="0" smtClean="0">
                <a:solidFill>
                  <a:schemeClr val="bg1"/>
                </a:solidFill>
              </a:rPr>
              <a:t>, 1928,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</p:txBody>
      </p:sp>
      <p:pic>
        <p:nvPicPr>
          <p:cNvPr id="6" name="Slika 5" descr="136.jpg"/>
          <p:cNvPicPr>
            <a:picLocks noChangeAspect="1"/>
          </p:cNvPicPr>
          <p:nvPr/>
        </p:nvPicPr>
        <p:blipFill>
          <a:blip r:embed="rId2" cstate="print"/>
          <a:srcRect t="3125" b="7291"/>
          <a:stretch>
            <a:fillRect/>
          </a:stretch>
        </p:blipFill>
        <p:spPr>
          <a:xfrm>
            <a:off x="2714612" y="571480"/>
            <a:ext cx="3658180" cy="49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571472" y="5929330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Aleksander </a:t>
            </a:r>
            <a:r>
              <a:rPr lang="sl-SI" dirty="0" err="1" smtClean="0">
                <a:solidFill>
                  <a:schemeClr val="bg1"/>
                </a:solidFill>
              </a:rPr>
              <a:t>Rodčenko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Dekle z </a:t>
            </a:r>
            <a:r>
              <a:rPr lang="sl-SI" i="1" dirty="0" err="1" smtClean="0">
                <a:solidFill>
                  <a:schemeClr val="bg1"/>
                </a:solidFill>
              </a:rPr>
              <a:t>Leico</a:t>
            </a:r>
            <a:r>
              <a:rPr lang="sl-SI" dirty="0" smtClean="0">
                <a:solidFill>
                  <a:schemeClr val="bg1"/>
                </a:solidFill>
              </a:rPr>
              <a:t>, 1934</a:t>
            </a:r>
            <a:r>
              <a:rPr lang="sl-SI" sz="160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Rodčenko - Dele z Lei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571480"/>
            <a:ext cx="3539563" cy="511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Frederick</a:t>
            </a:r>
            <a:r>
              <a:rPr lang="sl-SI" sz="2000" dirty="0" smtClean="0">
                <a:solidFill>
                  <a:schemeClr val="bg1"/>
                </a:solidFill>
              </a:rPr>
              <a:t> H. Evans, </a:t>
            </a:r>
            <a:r>
              <a:rPr lang="sl-SI" sz="2000" i="1" dirty="0" smtClean="0">
                <a:solidFill>
                  <a:schemeClr val="bg1"/>
                </a:solidFill>
              </a:rPr>
              <a:t>Podstrešje na posestvu </a:t>
            </a:r>
            <a:r>
              <a:rPr lang="sl-SI" sz="2000" i="1" dirty="0" err="1" smtClean="0">
                <a:solidFill>
                  <a:schemeClr val="bg1"/>
                </a:solidFill>
              </a:rPr>
              <a:t>Kelmscott</a:t>
            </a:r>
            <a:r>
              <a:rPr lang="sl-SI" sz="2000" dirty="0" smtClean="0">
                <a:solidFill>
                  <a:schemeClr val="bg1"/>
                </a:solidFill>
              </a:rPr>
              <a:t>, 1896,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platinski tisk, Zbirka Sam </a:t>
            </a:r>
            <a:r>
              <a:rPr lang="sl-SI" sz="1600" dirty="0" err="1" smtClean="0">
                <a:solidFill>
                  <a:schemeClr val="bg1"/>
                </a:solidFill>
              </a:rPr>
              <a:t>Wagstaff</a:t>
            </a:r>
            <a:r>
              <a:rPr lang="sl-SI" sz="1600" dirty="0" smtClean="0">
                <a:solidFill>
                  <a:schemeClr val="bg1"/>
                </a:solidFill>
              </a:rPr>
              <a:t>, New York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8" name="Ograda vsebine 7" descr="Evans - Podstrešj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lum contrast="10000"/>
          </a:blip>
          <a:stretch>
            <a:fillRect/>
          </a:stretch>
        </p:blipFill>
        <p:spPr>
          <a:xfrm>
            <a:off x="2643176" y="571480"/>
            <a:ext cx="3748115" cy="5004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2910" y="557214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Aleksander </a:t>
            </a:r>
            <a:r>
              <a:rPr lang="sl-SI" sz="2000" dirty="0" err="1" smtClean="0">
                <a:solidFill>
                  <a:schemeClr val="bg1"/>
                </a:solidFill>
              </a:rPr>
              <a:t>Rodčenko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Pionir s trobento</a:t>
            </a:r>
            <a:r>
              <a:rPr lang="sl-SI" sz="2000" dirty="0" smtClean="0">
                <a:solidFill>
                  <a:schemeClr val="bg1"/>
                </a:solidFill>
              </a:rPr>
              <a:t>, 1930,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6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Rodčenk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571480"/>
            <a:ext cx="3865680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2910" y="557214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Aleksander </a:t>
            </a:r>
            <a:r>
              <a:rPr lang="sl-SI" sz="2000" dirty="0" err="1" smtClean="0">
                <a:solidFill>
                  <a:schemeClr val="bg1"/>
                </a:solidFill>
              </a:rPr>
              <a:t>Rodčenko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Športna parada</a:t>
            </a:r>
            <a:r>
              <a:rPr lang="sl-SI" sz="2000" dirty="0" smtClean="0">
                <a:solidFill>
                  <a:schemeClr val="bg1"/>
                </a:solidFill>
              </a:rPr>
              <a:t>, 1932,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6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7" name="Slika 6" descr="Rodčenko Marching_Column_of_Sport_Association_Dynamo_c1932_2048x2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857232"/>
            <a:ext cx="5813619" cy="471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Boris </a:t>
            </a:r>
            <a:r>
              <a:rPr lang="it-IT" dirty="0" err="1" smtClean="0">
                <a:solidFill>
                  <a:schemeClr val="bg1"/>
                </a:solidFill>
              </a:rPr>
              <a:t>Ignatovi</a:t>
            </a:r>
            <a:r>
              <a:rPr lang="sl-SI" dirty="0" smtClean="0">
                <a:solidFill>
                  <a:schemeClr val="bg1"/>
                </a:solidFill>
              </a:rPr>
              <a:t>č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i="1" dirty="0" smtClean="0">
                <a:solidFill>
                  <a:schemeClr val="bg1"/>
                </a:solidFill>
              </a:rPr>
              <a:t>Pri </a:t>
            </a:r>
            <a:r>
              <a:rPr lang="it-IT" i="1" dirty="0" err="1" smtClean="0">
                <a:solidFill>
                  <a:schemeClr val="bg1"/>
                </a:solidFill>
              </a:rPr>
              <a:t>delu</a:t>
            </a:r>
            <a:r>
              <a:rPr lang="it-IT" dirty="0" smtClean="0">
                <a:solidFill>
                  <a:schemeClr val="bg1"/>
                </a:solidFill>
              </a:rPr>
              <a:t>, 1929</a:t>
            </a:r>
            <a:r>
              <a:rPr lang="sl-SI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137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1199" t="3861" r="504" b="9265"/>
          <a:stretch>
            <a:fillRect/>
          </a:stretch>
        </p:blipFill>
        <p:spPr>
          <a:xfrm>
            <a:off x="2643174" y="571480"/>
            <a:ext cx="3673251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El </a:t>
            </a:r>
            <a:r>
              <a:rPr lang="sl-SI" dirty="0" err="1" smtClean="0">
                <a:solidFill>
                  <a:schemeClr val="bg1"/>
                </a:solidFill>
              </a:rPr>
              <a:t>Lisicki</a:t>
            </a:r>
            <a:r>
              <a:rPr lang="sl-SI" dirty="0" smtClean="0">
                <a:solidFill>
                  <a:schemeClr val="bg1"/>
                </a:solidFill>
              </a:rPr>
              <a:t> (El </a:t>
            </a:r>
            <a:r>
              <a:rPr lang="sl-SI" dirty="0" err="1" smtClean="0">
                <a:solidFill>
                  <a:schemeClr val="bg1"/>
                </a:solidFill>
              </a:rPr>
              <a:t>Lissitzky</a:t>
            </a:r>
            <a:r>
              <a:rPr lang="sl-SI" dirty="0" smtClean="0">
                <a:solidFill>
                  <a:schemeClr val="bg1"/>
                </a:solidFill>
              </a:rPr>
              <a:t>),  </a:t>
            </a:r>
            <a:r>
              <a:rPr lang="sl-SI" i="1" dirty="0" smtClean="0">
                <a:solidFill>
                  <a:schemeClr val="bg1"/>
                </a:solidFill>
              </a:rPr>
              <a:t>Konstruktor – lastni portret</a:t>
            </a:r>
            <a:r>
              <a:rPr lang="sl-SI" dirty="0" smtClean="0">
                <a:solidFill>
                  <a:schemeClr val="bg1"/>
                </a:solidFill>
              </a:rPr>
              <a:t>, 1924,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fotomontaža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138.jpg"/>
          <p:cNvPicPr>
            <a:picLocks noChangeAspect="1"/>
          </p:cNvPicPr>
          <p:nvPr/>
        </p:nvPicPr>
        <p:blipFill>
          <a:blip r:embed="rId2" cstate="print"/>
          <a:srcRect t="3125" b="9375"/>
          <a:stretch>
            <a:fillRect/>
          </a:stretch>
        </p:blipFill>
        <p:spPr>
          <a:xfrm>
            <a:off x="2071670" y="714356"/>
            <a:ext cx="4868459" cy="471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2910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Lucia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Moholy</a:t>
            </a:r>
            <a:r>
              <a:rPr lang="sl-SI" sz="2000" dirty="0" smtClean="0">
                <a:solidFill>
                  <a:schemeClr val="bg1"/>
                </a:solidFill>
              </a:rPr>
              <a:t>-</a:t>
            </a:r>
            <a:r>
              <a:rPr lang="sl-SI" sz="2000" dirty="0" err="1" smtClean="0">
                <a:solidFill>
                  <a:schemeClr val="bg1"/>
                </a:solidFill>
              </a:rPr>
              <a:t>Nagy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László</a:t>
            </a:r>
            <a:r>
              <a:rPr lang="sl-SI" sz="2000" i="1" dirty="0" smtClean="0">
                <a:solidFill>
                  <a:schemeClr val="bg1"/>
                </a:solidFill>
              </a:rPr>
              <a:t> </a:t>
            </a:r>
            <a:r>
              <a:rPr lang="sl-SI" sz="2000" i="1" dirty="0" err="1" smtClean="0">
                <a:solidFill>
                  <a:schemeClr val="bg1"/>
                </a:solidFill>
              </a:rPr>
              <a:t>Moholy</a:t>
            </a:r>
            <a:r>
              <a:rPr lang="sl-SI" sz="2000" i="1" dirty="0" smtClean="0">
                <a:solidFill>
                  <a:schemeClr val="bg1"/>
                </a:solidFill>
              </a:rPr>
              <a:t>-</a:t>
            </a:r>
            <a:r>
              <a:rPr lang="sl-SI" sz="2000" i="1" dirty="0" err="1" smtClean="0">
                <a:solidFill>
                  <a:schemeClr val="bg1"/>
                </a:solidFill>
              </a:rPr>
              <a:t>Nagy</a:t>
            </a:r>
            <a:r>
              <a:rPr lang="sl-SI" sz="2000" dirty="0" smtClean="0">
                <a:solidFill>
                  <a:schemeClr val="bg1"/>
                </a:solidFill>
              </a:rPr>
              <a:t>, 1926,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br>
              <a:rPr lang="sl-SI" sz="1600" dirty="0" smtClean="0">
                <a:solidFill>
                  <a:schemeClr val="bg1"/>
                </a:solidFill>
              </a:rPr>
            </a:b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6" name="Slika 5" descr="Lucia Maho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642918"/>
            <a:ext cx="3561600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786454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László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Moholy</a:t>
            </a:r>
            <a:r>
              <a:rPr lang="sl-SI" dirty="0" smtClean="0">
                <a:solidFill>
                  <a:schemeClr val="bg1"/>
                </a:solidFill>
              </a:rPr>
              <a:t>-</a:t>
            </a:r>
            <a:r>
              <a:rPr lang="sl-SI" dirty="0" err="1" smtClean="0">
                <a:solidFill>
                  <a:schemeClr val="bg1"/>
                </a:solidFill>
              </a:rPr>
              <a:t>Nagy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err="1" smtClean="0">
                <a:solidFill>
                  <a:schemeClr val="bg1"/>
                </a:solidFill>
              </a:rPr>
              <a:t>Fotogram</a:t>
            </a:r>
            <a:r>
              <a:rPr lang="sl-SI" dirty="0" smtClean="0">
                <a:solidFill>
                  <a:schemeClr val="bg1"/>
                </a:solidFill>
              </a:rPr>
              <a:t>, 1922</a:t>
            </a:r>
          </a:p>
        </p:txBody>
      </p:sp>
      <p:pic>
        <p:nvPicPr>
          <p:cNvPr id="5" name="Slika 4" descr="139.jpg"/>
          <p:cNvPicPr>
            <a:picLocks noChangeAspect="1"/>
          </p:cNvPicPr>
          <p:nvPr/>
        </p:nvPicPr>
        <p:blipFill>
          <a:blip r:embed="rId2" cstate="print"/>
          <a:srcRect l="796" t="3980" r="496" b="9594"/>
          <a:stretch>
            <a:fillRect/>
          </a:stretch>
        </p:blipFill>
        <p:spPr>
          <a:xfrm>
            <a:off x="2357421" y="500042"/>
            <a:ext cx="4229065" cy="518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László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Moholy</a:t>
            </a:r>
            <a:r>
              <a:rPr lang="sl-SI" dirty="0" smtClean="0">
                <a:solidFill>
                  <a:schemeClr val="bg1"/>
                </a:solidFill>
              </a:rPr>
              <a:t>-</a:t>
            </a:r>
            <a:r>
              <a:rPr lang="sl-SI" dirty="0" err="1" smtClean="0">
                <a:solidFill>
                  <a:schemeClr val="bg1"/>
                </a:solidFill>
              </a:rPr>
              <a:t>Nagy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Pogled z radijskega stolpa</a:t>
            </a:r>
            <a:r>
              <a:rPr lang="sl-SI" dirty="0" smtClean="0">
                <a:solidFill>
                  <a:schemeClr val="bg1"/>
                </a:solidFill>
              </a:rPr>
              <a:t>, 1928,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fotografija, Umetnostni inštitut, Chicago</a:t>
            </a:r>
          </a:p>
        </p:txBody>
      </p:sp>
      <p:pic>
        <p:nvPicPr>
          <p:cNvPr id="7" name="Slika 6" descr="radio-tower-berlin-1928_painter-laszlo-moholy-nag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571480"/>
            <a:ext cx="3726870" cy="500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929330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Walter </a:t>
            </a:r>
            <a:r>
              <a:rPr lang="sl-SI" dirty="0" err="1" smtClean="0">
                <a:solidFill>
                  <a:schemeClr val="bg1"/>
                </a:solidFill>
              </a:rPr>
              <a:t>Peterhans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Tihožitje</a:t>
            </a:r>
            <a:r>
              <a:rPr lang="sl-SI" dirty="0" smtClean="0">
                <a:solidFill>
                  <a:schemeClr val="bg1"/>
                </a:solidFill>
              </a:rPr>
              <a:t>, 1929,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9" name="Slika 8" descr="Walter Peterhans - Tihožitj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928670"/>
            <a:ext cx="6014239" cy="464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929330"/>
            <a:ext cx="78581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Herbert </a:t>
            </a:r>
            <a:r>
              <a:rPr lang="sl-SI" dirty="0" err="1" smtClean="0">
                <a:solidFill>
                  <a:schemeClr val="bg1"/>
                </a:solidFill>
              </a:rPr>
              <a:t>Bayer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Sončna terasa</a:t>
            </a:r>
            <a:r>
              <a:rPr lang="sl-SI" dirty="0" smtClean="0">
                <a:solidFill>
                  <a:schemeClr val="bg1"/>
                </a:solidFill>
              </a:rPr>
              <a:t>, 1930,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endParaRPr lang="sl-SI" dirty="0" err="1" smtClean="0">
              <a:solidFill>
                <a:schemeClr val="bg1"/>
              </a:solidFill>
            </a:endParaRPr>
          </a:p>
        </p:txBody>
      </p:sp>
      <p:pic>
        <p:nvPicPr>
          <p:cNvPr id="7" name="Slika 6" descr="Baxer - Sunde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857232"/>
            <a:ext cx="6367349" cy="468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714348" y="6000768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Herbert </a:t>
            </a:r>
            <a:r>
              <a:rPr lang="sl-SI" dirty="0" err="1" smtClean="0">
                <a:solidFill>
                  <a:schemeClr val="bg1"/>
                </a:solidFill>
              </a:rPr>
              <a:t>Bayer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Človeško nemogoče </a:t>
            </a:r>
            <a:r>
              <a:rPr lang="sl-SI" dirty="0" smtClean="0">
                <a:solidFill>
                  <a:schemeClr val="bg1"/>
                </a:solidFill>
              </a:rPr>
              <a:t>(</a:t>
            </a:r>
            <a:r>
              <a:rPr lang="sl-SI" i="1" dirty="0" smtClean="0">
                <a:solidFill>
                  <a:schemeClr val="bg1"/>
                </a:solidFill>
              </a:rPr>
              <a:t>Avtoportret)</a:t>
            </a:r>
            <a:r>
              <a:rPr lang="sl-SI" dirty="0" smtClean="0">
                <a:solidFill>
                  <a:schemeClr val="bg1"/>
                </a:solidFill>
              </a:rPr>
              <a:t>, 1932,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fotomontaža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Herbert Bayer, Avtoportret.jpg"/>
          <p:cNvPicPr>
            <a:picLocks noChangeAspect="1"/>
          </p:cNvPicPr>
          <p:nvPr/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2571736" y="571480"/>
            <a:ext cx="3925334" cy="518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err="1" smtClean="0">
                <a:solidFill>
                  <a:schemeClr val="bg1"/>
                </a:solidFill>
              </a:rPr>
              <a:t>Frederick</a:t>
            </a:r>
            <a:r>
              <a:rPr lang="sl-SI" sz="2000" dirty="0" smtClean="0">
                <a:solidFill>
                  <a:schemeClr val="bg1"/>
                </a:solidFill>
              </a:rPr>
              <a:t> H. Evans, </a:t>
            </a:r>
            <a:r>
              <a:rPr lang="sl-SI" sz="2000" i="1" dirty="0" smtClean="0">
                <a:solidFill>
                  <a:schemeClr val="bg1"/>
                </a:solidFill>
              </a:rPr>
              <a:t>Morje stopnic</a:t>
            </a:r>
            <a:r>
              <a:rPr lang="sl-SI" sz="2000" dirty="0" smtClean="0">
                <a:solidFill>
                  <a:schemeClr val="bg1"/>
                </a:solidFill>
              </a:rPr>
              <a:t>, Katedrala v Wellsu, 1903,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platinski tisk, Muzej moderne umetnosti, New York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  <p:pic>
        <p:nvPicPr>
          <p:cNvPr id="6" name="Ograda vsebine 5" descr="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286" r="762" b="8614"/>
          <a:stretch>
            <a:fillRect/>
          </a:stretch>
        </p:blipFill>
        <p:spPr>
          <a:xfrm>
            <a:off x="2428860" y="500042"/>
            <a:ext cx="4180677" cy="5148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929330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Florence Henri, </a:t>
            </a:r>
            <a:r>
              <a:rPr lang="sl-SI" i="1" dirty="0" smtClean="0">
                <a:solidFill>
                  <a:schemeClr val="bg1"/>
                </a:solidFill>
              </a:rPr>
              <a:t>Abstraktna kompozicija</a:t>
            </a:r>
            <a:r>
              <a:rPr lang="sl-SI" dirty="0" smtClean="0">
                <a:solidFill>
                  <a:schemeClr val="bg1"/>
                </a:solidFill>
              </a:rPr>
              <a:t>, 1929,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florence-henri_obst_1929_aware_women-artists_artistes-femmes-1500x1132.jpg"/>
          <p:cNvPicPr>
            <a:picLocks noChangeAspect="1"/>
          </p:cNvPicPr>
          <p:nvPr/>
        </p:nvPicPr>
        <p:blipFill>
          <a:blip r:embed="rId2" cstate="print"/>
          <a:srcRect l="2047" t="3125" r="2047" b="9375"/>
          <a:stretch>
            <a:fillRect/>
          </a:stretch>
        </p:blipFill>
        <p:spPr>
          <a:xfrm>
            <a:off x="1142976" y="928670"/>
            <a:ext cx="6640275" cy="457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429272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929330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Avgust Černigoj, </a:t>
            </a:r>
            <a:r>
              <a:rPr lang="sl-SI" i="1" dirty="0" smtClean="0">
                <a:solidFill>
                  <a:schemeClr val="bg1"/>
                </a:solidFill>
              </a:rPr>
              <a:t>Ferdo Delak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dirty="0" err="1" smtClean="0">
                <a:solidFill>
                  <a:schemeClr val="bg1"/>
                </a:solidFill>
              </a:rPr>
              <a:t>ok</a:t>
            </a:r>
            <a:r>
              <a:rPr lang="sl-SI" dirty="0" smtClean="0">
                <a:solidFill>
                  <a:schemeClr val="bg1"/>
                </a:solidFill>
              </a:rPr>
              <a:t>. 1928,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reprodukcija objave v reviji </a:t>
            </a:r>
            <a:r>
              <a:rPr lang="sl-SI" sz="1600" i="1" dirty="0" err="1" smtClean="0">
                <a:solidFill>
                  <a:schemeClr val="bg1"/>
                </a:solidFill>
              </a:rPr>
              <a:t>Der</a:t>
            </a:r>
            <a:r>
              <a:rPr lang="sl-SI" sz="1600" i="1" dirty="0" smtClean="0">
                <a:solidFill>
                  <a:schemeClr val="bg1"/>
                </a:solidFill>
              </a:rPr>
              <a:t> Sturm</a:t>
            </a: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6" name="Slika 5" descr="Černigoj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714612" y="714356"/>
            <a:ext cx="3699018" cy="493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38138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Mario Lavrenčič, </a:t>
            </a:r>
            <a:r>
              <a:rPr lang="sl-SI" sz="2000" i="1" dirty="0" smtClean="0">
                <a:solidFill>
                  <a:schemeClr val="bg1"/>
                </a:solidFill>
              </a:rPr>
              <a:t>Igra z zrcalom, </a:t>
            </a:r>
            <a:r>
              <a:rPr lang="sl-SI" sz="2000" dirty="0" err="1" smtClean="0">
                <a:solidFill>
                  <a:schemeClr val="bg1"/>
                </a:solidFill>
              </a:rPr>
              <a:t>ok</a:t>
            </a:r>
            <a:r>
              <a:rPr lang="sl-SI" sz="2000" dirty="0" smtClean="0">
                <a:solidFill>
                  <a:schemeClr val="bg1"/>
                </a:solidFill>
              </a:rPr>
              <a:t>. 1927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3" name="Slika 2" descr="Mario Lavrenčič.jpg"/>
          <p:cNvPicPr>
            <a:picLocks noChangeAspect="1"/>
          </p:cNvPicPr>
          <p:nvPr/>
        </p:nvPicPr>
        <p:blipFill>
          <a:blip r:embed="rId2" cstate="print"/>
          <a:srcRect b="3616"/>
          <a:stretch>
            <a:fillRect/>
          </a:stretch>
        </p:blipFill>
        <p:spPr>
          <a:xfrm>
            <a:off x="2928926" y="714356"/>
            <a:ext cx="3225600" cy="4857764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929330"/>
            <a:ext cx="7858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Postavitev razstave</a:t>
            </a:r>
            <a:r>
              <a:rPr lang="sl-SI" i="1" dirty="0" smtClean="0">
                <a:solidFill>
                  <a:schemeClr val="bg1"/>
                </a:solidFill>
              </a:rPr>
              <a:t> Film </a:t>
            </a:r>
            <a:r>
              <a:rPr lang="sl-SI" i="1" dirty="0" err="1" smtClean="0">
                <a:solidFill>
                  <a:schemeClr val="bg1"/>
                </a:solidFill>
              </a:rPr>
              <a:t>und</a:t>
            </a:r>
            <a:r>
              <a:rPr lang="sl-SI" i="1" dirty="0" smtClean="0">
                <a:solidFill>
                  <a:schemeClr val="bg1"/>
                </a:solidFill>
              </a:rPr>
              <a:t> Foto</a:t>
            </a:r>
            <a:r>
              <a:rPr lang="sl-SI" dirty="0" smtClean="0">
                <a:solidFill>
                  <a:schemeClr val="bg1"/>
                </a:solidFill>
              </a:rPr>
              <a:t>, Stuttgart, 1929</a:t>
            </a: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6" name="Slika 5" descr="Fil ud F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643050"/>
            <a:ext cx="7671862" cy="334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66929</TotalTime>
  <Words>586</Words>
  <Application>Microsoft Office PowerPoint</Application>
  <PresentationFormat>Diaprojekcija na zaslonu (4:3)</PresentationFormat>
  <Paragraphs>166</Paragraphs>
  <Slides>93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93</vt:i4>
      </vt:variant>
    </vt:vector>
  </HeadingPairs>
  <TitlesOfParts>
    <vt:vector size="94" baseType="lpstr">
      <vt:lpstr>Privzeti načrt</vt:lpstr>
      <vt:lpstr> FOTOGRAFIJA V POZNEM 19. IN ZGODNJEM 20. STOLETJU  ISKANJE STIKA S SLIKARSTVOM, PIKTORIALIZEM </vt:lpstr>
      <vt:lpstr> Henry Voland, Študija po naravi, 1861,  kopija negativa z mokre kolodijske plošče, Narodna knjižnica, Pariz</vt:lpstr>
      <vt:lpstr>Oscar Gustav Rejlander, Dva načina življenja, 1857,  odtis delov več plošč na albuminski papir, The Royal Photographic Society, Bath, Anglija</vt:lpstr>
      <vt:lpstr>Henry Peach Robinson, Umirajoča, 1858,  albuminska kopija fotokolaža, George Eastman House, Rochester, New York</vt:lpstr>
      <vt:lpstr>  Peter Henry Emerson, Nabiranje lokvanjev, 1885, platinski tisk </vt:lpstr>
      <vt:lpstr> Peter Henry Emerson, Naporen vlek, ok. 1888, platinski tisk</vt:lpstr>
      <vt:lpstr>  George Davison, Polje čebule, 1889, fotogravura </vt:lpstr>
      <vt:lpstr>  Frederick H. Evans, Podstrešje na posestvu Kelmscott, 1896,  platinski tisk, Zbirka Sam Wagstaff, New York </vt:lpstr>
      <vt:lpstr>  Frederick H. Evans, Morje stopnic, Katedrala v Wellsu, 1903,  platinski tisk, Muzej moderne umetnosti, New York </vt:lpstr>
      <vt:lpstr>   Robert Demachy, Za sceno, 1904,  fotogravura iz gumijevega tiska, Metropolitanski muzej, New York  </vt:lpstr>
      <vt:lpstr> </vt:lpstr>
      <vt:lpstr>  Hans Watzek, Glava dekleta, 1892,  platinski tisk, Visoki državni grafični zavod za izobraževanje in raziskave, Dunaj </vt:lpstr>
      <vt:lpstr> Heinrich Kühn, Brez naslova - veduta, 1896,  gumijev tisk, Zbirka Agfa-Gevaert, Foto-Historama, Leverkusen</vt:lpstr>
      <vt:lpstr>Heinrich Kühn, Brez naslova - tihožitje, ok. 1910,   gumijev  tisk, Zbirka  Agfa-Gevaert, Foto-Historama, Leverkusen</vt:lpstr>
      <vt:lpstr>  Heinrich  Kühn, Slikarski  sončnik, 1910,  ročno odtisnjena fotogravura  </vt:lpstr>
      <vt:lpstr>  Hugo Henneberg, Pokrajina z vilo, 1902, gumijev tisk  </vt:lpstr>
      <vt:lpstr>   Avgust Berthold, Breze, ok. 1910, gumijev postopek, pigment   </vt:lpstr>
      <vt:lpstr> August Berthold, Sejalec, pred 1911,  gumijev postopek, zasebna zbirka, Ljubljana</vt:lpstr>
      <vt:lpstr> Ivan Grohar, Sejalec, 1907,  olje, platno, Moderna galerija, Ljubljana</vt:lpstr>
      <vt:lpstr>Alfred Stieglitz, Zadnja postaja, 1892,  fotogravura</vt:lpstr>
      <vt:lpstr> Alfred Stieglitz, The Flat-Iron Building, zima 1902-1903, fotogravura</vt:lpstr>
      <vt:lpstr> Alfred Stieglitz, Podpalubje, 1907,  fotogravura, Muzej moderne umetnosti (MoMA), New  York</vt:lpstr>
      <vt:lpstr>  Alfred Stieglitz, Georgia O'Keeffe – Torzo, 1931, želatinsko-srebrova fotografija  </vt:lpstr>
      <vt:lpstr>Alfred Stieglitz, Ekvivalent, 1927,  želatinsko-srebrova fotografija</vt:lpstr>
      <vt:lpstr>Clarence H. White, Sadovnjak, 1902 platinski tisk, MoMA</vt:lpstr>
      <vt:lpstr>MODERNIZEM </vt:lpstr>
      <vt:lpstr> Pablo Picasso, Ambroise Vollard, 1910, Puškinov muzej, Moskva</vt:lpstr>
      <vt:lpstr> Paul Strand, Abstrakcija: Sence na verandi, Twin Lakes, Connecticut, 1916, želatinsko-srebrova  fotografija</vt:lpstr>
      <vt:lpstr>Paul Strand, Pomaranča in skodelice, Twin Lakes, Connecticut, 1916, platinasti tisk</vt:lpstr>
      <vt:lpstr> Paul Strand, Bela ograja, Port Kent, New York, 1916,  fotogravura  </vt:lpstr>
      <vt:lpstr> Paul Strand, Dvojni Akeley, New York, 1922,  želatinsko-srebrova fotografija</vt:lpstr>
      <vt:lpstr>  Charles Sheeler, Skedenj v okraju Bucks, 1916,   želatinsko-srebrova fotografija </vt:lpstr>
      <vt:lpstr>    Charles Sheeler, Notranjščina, 1917  </vt:lpstr>
      <vt:lpstr>    Charles Sheeler, Fordova tovarna, Detroit, 1927,  želatinsko-srebrova fotografija  </vt:lpstr>
      <vt:lpstr>  Edward Weston, Straniščna školjka, 1925,  želatinsko-srebrova fotografija  </vt:lpstr>
      <vt:lpstr>  Marcel Duchamp, Vodnjak, 1917 (Foto: Alfred Stieglitz) </vt:lpstr>
      <vt:lpstr>Edward Weston, Gola Anita, 1926,  želatinsko-srebrova fotografija </vt:lpstr>
      <vt:lpstr>Edward Weston, Paprika,1930,  želatinsko-srebrova fotografija </vt:lpstr>
      <vt:lpstr> </vt:lpstr>
      <vt:lpstr> Ansel Adams, Zamrzlo jezero in kleči v Sierri Nevadi, 1934,  želatinsko-srebrova fotografija </vt:lpstr>
      <vt:lpstr> Ansel Adams, Gora Williamson - Nevihta, 1945,  želatinsko-srebrova fotografija </vt:lpstr>
      <vt:lpstr> Ansel Adams, Obala Refugio, Kalifornija, 1947,  želatinsko-srebrova fotografija </vt:lpstr>
      <vt:lpstr> Francis Bruguière, Abstrakcija, ok. 1925,  želatinsko-srebrova fotografija</vt:lpstr>
      <vt:lpstr> Alvin Langdon Coburn, Morska krajina, ok. 1910,  platinski tisk</vt:lpstr>
      <vt:lpstr>Alvin Langdon Coburn, Hobotnica, 1912,  platinski tisk, George Eastman House, Rochester, New York</vt:lpstr>
      <vt:lpstr>  Alvin Langdon Coburn, Vortograf, 1916-17,  želatinsko-srebrova fotografija, MoMA, New York  </vt:lpstr>
      <vt:lpstr> želatinsko-srebrova fotografija </vt:lpstr>
      <vt:lpstr> Anton Giulio Bragaglia, Futuristični slikar Giacomo Balla, 1912, želatinsko-srebrova  fotografija</vt:lpstr>
      <vt:lpstr>  </vt:lpstr>
      <vt:lpstr>  </vt:lpstr>
      <vt:lpstr> Albert Renger-Patzsch, Pogonska os lokomotive, 1923,  želatinsko-srebrova fotografija</vt:lpstr>
      <vt:lpstr>  Albert Renger-Patzsch, Tovarna nogavic, Chemnitz, 1925,  želatinsko-srebrova fotografija</vt:lpstr>
      <vt:lpstr> </vt:lpstr>
      <vt:lpstr> </vt:lpstr>
      <vt:lpstr> </vt:lpstr>
      <vt:lpstr>    Man Ray, Solze, 1930,  želatinsko-srebrova fotografija     </vt:lpstr>
      <vt:lpstr>    Helmar Lerski, iz cikla Vsakdanji obrazi, 1928-30,  želatinsko-srebrova fotografija     </vt:lpstr>
      <vt:lpstr> </vt:lpstr>
      <vt:lpstr> </vt:lpstr>
      <vt:lpstr> </vt:lpstr>
      <vt:lpstr> </vt:lpstr>
      <vt:lpstr>  John Heartfield, Duh Ženeve,  objavljeno 27. novembra 1932, fotomontaža</vt:lpstr>
      <vt:lpstr> </vt:lpstr>
      <vt:lpstr> </vt:lpstr>
      <vt:lpstr>    Man Ray, Solze, 1930,  želatinsko-srebrova fotografija     </vt:lpstr>
      <vt:lpstr>   Man Ray, iz mape Les Champs délicieux,  1922,  rayogram, Umetnoobrtni muzej, Praga 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 Aleksander Rodčenko, Pionir s trobento, 1930,  želatinsko-srebrova fotografija  </vt:lpstr>
      <vt:lpstr>  Aleksander Rodčenko, Športna parada, 1932,  želatinsko-srebrova fotografija  </vt:lpstr>
      <vt:lpstr> </vt:lpstr>
      <vt:lpstr> </vt:lpstr>
      <vt:lpstr>  Lucia Moholy-Nagy, László Moholy-Nagy, 1926,  želatinsko-srebrova fotografija  </vt:lpstr>
      <vt:lpstr> </vt:lpstr>
      <vt:lpstr> </vt:lpstr>
      <vt:lpstr> </vt:lpstr>
      <vt:lpstr> </vt:lpstr>
      <vt:lpstr> </vt:lpstr>
      <vt:lpstr> </vt:lpstr>
      <vt:lpstr> </vt:lpstr>
      <vt:lpstr>Mario Lavrenčič, Igra z zrcalom, ok. 1927</vt:lpstr>
      <vt:lpstr> </vt:lpstr>
    </vt:vector>
  </TitlesOfParts>
  <Company>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OSNOVE PREPOZNAVANJA VSEBINE LIKOVNIH DEL</dc:title>
  <dc:creator>HGqw</dc:creator>
  <cp:lastModifiedBy>Uporabnik</cp:lastModifiedBy>
  <cp:revision>3639</cp:revision>
  <dcterms:created xsi:type="dcterms:W3CDTF">2008-02-12T16:18:52Z</dcterms:created>
  <dcterms:modified xsi:type="dcterms:W3CDTF">2025-12-13T15:40:10Z</dcterms:modified>
</cp:coreProperties>
</file>