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9" r:id="rId2"/>
    <p:sldId id="504" r:id="rId3"/>
    <p:sldId id="386" r:id="rId4"/>
    <p:sldId id="451" r:id="rId5"/>
    <p:sldId id="354" r:id="rId6"/>
    <p:sldId id="506" r:id="rId7"/>
    <p:sldId id="452" r:id="rId8"/>
    <p:sldId id="453" r:id="rId9"/>
    <p:sldId id="454" r:id="rId10"/>
    <p:sldId id="352" r:id="rId11"/>
    <p:sldId id="344" r:id="rId12"/>
    <p:sldId id="469" r:id="rId13"/>
    <p:sldId id="455" r:id="rId14"/>
    <p:sldId id="345" r:id="rId15"/>
    <p:sldId id="304" r:id="rId16"/>
    <p:sldId id="456" r:id="rId17"/>
    <p:sldId id="470" r:id="rId18"/>
    <p:sldId id="459" r:id="rId19"/>
    <p:sldId id="359" r:id="rId20"/>
    <p:sldId id="305" r:id="rId21"/>
    <p:sldId id="316" r:id="rId22"/>
    <p:sldId id="471" r:id="rId23"/>
    <p:sldId id="320" r:id="rId24"/>
    <p:sldId id="460" r:id="rId25"/>
    <p:sldId id="472" r:id="rId26"/>
    <p:sldId id="507" r:id="rId27"/>
    <p:sldId id="461" r:id="rId28"/>
    <p:sldId id="508" r:id="rId29"/>
    <p:sldId id="463" r:id="rId30"/>
    <p:sldId id="465" r:id="rId31"/>
    <p:sldId id="257" r:id="rId32"/>
    <p:sldId id="341" r:id="rId33"/>
    <p:sldId id="466" r:id="rId34"/>
    <p:sldId id="348" r:id="rId35"/>
    <p:sldId id="467" r:id="rId36"/>
    <p:sldId id="468" r:id="rId37"/>
    <p:sldId id="485" r:id="rId38"/>
    <p:sldId id="346" r:id="rId39"/>
    <p:sldId id="404" r:id="rId40"/>
    <p:sldId id="403" r:id="rId41"/>
    <p:sldId id="387" r:id="rId42"/>
    <p:sldId id="388" r:id="rId43"/>
    <p:sldId id="473" r:id="rId44"/>
    <p:sldId id="284" r:id="rId45"/>
    <p:sldId id="351" r:id="rId46"/>
    <p:sldId id="474" r:id="rId47"/>
    <p:sldId id="475" r:id="rId48"/>
    <p:sldId id="350" r:id="rId49"/>
    <p:sldId id="358" r:id="rId50"/>
    <p:sldId id="355" r:id="rId51"/>
    <p:sldId id="478" r:id="rId52"/>
    <p:sldId id="477" r:id="rId53"/>
    <p:sldId id="356" r:id="rId54"/>
    <p:sldId id="357" r:id="rId55"/>
    <p:sldId id="258" r:id="rId56"/>
    <p:sldId id="336" r:id="rId57"/>
    <p:sldId id="480" r:id="rId58"/>
    <p:sldId id="481" r:id="rId59"/>
    <p:sldId id="327" r:id="rId60"/>
    <p:sldId id="259" r:id="rId61"/>
    <p:sldId id="265" r:id="rId62"/>
    <p:sldId id="482" r:id="rId63"/>
    <p:sldId id="339" r:id="rId64"/>
    <p:sldId id="340" r:id="rId65"/>
    <p:sldId id="308" r:id="rId66"/>
    <p:sldId id="483" r:id="rId67"/>
    <p:sldId id="486" r:id="rId68"/>
    <p:sldId id="487" r:id="rId69"/>
    <p:sldId id="492" r:id="rId70"/>
    <p:sldId id="488" r:id="rId71"/>
    <p:sldId id="505" r:id="rId72"/>
    <p:sldId id="489" r:id="rId73"/>
    <p:sldId id="490" r:id="rId74"/>
    <p:sldId id="491" r:id="rId75"/>
    <p:sldId id="493" r:id="rId7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-150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CDE5D-6097-4A73-A3BB-64A701BD3B29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FCA72-996D-4D8A-B5CB-0E5665033D45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C75E-DA7C-485A-8062-F9BDBFF07C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E1D57-CF7A-4BB7-9793-9EA1C43807A2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59A62-3660-40A9-81A5-AF10473A462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5E1CB-AF37-4726-A64C-DD4C7BDE88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32252-0AC3-4C86-81F9-BA2F0EFBF0DE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BE046-EA84-43A1-BB00-CB2D8A62918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33999-8B0C-4C0E-9F3F-6F15420E5C63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E7F91-8228-423E-8760-5434E50A12ED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15CAD-BB5A-4EF1-8952-80B5A86C303A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904C2D-94D9-4E31-A614-F1B7C036F94E}" type="slidenum">
              <a:rPr lang="sl-SI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REALISTIČNE SMERI V FOTOGRAFIJI 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Erich Salomon, </a:t>
            </a:r>
            <a:r>
              <a:rPr lang="sl-SI" sz="2000" i="1" dirty="0" smtClean="0">
                <a:solidFill>
                  <a:schemeClr val="bg1"/>
                </a:solidFill>
              </a:rPr>
              <a:t>'Ah, le </a:t>
            </a:r>
            <a:r>
              <a:rPr lang="sl-SI" sz="2000" i="1" dirty="0" err="1" smtClean="0">
                <a:solidFill>
                  <a:schemeClr val="bg1"/>
                </a:solidFill>
              </a:rPr>
              <a:t>voilá</a:t>
            </a:r>
            <a:r>
              <a:rPr lang="sl-SI" sz="2000" i="1" dirty="0" smtClean="0">
                <a:solidFill>
                  <a:schemeClr val="bg1"/>
                </a:solidFill>
              </a:rPr>
              <a:t>! Le </a:t>
            </a:r>
            <a:r>
              <a:rPr lang="sl-SI" sz="2000" i="1" dirty="0" err="1" smtClean="0">
                <a:solidFill>
                  <a:schemeClr val="bg1"/>
                </a:solidFill>
              </a:rPr>
              <a:t>roi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des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indiscrets</a:t>
            </a:r>
            <a:r>
              <a:rPr lang="sl-SI" sz="2000" dirty="0" smtClean="0">
                <a:solidFill>
                  <a:schemeClr val="bg1"/>
                </a:solidFill>
              </a:rPr>
              <a:t>' (</a:t>
            </a:r>
            <a:r>
              <a:rPr lang="sl-SI" sz="2000" i="1" dirty="0" smtClean="0">
                <a:solidFill>
                  <a:schemeClr val="bg1"/>
                </a:solidFill>
              </a:rPr>
              <a:t>Aha, poglejte! Kralj indiskretnih</a:t>
            </a:r>
            <a:r>
              <a:rPr lang="sl-SI" sz="2000" dirty="0" smtClean="0">
                <a:solidFill>
                  <a:schemeClr val="bg1"/>
                </a:solidFill>
              </a:rPr>
              <a:t>), 1931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salomon_04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142984"/>
            <a:ext cx="5308145" cy="406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Erich Salomon, </a:t>
            </a:r>
            <a:r>
              <a:rPr lang="sl-SI" sz="2000" i="1" dirty="0" smtClean="0">
                <a:solidFill>
                  <a:schemeClr val="bg1"/>
                </a:solidFill>
              </a:rPr>
              <a:t>Bruno Walter dirigira</a:t>
            </a:r>
            <a:r>
              <a:rPr lang="sl-SI" sz="2000" dirty="0" smtClean="0">
                <a:solidFill>
                  <a:schemeClr val="bg1"/>
                </a:solidFill>
              </a:rPr>
              <a:t>, 1930</a:t>
            </a:r>
          </a:p>
        </p:txBody>
      </p:sp>
      <p:pic>
        <p:nvPicPr>
          <p:cNvPr id="5" name="Ograda vsebine 4" descr="15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519" t="4735" r="4313" b="11609"/>
          <a:stretch>
            <a:fillRect/>
          </a:stretch>
        </p:blipFill>
        <p:spPr>
          <a:xfrm>
            <a:off x="1928794" y="928670"/>
            <a:ext cx="5222034" cy="446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Felix H. Man, </a:t>
            </a:r>
            <a:r>
              <a:rPr lang="de-DE" sz="2000" i="1" dirty="0" smtClean="0">
                <a:solidFill>
                  <a:schemeClr val="bg1"/>
                </a:solidFill>
              </a:rPr>
              <a:t>Kurfürstendamm</a:t>
            </a:r>
            <a:r>
              <a:rPr lang="de-DE" sz="2000" dirty="0" smtClean="0">
                <a:solidFill>
                  <a:schemeClr val="bg1"/>
                </a:solidFill>
              </a:rPr>
              <a:t>, 1929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Felix Man - Berlinski bulev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785794"/>
            <a:ext cx="6725450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Felix H. Man, </a:t>
            </a:r>
            <a:r>
              <a:rPr lang="sl-SI" sz="2000" i="1" dirty="0" smtClean="0">
                <a:solidFill>
                  <a:schemeClr val="bg1"/>
                </a:solidFill>
              </a:rPr>
              <a:t>Dan z Mussolinijem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fotoesej</a:t>
            </a:r>
            <a:r>
              <a:rPr lang="sl-SI" sz="1600" dirty="0" smtClean="0">
                <a:solidFill>
                  <a:schemeClr val="bg1"/>
                </a:solidFill>
              </a:rPr>
              <a:t> v </a:t>
            </a:r>
            <a:r>
              <a:rPr lang="sl-SI" sz="1600" i="1" dirty="0" err="1" smtClean="0">
                <a:solidFill>
                  <a:schemeClr val="bg1"/>
                </a:solidFill>
              </a:rPr>
              <a:t>Münchner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Illustrierte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Presse</a:t>
            </a:r>
            <a:r>
              <a:rPr lang="sl-SI" sz="1600" dirty="0" smtClean="0">
                <a:solidFill>
                  <a:schemeClr val="bg1"/>
                </a:solidFill>
              </a:rPr>
              <a:t>, 1. marec 1931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Man - Mussoli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814" b="2891"/>
          <a:stretch>
            <a:fillRect/>
          </a:stretch>
        </p:blipFill>
        <p:spPr>
          <a:xfrm>
            <a:off x="1071538" y="571480"/>
            <a:ext cx="7029308" cy="511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Felix H. Man, </a:t>
            </a:r>
            <a:r>
              <a:rPr lang="sl-SI" sz="2000" i="1" dirty="0" smtClean="0">
                <a:solidFill>
                  <a:schemeClr val="bg1"/>
                </a:solidFill>
              </a:rPr>
              <a:t>Dan z Mussolinijem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fotoesej</a:t>
            </a:r>
            <a:r>
              <a:rPr lang="sl-SI" sz="1600" dirty="0" smtClean="0">
                <a:solidFill>
                  <a:schemeClr val="bg1"/>
                </a:solidFill>
              </a:rPr>
              <a:t> v </a:t>
            </a:r>
            <a:r>
              <a:rPr lang="sl-SI" sz="1600" i="1" dirty="0" err="1" smtClean="0">
                <a:solidFill>
                  <a:schemeClr val="bg1"/>
                </a:solidFill>
              </a:rPr>
              <a:t>Münchner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Illustrierte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Presse</a:t>
            </a:r>
            <a:r>
              <a:rPr lang="sl-SI" sz="1600" dirty="0" smtClean="0">
                <a:solidFill>
                  <a:schemeClr val="bg1"/>
                </a:solidFill>
              </a:rPr>
              <a:t>, 1. marec 1931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10" name="Ograda vsebine 4" descr="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816" b="10957"/>
          <a:stretch>
            <a:fillRect/>
          </a:stretch>
        </p:blipFill>
        <p:spPr>
          <a:xfrm>
            <a:off x="1214414" y="857232"/>
            <a:ext cx="6806100" cy="4786347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Felix H. Man, </a:t>
            </a:r>
            <a:r>
              <a:rPr lang="sl-SI" sz="2000" i="1" dirty="0" smtClean="0">
                <a:solidFill>
                  <a:schemeClr val="bg1"/>
                </a:solidFill>
              </a:rPr>
              <a:t>Igor Stravinski dirigira na vaji</a:t>
            </a:r>
            <a:r>
              <a:rPr lang="sl-SI" sz="2000" dirty="0" smtClean="0">
                <a:solidFill>
                  <a:schemeClr val="bg1"/>
                </a:solidFill>
              </a:rPr>
              <a:t>, 1929</a:t>
            </a: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19" t="3524" r="6968" b="11632"/>
          <a:stretch>
            <a:fillRect/>
          </a:stretch>
        </p:blipFill>
        <p:spPr>
          <a:xfrm>
            <a:off x="3857622" y="357166"/>
            <a:ext cx="1336246" cy="564360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it-IT" sz="2000" i="1" dirty="0" smtClean="0">
                <a:solidFill>
                  <a:schemeClr val="bg1"/>
                </a:solidFill>
              </a:rPr>
              <a:t>VU</a:t>
            </a:r>
            <a:r>
              <a:rPr lang="it-IT" sz="2000" dirty="0" smtClean="0">
                <a:solidFill>
                  <a:schemeClr val="bg1"/>
                </a:solidFill>
              </a:rPr>
              <a:t> – </a:t>
            </a:r>
            <a:r>
              <a:rPr lang="it-IT" sz="2000" dirty="0" err="1" smtClean="0">
                <a:solidFill>
                  <a:schemeClr val="bg1"/>
                </a:solidFill>
              </a:rPr>
              <a:t>prva</a:t>
            </a:r>
            <a:r>
              <a:rPr lang="it-IT" sz="2000" dirty="0" smtClean="0">
                <a:solidFill>
                  <a:schemeClr val="bg1"/>
                </a:solidFill>
              </a:rPr>
              <a:t> in </a:t>
            </a:r>
            <a:r>
              <a:rPr lang="it-IT" sz="2000" dirty="0" err="1" smtClean="0">
                <a:solidFill>
                  <a:schemeClr val="bg1"/>
                </a:solidFill>
              </a:rPr>
              <a:t>zadnja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naslovnica</a:t>
            </a:r>
            <a:r>
              <a:rPr lang="nn-NO" sz="1600" dirty="0" smtClean="0">
                <a:solidFill>
                  <a:schemeClr val="bg1"/>
                </a:solidFill>
              </a:rPr>
              <a:t/>
            </a:r>
            <a:br>
              <a:rPr lang="nn-NO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VU n. 1 in 638.jpg"/>
          <p:cNvPicPr>
            <a:picLocks noChangeAspect="1"/>
          </p:cNvPicPr>
          <p:nvPr/>
        </p:nvPicPr>
        <p:blipFill>
          <a:blip r:embed="rId2" cstate="print"/>
          <a:srcRect l="5397" t="1075" r="5910" b="1991"/>
          <a:stretch>
            <a:fillRect/>
          </a:stretch>
        </p:blipFill>
        <p:spPr>
          <a:xfrm>
            <a:off x="714348" y="785794"/>
            <a:ext cx="7695496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8229600" cy="1143000"/>
          </a:xfrm>
        </p:spPr>
        <p:txBody>
          <a:bodyPr/>
          <a:lstStyle/>
          <a:p>
            <a:r>
              <a:rPr lang="sl-SI" sz="2000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VU</a:t>
            </a:r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 Državljanska vojna v Španiji, 1936</a:t>
            </a:r>
            <a:endParaRPr lang="sl-SI" sz="16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Slika 3" descr="Vu+Magaz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7680729" cy="529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Capa, </a:t>
            </a:r>
            <a:r>
              <a:rPr lang="sl-SI" sz="2000" i="1" dirty="0" smtClean="0">
                <a:solidFill>
                  <a:schemeClr val="bg1"/>
                </a:solidFill>
              </a:rPr>
              <a:t>Lev Trocki</a:t>
            </a:r>
            <a:r>
              <a:rPr lang="sl-SI" sz="2000" dirty="0" smtClean="0">
                <a:solidFill>
                  <a:schemeClr val="bg1"/>
                </a:solidFill>
              </a:rPr>
              <a:t>, 1932,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Capa - Lev Trotc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857232"/>
            <a:ext cx="6860679" cy="457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Capa, </a:t>
            </a:r>
            <a:r>
              <a:rPr lang="sl-SI" sz="2000" i="1" dirty="0" smtClean="0">
                <a:solidFill>
                  <a:schemeClr val="bg1"/>
                </a:solidFill>
              </a:rPr>
              <a:t>Smrt republikanskega vojaka</a:t>
            </a:r>
            <a:r>
              <a:rPr lang="sl-SI" sz="2000" dirty="0" smtClean="0">
                <a:solidFill>
                  <a:schemeClr val="bg1"/>
                </a:solidFill>
              </a:rPr>
              <a:t>, 1936,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2. Capa - Padajoči vojak, 1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785794"/>
            <a:ext cx="6788945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71472" y="5715016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Fotografska reprodukcija v </a:t>
            </a:r>
            <a:r>
              <a:rPr lang="sl-SI" i="1" dirty="0" err="1" smtClean="0">
                <a:solidFill>
                  <a:schemeClr val="bg1"/>
                </a:solidFill>
              </a:rPr>
              <a:t>The</a:t>
            </a:r>
            <a:r>
              <a:rPr lang="sl-SI" i="1" dirty="0" smtClean="0">
                <a:solidFill>
                  <a:schemeClr val="bg1"/>
                </a:solidFill>
              </a:rPr>
              <a:t> </a:t>
            </a:r>
            <a:r>
              <a:rPr lang="sl-SI" i="1" dirty="0" err="1" smtClean="0">
                <a:solidFill>
                  <a:schemeClr val="bg1"/>
                </a:solidFill>
              </a:rPr>
              <a:t>Daily</a:t>
            </a:r>
            <a:r>
              <a:rPr lang="sl-SI" i="1" dirty="0" smtClean="0">
                <a:solidFill>
                  <a:schemeClr val="bg1"/>
                </a:solidFill>
              </a:rPr>
              <a:t> Harald</a:t>
            </a:r>
            <a:r>
              <a:rPr lang="sl-SI" dirty="0" smtClean="0">
                <a:solidFill>
                  <a:schemeClr val="bg1"/>
                </a:solidFill>
              </a:rPr>
              <a:t>, 4. marec 1880</a:t>
            </a:r>
          </a:p>
        </p:txBody>
      </p:sp>
      <p:pic>
        <p:nvPicPr>
          <p:cNvPr id="6" name="Slika 5" descr="Prva poltonska reprodukcija.jpg"/>
          <p:cNvPicPr>
            <a:picLocks noChangeAspect="1"/>
          </p:cNvPicPr>
          <p:nvPr/>
        </p:nvPicPr>
        <p:blipFill>
          <a:blip r:embed="rId2" cstate="print"/>
          <a:srcRect b="1091"/>
          <a:stretch>
            <a:fillRect/>
          </a:stretch>
        </p:blipFill>
        <p:spPr>
          <a:xfrm>
            <a:off x="1643042" y="1643050"/>
            <a:ext cx="5681222" cy="342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pt-BR" sz="2000" dirty="0" smtClean="0">
                <a:solidFill>
                  <a:schemeClr val="bg1"/>
                </a:solidFill>
              </a:rPr>
              <a:t>Robert Capa, </a:t>
            </a:r>
            <a:r>
              <a:rPr lang="pt-BR" sz="2000" i="1" dirty="0" smtClean="0">
                <a:solidFill>
                  <a:schemeClr val="bg1"/>
                </a:solidFill>
              </a:rPr>
              <a:t>Ženske na pogrebu partizana</a:t>
            </a:r>
            <a:r>
              <a:rPr lang="pt-BR" sz="2000" dirty="0" smtClean="0">
                <a:solidFill>
                  <a:schemeClr val="bg1"/>
                </a:solidFill>
              </a:rPr>
              <a:t>, 1943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capa_robert_2963_1992_455213_display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928670"/>
            <a:ext cx="6350000" cy="457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Capa, </a:t>
            </a:r>
            <a:r>
              <a:rPr lang="sl-SI" sz="2000" i="1" dirty="0" smtClean="0">
                <a:solidFill>
                  <a:schemeClr val="bg1"/>
                </a:solidFill>
              </a:rPr>
              <a:t>Izkrcanje zaveznikov na obalo Normandije</a:t>
            </a:r>
            <a:r>
              <a:rPr lang="sl-SI" sz="2000" dirty="0" smtClean="0">
                <a:solidFill>
                  <a:schemeClr val="bg1"/>
                </a:solidFill>
              </a:rPr>
              <a:t>, 6. junij 1944,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fr-FR" sz="2000" dirty="0" smtClean="0">
              <a:solidFill>
                <a:schemeClr val="bg1"/>
              </a:solidFill>
            </a:endParaRPr>
          </a:p>
        </p:txBody>
      </p:sp>
      <p:pic>
        <p:nvPicPr>
          <p:cNvPr id="8" name="Ograda vsebine 7" descr="FRANCE_-Normandy_-June-6th-1944_-Landing-of-the-American-troops-on-Omaha-Beach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357298"/>
            <a:ext cx="5375587" cy="360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Naslovnica prve številke revije </a:t>
            </a:r>
            <a:r>
              <a:rPr lang="sl-SI" sz="2000" i="1" dirty="0" err="1" smtClean="0">
                <a:solidFill>
                  <a:schemeClr val="bg1"/>
                </a:solidFill>
              </a:rPr>
              <a:t>Life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1936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642918"/>
            <a:ext cx="3823776" cy="511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Alfred  </a:t>
            </a:r>
            <a:r>
              <a:rPr lang="sl-SI" sz="2000" dirty="0" err="1" smtClean="0">
                <a:solidFill>
                  <a:schemeClr val="bg1"/>
                </a:solidFill>
              </a:rPr>
              <a:t>Eisenstaedt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Bosonogi  abesinski  vojak</a:t>
            </a:r>
            <a:r>
              <a:rPr lang="sl-SI" sz="2000" dirty="0" smtClean="0">
                <a:solidFill>
                  <a:schemeClr val="bg1"/>
                </a:solidFill>
              </a:rPr>
              <a:t>, 1935,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7" name="Ograda vsebine 6" descr="Alfred Eisenstad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714356"/>
            <a:ext cx="3785144" cy="489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Alfred Eisenstaedt, </a:t>
            </a:r>
            <a:r>
              <a:rPr lang="en-US" sz="2000" i="1" dirty="0" smtClean="0">
                <a:solidFill>
                  <a:schemeClr val="bg1"/>
                </a:solidFill>
              </a:rPr>
              <a:t>V-J Day in Times Square</a:t>
            </a:r>
            <a:r>
              <a:rPr lang="en-US" sz="2000" dirty="0" smtClean="0">
                <a:solidFill>
                  <a:schemeClr val="bg1"/>
                </a:solidFill>
              </a:rPr>
              <a:t>, 1945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5" name="Slika 4" descr="Eisenstaed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642918"/>
            <a:ext cx="3984660" cy="507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Margaret Bourke White,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i="1" dirty="0" smtClean="0">
                <a:solidFill>
                  <a:schemeClr val="bg1"/>
                </a:solidFill>
              </a:rPr>
              <a:t>Jez </a:t>
            </a:r>
            <a:r>
              <a:rPr lang="sl-SI" sz="2000" i="1" dirty="0" err="1" smtClean="0">
                <a:solidFill>
                  <a:schemeClr val="bg1"/>
                </a:solidFill>
              </a:rPr>
              <a:t>Fort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Peck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smtClean="0">
                <a:solidFill>
                  <a:schemeClr val="bg1"/>
                </a:solidFill>
              </a:rPr>
              <a:t>Montana, </a:t>
            </a:r>
            <a:r>
              <a:rPr lang="en-US" sz="2000" dirty="0" smtClean="0">
                <a:solidFill>
                  <a:schemeClr val="bg1"/>
                </a:solidFill>
              </a:rPr>
              <a:t>1936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time-100-influential-photos-margaret-bourke-white-fort-peck-dam-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642918"/>
            <a:ext cx="4247000" cy="493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Naslovnica prve številke revije </a:t>
            </a:r>
            <a:r>
              <a:rPr lang="sl-SI" sz="2000" i="1" dirty="0" err="1" smtClean="0">
                <a:solidFill>
                  <a:schemeClr val="bg1"/>
                </a:solidFill>
              </a:rPr>
              <a:t>Life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1936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642918"/>
            <a:ext cx="3823776" cy="511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Margaret Bourke White,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i="1" dirty="0" smtClean="0">
                <a:solidFill>
                  <a:schemeClr val="bg1"/>
                </a:solidFill>
              </a:rPr>
              <a:t>Ruski delavci v kamnolomu</a:t>
            </a:r>
            <a:r>
              <a:rPr lang="sl-SI" sz="2000" dirty="0" smtClean="0">
                <a:solidFill>
                  <a:schemeClr val="bg1"/>
                </a:solidFill>
              </a:rPr>
              <a:t>, 1930,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 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margaret-bourke-white-russian-quarry-workers-manning-hoppers-of-rock-for-making-cement-at-factory-in-siberia-novosibirsk-193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60" t="1147" r="2254" b="1354"/>
          <a:stretch>
            <a:fillRect/>
          </a:stretch>
        </p:blipFill>
        <p:spPr>
          <a:xfrm>
            <a:off x="2786050" y="571480"/>
            <a:ext cx="3507383" cy="504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Boris </a:t>
            </a:r>
            <a:r>
              <a:rPr lang="it-IT" dirty="0" err="1" smtClean="0">
                <a:solidFill>
                  <a:schemeClr val="bg1"/>
                </a:solidFill>
              </a:rPr>
              <a:t>Ignatovi</a:t>
            </a:r>
            <a:r>
              <a:rPr lang="sl-SI" dirty="0" smtClean="0">
                <a:solidFill>
                  <a:schemeClr val="bg1"/>
                </a:solidFill>
              </a:rPr>
              <a:t>č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i="1" dirty="0" smtClean="0">
                <a:solidFill>
                  <a:schemeClr val="bg1"/>
                </a:solidFill>
              </a:rPr>
              <a:t>Pri </a:t>
            </a:r>
            <a:r>
              <a:rPr lang="it-IT" i="1" dirty="0" err="1" smtClean="0">
                <a:solidFill>
                  <a:schemeClr val="bg1"/>
                </a:solidFill>
              </a:rPr>
              <a:t>delu</a:t>
            </a:r>
            <a:r>
              <a:rPr lang="it-IT" dirty="0" smtClean="0">
                <a:solidFill>
                  <a:schemeClr val="bg1"/>
                </a:solidFill>
              </a:rPr>
              <a:t>, 1929</a:t>
            </a:r>
            <a:r>
              <a:rPr lang="sl-SI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137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199" t="3861" r="504" b="9265"/>
          <a:stretch>
            <a:fillRect/>
          </a:stretch>
        </p:blipFill>
        <p:spPr>
          <a:xfrm>
            <a:off x="2643174" y="571480"/>
            <a:ext cx="3673251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Margaret Bourke White,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i="1" dirty="0" smtClean="0">
                <a:solidFill>
                  <a:schemeClr val="bg1"/>
                </a:solidFill>
              </a:rPr>
              <a:t>Poplava v </a:t>
            </a:r>
            <a:r>
              <a:rPr lang="sl-SI" sz="2000" i="1" dirty="0" err="1" smtClean="0">
                <a:solidFill>
                  <a:schemeClr val="bg1"/>
                </a:solidFill>
              </a:rPr>
              <a:t>Louisvillu</a:t>
            </a:r>
            <a:r>
              <a:rPr lang="sl-SI" sz="2000" dirty="0" smtClean="0">
                <a:solidFill>
                  <a:schemeClr val="bg1"/>
                </a:solidFill>
              </a:rPr>
              <a:t>, 1937,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 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Margaret Bourke White - The Louisville Floo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642918"/>
            <a:ext cx="6769300" cy="500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Ottomar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Anschütz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Vojaški manevri blizu Hamburga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poltonska fotomehanična reprodukcija, </a:t>
            </a:r>
            <a:r>
              <a:rPr lang="sl-SI" sz="1600" i="1" dirty="0" err="1" smtClean="0">
                <a:solidFill>
                  <a:schemeClr val="bg1"/>
                </a:solidFill>
              </a:rPr>
              <a:t>Illustrierte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Zeitung</a:t>
            </a:r>
            <a:r>
              <a:rPr lang="sl-SI" sz="1600" dirty="0" smtClean="0">
                <a:solidFill>
                  <a:schemeClr val="bg1"/>
                </a:solidFill>
              </a:rPr>
              <a:t>, Leipzig, 15. marec 1884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Ottomar Anschut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928670"/>
            <a:ext cx="6148909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Margaret Bourke White, </a:t>
            </a:r>
            <a:r>
              <a:rPr lang="sl-SI" sz="2000" i="1" dirty="0" smtClean="0">
                <a:solidFill>
                  <a:schemeClr val="bg1"/>
                </a:solidFill>
              </a:rPr>
              <a:t>Preživeli za bodečo žico</a:t>
            </a:r>
            <a:r>
              <a:rPr lang="sl-SI" sz="2000" dirty="0" smtClean="0">
                <a:solidFill>
                  <a:schemeClr val="bg1"/>
                </a:solidFill>
              </a:rPr>
              <a:t>, 1945,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 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Margaret Bourke Whi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000108"/>
            <a:ext cx="6485916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Henri </a:t>
            </a:r>
            <a:r>
              <a:rPr lang="sl-SI" sz="2000" dirty="0" err="1" smtClean="0">
                <a:solidFill>
                  <a:schemeClr val="bg1"/>
                </a:solidFill>
              </a:rPr>
              <a:t>Cartier</a:t>
            </a:r>
            <a:r>
              <a:rPr lang="sl-SI" sz="2000" dirty="0" smtClean="0">
                <a:solidFill>
                  <a:schemeClr val="bg1"/>
                </a:solidFill>
              </a:rPr>
              <a:t>-</a:t>
            </a:r>
            <a:r>
              <a:rPr lang="sl-SI" sz="2000" dirty="0" err="1" smtClean="0">
                <a:solidFill>
                  <a:schemeClr val="bg1"/>
                </a:solidFill>
              </a:rPr>
              <a:t>Bresson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Place</a:t>
            </a:r>
            <a:r>
              <a:rPr lang="sl-SI" sz="2000" i="1" dirty="0" smtClean="0">
                <a:solidFill>
                  <a:schemeClr val="bg1"/>
                </a:solidFill>
              </a:rPr>
              <a:t> de l'</a:t>
            </a:r>
            <a:r>
              <a:rPr lang="sl-SI" sz="2000" i="1" dirty="0" err="1" smtClean="0">
                <a:solidFill>
                  <a:schemeClr val="bg1"/>
                </a:solidFill>
              </a:rPr>
              <a:t>Europe</a:t>
            </a:r>
            <a:r>
              <a:rPr lang="sl-SI" sz="2000" dirty="0" smtClean="0">
                <a:solidFill>
                  <a:schemeClr val="bg1"/>
                </a:solidFill>
              </a:rPr>
              <a:t>, Pariz 1932,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5" name="Slika 4" descr="time-100-influential-photos-henri-cartier-bresson-behind-gare-saint-lazare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428604"/>
            <a:ext cx="3581886" cy="529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Henri </a:t>
            </a:r>
            <a:r>
              <a:rPr lang="sl-SI" sz="2000" dirty="0" err="1" smtClean="0">
                <a:solidFill>
                  <a:schemeClr val="bg1"/>
                </a:solidFill>
              </a:rPr>
              <a:t>Cartier</a:t>
            </a:r>
            <a:r>
              <a:rPr lang="sl-SI" sz="2000" dirty="0" smtClean="0">
                <a:solidFill>
                  <a:schemeClr val="bg1"/>
                </a:solidFill>
              </a:rPr>
              <a:t>-</a:t>
            </a:r>
            <a:r>
              <a:rPr lang="sl-SI" sz="2000" dirty="0" err="1" smtClean="0">
                <a:solidFill>
                  <a:schemeClr val="bg1"/>
                </a:solidFill>
              </a:rPr>
              <a:t>Bresson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Voajerja</a:t>
            </a:r>
            <a:r>
              <a:rPr lang="sl-SI" sz="2000" dirty="0" smtClean="0">
                <a:solidFill>
                  <a:schemeClr val="bg1"/>
                </a:solidFill>
              </a:rPr>
              <a:t>, Bruselj 1932,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6" name="Slika 5" descr="Bruxelles_-1932-©-Henri-Cartier-Bresson_Magnum-Photos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857232"/>
            <a:ext cx="7219950" cy="48101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Henri </a:t>
            </a:r>
            <a:r>
              <a:rPr lang="sl-SI" sz="2000" dirty="0" err="1" smtClean="0">
                <a:solidFill>
                  <a:schemeClr val="bg1"/>
                </a:solidFill>
              </a:rPr>
              <a:t>Cartier</a:t>
            </a:r>
            <a:r>
              <a:rPr lang="sl-SI" sz="2000" dirty="0" smtClean="0">
                <a:solidFill>
                  <a:schemeClr val="bg1"/>
                </a:solidFill>
              </a:rPr>
              <a:t>-</a:t>
            </a:r>
            <a:r>
              <a:rPr lang="sl-SI" sz="2000" dirty="0" err="1" smtClean="0">
                <a:solidFill>
                  <a:schemeClr val="bg1"/>
                </a:solidFill>
              </a:rPr>
              <a:t>Bresson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Dessau</a:t>
            </a:r>
            <a:r>
              <a:rPr lang="sl-SI" sz="2000" dirty="0" smtClean="0">
                <a:solidFill>
                  <a:schemeClr val="bg1"/>
                </a:solidFill>
              </a:rPr>
              <a:t>, 1945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4" name="Slika 3" descr="Dessau 1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785794"/>
            <a:ext cx="6883164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571472" y="5429264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sz="2400" dirty="0" smtClean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David </a:t>
            </a:r>
            <a:r>
              <a:rPr lang="sl-SI" dirty="0" err="1" smtClean="0">
                <a:solidFill>
                  <a:schemeClr val="bg1"/>
                </a:solidFill>
              </a:rPr>
              <a:t>Seymour</a:t>
            </a:r>
            <a:r>
              <a:rPr lang="sl-SI" dirty="0" smtClean="0">
                <a:solidFill>
                  <a:schemeClr val="bg1"/>
                </a:solidFill>
              </a:rPr>
              <a:t>-</a:t>
            </a:r>
            <a:r>
              <a:rPr lang="sl-SI" dirty="0" err="1" smtClean="0">
                <a:solidFill>
                  <a:schemeClr val="bg1"/>
                </a:solidFill>
              </a:rPr>
              <a:t>Chim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Javno zborovanje v </a:t>
            </a:r>
            <a:r>
              <a:rPr lang="sl-SI" i="1" dirty="0" err="1" smtClean="0">
                <a:solidFill>
                  <a:schemeClr val="bg1"/>
                </a:solidFill>
              </a:rPr>
              <a:t>Estremaduri</a:t>
            </a:r>
            <a:r>
              <a:rPr lang="sl-SI" i="1" dirty="0" smtClean="0">
                <a:solidFill>
                  <a:schemeClr val="bg1"/>
                </a:solidFill>
              </a:rPr>
              <a:t>, Španija</a:t>
            </a:r>
            <a:r>
              <a:rPr lang="sl-SI" dirty="0" smtClean="0">
                <a:solidFill>
                  <a:schemeClr val="bg1"/>
                </a:solidFill>
              </a:rPr>
              <a:t>, 1936,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dirty="0"/>
          </a:p>
        </p:txBody>
      </p:sp>
      <p:pic>
        <p:nvPicPr>
          <p:cNvPr id="7" name="Ograda vsebine 6" descr="Chi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714356"/>
            <a:ext cx="3739960" cy="478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571472" y="5429264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sz="2400" dirty="0" smtClean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David </a:t>
            </a:r>
            <a:r>
              <a:rPr lang="sl-SI" dirty="0" err="1" smtClean="0">
                <a:solidFill>
                  <a:schemeClr val="bg1"/>
                </a:solidFill>
              </a:rPr>
              <a:t>Seymour</a:t>
            </a:r>
            <a:r>
              <a:rPr lang="sl-SI" dirty="0" smtClean="0">
                <a:solidFill>
                  <a:schemeClr val="bg1"/>
                </a:solidFill>
              </a:rPr>
              <a:t>-</a:t>
            </a:r>
            <a:r>
              <a:rPr lang="sl-SI" dirty="0" err="1" smtClean="0">
                <a:solidFill>
                  <a:schemeClr val="bg1"/>
                </a:solidFill>
              </a:rPr>
              <a:t>Chim</a:t>
            </a:r>
            <a:r>
              <a:rPr lang="sl-SI" dirty="0" smtClean="0">
                <a:solidFill>
                  <a:schemeClr val="bg1"/>
                </a:solidFill>
              </a:rPr>
              <a:t>, iz cikla </a:t>
            </a:r>
            <a:r>
              <a:rPr lang="sl-SI" i="1" dirty="0" smtClean="0">
                <a:solidFill>
                  <a:schemeClr val="bg1"/>
                </a:solidFill>
              </a:rPr>
              <a:t>Otroci Evrope, </a:t>
            </a:r>
            <a:r>
              <a:rPr lang="sl-SI" dirty="0" smtClean="0">
                <a:solidFill>
                  <a:schemeClr val="bg1"/>
                </a:solidFill>
              </a:rPr>
              <a:t>Neapelj, Italija,1948,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dirty="0"/>
          </a:p>
        </p:txBody>
      </p:sp>
      <p:pic>
        <p:nvPicPr>
          <p:cNvPr id="7" name="Ograda vsebine 6" descr="Albergo dei poveri, 19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000108"/>
            <a:ext cx="6444232" cy="428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</a:t>
            </a:r>
            <a:r>
              <a:rPr lang="sl-SI" sz="2000" dirty="0" err="1" smtClean="0">
                <a:solidFill>
                  <a:schemeClr val="bg1"/>
                </a:solidFill>
              </a:rPr>
              <a:t>Eugene</a:t>
            </a:r>
            <a:r>
              <a:rPr lang="sl-SI" sz="2000" dirty="0" smtClean="0">
                <a:solidFill>
                  <a:schemeClr val="bg1"/>
                </a:solidFill>
              </a:rPr>
              <a:t> Smith, </a:t>
            </a:r>
            <a:r>
              <a:rPr lang="sl-SI" sz="2000" i="1" dirty="0" err="1" smtClean="0">
                <a:solidFill>
                  <a:schemeClr val="bg1"/>
                </a:solidFill>
              </a:rPr>
              <a:t>Iwo</a:t>
            </a:r>
            <a:r>
              <a:rPr lang="sl-SI" sz="2000" i="1" dirty="0" smtClean="0">
                <a:solidFill>
                  <a:schemeClr val="bg1"/>
                </a:solidFill>
              </a:rPr>
              <a:t> Jima,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2000" dirty="0" smtClean="0">
                <a:solidFill>
                  <a:schemeClr val="bg1"/>
                </a:solidFill>
              </a:rPr>
              <a:t>marec 1945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smith_w_eugene_2008_55_09a_447289_displaysi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81"/>
          <a:stretch>
            <a:fillRect/>
          </a:stretch>
        </p:blipFill>
        <p:spPr>
          <a:xfrm>
            <a:off x="2071670" y="500042"/>
            <a:ext cx="4948229" cy="5429288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Naslovnica revije </a:t>
            </a:r>
            <a:r>
              <a:rPr lang="sl-SI" sz="2000" i="1" dirty="0" err="1" smtClean="0">
                <a:solidFill>
                  <a:schemeClr val="bg1"/>
                </a:solidFill>
              </a:rPr>
              <a:t>Life</a:t>
            </a:r>
            <a:r>
              <a:rPr lang="sl-SI" sz="2000" i="1" dirty="0" smtClean="0">
                <a:solidFill>
                  <a:schemeClr val="bg1"/>
                </a:solidFill>
              </a:rPr>
              <a:t>,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2000" dirty="0" smtClean="0">
                <a:solidFill>
                  <a:schemeClr val="bg1"/>
                </a:solidFill>
              </a:rPr>
              <a:t>9. april 1945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iwo-jima-w-eugene-smith-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25"/>
          <a:stretch>
            <a:fillRect/>
          </a:stretch>
        </p:blipFill>
        <p:spPr>
          <a:xfrm>
            <a:off x="2571736" y="642918"/>
            <a:ext cx="3857656" cy="525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</a:t>
            </a:r>
            <a:r>
              <a:rPr lang="sl-SI" sz="2000" dirty="0" err="1" smtClean="0">
                <a:solidFill>
                  <a:schemeClr val="bg1"/>
                </a:solidFill>
              </a:rPr>
              <a:t>Eugene</a:t>
            </a:r>
            <a:r>
              <a:rPr lang="sl-SI" sz="2000" dirty="0" smtClean="0">
                <a:solidFill>
                  <a:schemeClr val="bg1"/>
                </a:solidFill>
              </a:rPr>
              <a:t> Smith, </a:t>
            </a:r>
            <a:r>
              <a:rPr lang="sl-SI" sz="2000" i="1" dirty="0" smtClean="0">
                <a:solidFill>
                  <a:schemeClr val="bg1"/>
                </a:solidFill>
              </a:rPr>
              <a:t>Španska vas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fotoesej</a:t>
            </a:r>
            <a:r>
              <a:rPr lang="sl-SI" sz="1600" dirty="0" smtClean="0">
                <a:solidFill>
                  <a:schemeClr val="bg1"/>
                </a:solidFill>
              </a:rPr>
              <a:t> v reviji </a:t>
            </a:r>
            <a:r>
              <a:rPr lang="sl-SI" sz="1600" i="1" dirty="0" err="1" smtClean="0">
                <a:solidFill>
                  <a:schemeClr val="bg1"/>
                </a:solidFill>
              </a:rPr>
              <a:t>Life</a:t>
            </a:r>
            <a:r>
              <a:rPr lang="sl-SI" sz="1600" dirty="0" smtClean="0">
                <a:solidFill>
                  <a:schemeClr val="bg1"/>
                </a:solidFill>
              </a:rPr>
              <a:t>, 9. april 1951</a:t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09" t="9618" r="1288" b="13483"/>
          <a:stretch>
            <a:fillRect/>
          </a:stretch>
        </p:blipFill>
        <p:spPr>
          <a:xfrm>
            <a:off x="1142976" y="928670"/>
            <a:ext cx="6929486" cy="450059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</a:t>
            </a:r>
            <a:r>
              <a:rPr lang="sl-SI" sz="2000" dirty="0" err="1" smtClean="0">
                <a:solidFill>
                  <a:schemeClr val="bg1"/>
                </a:solidFill>
              </a:rPr>
              <a:t>Eugene</a:t>
            </a:r>
            <a:r>
              <a:rPr lang="sl-SI" sz="2000" dirty="0" smtClean="0">
                <a:solidFill>
                  <a:schemeClr val="bg1"/>
                </a:solidFill>
              </a:rPr>
              <a:t> Smith, </a:t>
            </a:r>
            <a:r>
              <a:rPr lang="sl-SI" sz="2000" i="1" dirty="0" smtClean="0">
                <a:solidFill>
                  <a:schemeClr val="bg1"/>
                </a:solidFill>
              </a:rPr>
              <a:t>Španska vas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fotoreportaža v reviji </a:t>
            </a:r>
            <a:r>
              <a:rPr lang="sl-SI" sz="1600" i="1" dirty="0" err="1" smtClean="0">
                <a:solidFill>
                  <a:schemeClr val="bg1"/>
                </a:solidFill>
              </a:rPr>
              <a:t>Life</a:t>
            </a:r>
            <a:r>
              <a:rPr lang="sl-SI" sz="1600" dirty="0" smtClean="0">
                <a:solidFill>
                  <a:schemeClr val="bg1"/>
                </a:solidFill>
              </a:rPr>
              <a:t>, 9. april 1951</a:t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39" t="6093" b="14349"/>
          <a:stretch>
            <a:fillRect/>
          </a:stretch>
        </p:blipFill>
        <p:spPr>
          <a:xfrm>
            <a:off x="1285851" y="928670"/>
            <a:ext cx="6745498" cy="457203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800" dirty="0" smtClean="0">
                <a:solidFill>
                  <a:schemeClr val="bg1"/>
                </a:solidFill>
              </a:rPr>
              <a:t>Paul </a:t>
            </a:r>
            <a:r>
              <a:rPr lang="sl-SI" sz="1800" dirty="0" err="1" smtClean="0">
                <a:solidFill>
                  <a:schemeClr val="bg1"/>
                </a:solidFill>
              </a:rPr>
              <a:t>Nadar</a:t>
            </a:r>
            <a:r>
              <a:rPr lang="sl-SI" sz="1800" dirty="0" smtClean="0">
                <a:solidFill>
                  <a:schemeClr val="bg1"/>
                </a:solidFill>
              </a:rPr>
              <a:t>, </a:t>
            </a:r>
            <a:r>
              <a:rPr lang="sl-SI" sz="1800" i="1" dirty="0" smtClean="0">
                <a:solidFill>
                  <a:schemeClr val="bg1"/>
                </a:solidFill>
              </a:rPr>
              <a:t>Umetnost živeti sto let</a:t>
            </a:r>
            <a:r>
              <a:rPr lang="sl-SI" sz="1800" dirty="0" smtClean="0">
                <a:solidFill>
                  <a:schemeClr val="bg1"/>
                </a:solidFill>
              </a:rPr>
              <a:t>; </a:t>
            </a:r>
            <a:r>
              <a:rPr lang="sl-SI" sz="1800" i="1" dirty="0" smtClean="0">
                <a:solidFill>
                  <a:schemeClr val="bg1"/>
                </a:solidFill>
              </a:rPr>
              <a:t>Trije intervjuji z g. </a:t>
            </a:r>
            <a:r>
              <a:rPr lang="sl-SI" sz="1800" i="1" dirty="0" err="1" smtClean="0">
                <a:solidFill>
                  <a:schemeClr val="bg1"/>
                </a:solidFill>
              </a:rPr>
              <a:t>Chevreulem</a:t>
            </a:r>
            <a:r>
              <a:rPr lang="sl-SI" sz="1800" i="1" dirty="0" smtClean="0">
                <a:solidFill>
                  <a:schemeClr val="bg1"/>
                </a:solidFill>
              </a:rPr>
              <a:t> ... na predvečer njegove stoprve obletnice</a:t>
            </a:r>
            <a:r>
              <a:rPr lang="sl-SI" sz="1800" dirty="0" smtClean="0">
                <a:solidFill>
                  <a:schemeClr val="bg1"/>
                </a:solidFill>
              </a:rPr>
              <a:t>; </a:t>
            </a:r>
            <a:r>
              <a:rPr lang="sl-SI" sz="1600" i="1" dirty="0" smtClean="0">
                <a:solidFill>
                  <a:schemeClr val="bg1"/>
                </a:solidFill>
              </a:rPr>
              <a:t>Le </a:t>
            </a:r>
            <a:r>
              <a:rPr lang="sl-SI" sz="1600" i="1" dirty="0" err="1" smtClean="0">
                <a:solidFill>
                  <a:schemeClr val="bg1"/>
                </a:solidFill>
              </a:rPr>
              <a:t>Journal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Illustré</a:t>
            </a:r>
            <a:r>
              <a:rPr lang="sl-SI" sz="1600" dirty="0" smtClean="0">
                <a:solidFill>
                  <a:schemeClr val="bg1"/>
                </a:solidFill>
              </a:rPr>
              <a:t>, 5. september 1886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Nadar_Chevreu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grayscl/>
            <a:lum contrast="10000"/>
          </a:blip>
          <a:srcRect l="52220" t="1092" r="1824" b="2036"/>
          <a:stretch>
            <a:fillRect/>
          </a:stretch>
        </p:blipFill>
        <p:spPr>
          <a:xfrm>
            <a:off x="2786050" y="428604"/>
            <a:ext cx="3648713" cy="522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William </a:t>
            </a:r>
            <a:r>
              <a:rPr lang="sl-SI" sz="2000" dirty="0" err="1" smtClean="0">
                <a:solidFill>
                  <a:schemeClr val="bg1"/>
                </a:solidFill>
              </a:rPr>
              <a:t>Eugene</a:t>
            </a:r>
            <a:r>
              <a:rPr lang="sl-SI" sz="2000" dirty="0" smtClean="0">
                <a:solidFill>
                  <a:schemeClr val="bg1"/>
                </a:solidFill>
              </a:rPr>
              <a:t> Smith, </a:t>
            </a:r>
            <a:r>
              <a:rPr lang="sl-SI" sz="2000" i="1" dirty="0" smtClean="0">
                <a:solidFill>
                  <a:schemeClr val="bg1"/>
                </a:solidFill>
              </a:rPr>
              <a:t>Španska vas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fotoreportaža v reviji </a:t>
            </a:r>
            <a:r>
              <a:rPr lang="sl-SI" sz="1600" i="1" dirty="0" err="1" smtClean="0">
                <a:solidFill>
                  <a:schemeClr val="bg1"/>
                </a:solidFill>
              </a:rPr>
              <a:t>Life</a:t>
            </a:r>
            <a:r>
              <a:rPr lang="sl-SI" sz="1600" dirty="0" smtClean="0">
                <a:solidFill>
                  <a:schemeClr val="bg1"/>
                </a:solidFill>
              </a:rPr>
              <a:t>, 9. april 1951</a:t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116" b="11609"/>
          <a:stretch>
            <a:fillRect/>
          </a:stretch>
        </p:blipFill>
        <p:spPr>
          <a:xfrm>
            <a:off x="1214414" y="857232"/>
            <a:ext cx="6867358" cy="464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9" name="Ograda vsebine 8" descr="Smit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928670"/>
            <a:ext cx="6709495" cy="4525962"/>
          </a:xfrm>
        </p:spPr>
      </p:pic>
      <p:sp>
        <p:nvSpPr>
          <p:cNvPr id="8" name="Pravokotnik 7"/>
          <p:cNvSpPr/>
          <p:nvPr/>
        </p:nvSpPr>
        <p:spPr>
          <a:xfrm>
            <a:off x="428596" y="5786454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William </a:t>
            </a:r>
            <a:r>
              <a:rPr lang="sl-SI" dirty="0" err="1" smtClean="0">
                <a:solidFill>
                  <a:schemeClr val="bg1"/>
                </a:solidFill>
              </a:rPr>
              <a:t>Eugene</a:t>
            </a:r>
            <a:r>
              <a:rPr lang="sl-SI" dirty="0" smtClean="0">
                <a:solidFill>
                  <a:schemeClr val="bg1"/>
                </a:solidFill>
              </a:rPr>
              <a:t> Smith, </a:t>
            </a:r>
            <a:r>
              <a:rPr lang="sl-SI" i="1" dirty="0" smtClean="0">
                <a:solidFill>
                  <a:schemeClr val="bg1"/>
                </a:solidFill>
              </a:rPr>
              <a:t>Španska vas</a:t>
            </a:r>
            <a:r>
              <a:rPr lang="sl-SI" dirty="0" smtClean="0">
                <a:solidFill>
                  <a:schemeClr val="bg1"/>
                </a:solidFill>
              </a:rPr>
              <a:t>,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dirty="0" smtClean="0">
                <a:solidFill>
                  <a:schemeClr val="bg1"/>
                </a:solidFill>
              </a:rPr>
              <a:t>1951,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William Eugene Smith,  </a:t>
            </a:r>
            <a:r>
              <a:rPr lang="pl-PL" sz="2000" i="1" dirty="0" smtClean="0">
                <a:solidFill>
                  <a:schemeClr val="bg1"/>
                </a:solidFill>
              </a:rPr>
              <a:t>Tomoko  pri  kopanju</a:t>
            </a:r>
            <a:r>
              <a:rPr lang="pl-PL" sz="2000" dirty="0" smtClean="0">
                <a:solidFill>
                  <a:schemeClr val="bg1"/>
                </a:solidFill>
              </a:rPr>
              <a:t>, Minamata, Japonska, 1972,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Smith - Tomoko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928662" y="928670"/>
            <a:ext cx="7200001" cy="439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Werner </a:t>
            </a:r>
            <a:r>
              <a:rPr lang="sl-SI" sz="2000" dirty="0" err="1" smtClean="0">
                <a:solidFill>
                  <a:schemeClr val="bg1"/>
                </a:solidFill>
              </a:rPr>
              <a:t>Bischof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Freiburg</a:t>
            </a:r>
            <a:r>
              <a:rPr lang="sl-SI" sz="2000" i="1" dirty="0" smtClean="0">
                <a:solidFill>
                  <a:schemeClr val="bg1"/>
                </a:solidFill>
              </a:rPr>
              <a:t> im </a:t>
            </a:r>
            <a:r>
              <a:rPr lang="sl-SI" sz="2000" i="1" dirty="0" err="1" smtClean="0">
                <a:solidFill>
                  <a:schemeClr val="bg1"/>
                </a:solidFill>
              </a:rPr>
              <a:t>Breisgau</a:t>
            </a:r>
            <a:r>
              <a:rPr lang="sl-SI" sz="2000" dirty="0" smtClean="0">
                <a:solidFill>
                  <a:schemeClr val="bg1"/>
                </a:solidFill>
              </a:rPr>
              <a:t>, 1945,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Werner Bish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857232"/>
            <a:ext cx="7111125" cy="46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Werner </a:t>
            </a:r>
            <a:r>
              <a:rPr lang="sl-SI" sz="2000" dirty="0" err="1" smtClean="0">
                <a:solidFill>
                  <a:schemeClr val="bg1"/>
                </a:solidFill>
              </a:rPr>
              <a:t>Bischof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Šintoistični duhovniki na dvorišču templja </a:t>
            </a:r>
            <a:r>
              <a:rPr lang="sl-SI" sz="2000" i="1" dirty="0" err="1" smtClean="0">
                <a:solidFill>
                  <a:schemeClr val="bg1"/>
                </a:solidFill>
              </a:rPr>
              <a:t>Meidži</a:t>
            </a:r>
            <a:r>
              <a:rPr lang="sl-SI" sz="2000" dirty="0" smtClean="0">
                <a:solidFill>
                  <a:schemeClr val="bg1"/>
                </a:solidFill>
              </a:rPr>
              <a:t>, Tokio, 1952,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Bischof.jpg"/>
          <p:cNvPicPr>
            <a:picLocks noChangeAspect="1"/>
          </p:cNvPicPr>
          <p:nvPr/>
        </p:nvPicPr>
        <p:blipFill>
          <a:blip r:embed="rId2" cstate="print"/>
          <a:srcRect l="1181" t="1407" r="823"/>
          <a:stretch>
            <a:fillRect/>
          </a:stretch>
        </p:blipFill>
        <p:spPr>
          <a:xfrm>
            <a:off x="1714480" y="714356"/>
            <a:ext cx="5587472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Werner </a:t>
            </a:r>
            <a:r>
              <a:rPr lang="sl-SI" sz="2000" dirty="0" err="1" smtClean="0">
                <a:solidFill>
                  <a:schemeClr val="bg1"/>
                </a:solidFill>
              </a:rPr>
              <a:t>Bischof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Cuzco</a:t>
            </a:r>
            <a:r>
              <a:rPr lang="sl-SI" sz="2000" dirty="0" smtClean="0">
                <a:solidFill>
                  <a:schemeClr val="bg1"/>
                </a:solidFill>
              </a:rPr>
              <a:t>, Peru, 1954,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Bischof - Cuz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857232"/>
            <a:ext cx="4665058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Inge </a:t>
            </a:r>
            <a:r>
              <a:rPr lang="sl-SI" sz="2000" dirty="0" err="1" smtClean="0">
                <a:solidFill>
                  <a:schemeClr val="bg1"/>
                </a:solidFill>
              </a:rPr>
              <a:t>Morath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</a:rPr>
              <a:t>Lama v </a:t>
            </a:r>
            <a:r>
              <a:rPr lang="en-US" sz="2000" i="1" dirty="0" err="1" smtClean="0">
                <a:solidFill>
                  <a:schemeClr val="bg1"/>
                </a:solidFill>
              </a:rPr>
              <a:t>bližini</a:t>
            </a:r>
            <a:r>
              <a:rPr lang="en-US" sz="2000" i="1" dirty="0" smtClean="0">
                <a:solidFill>
                  <a:schemeClr val="bg1"/>
                </a:solidFill>
              </a:rPr>
              <a:t> Times </a:t>
            </a:r>
            <a:r>
              <a:rPr lang="en-US" sz="2000" i="1" dirty="0" err="1" smtClean="0">
                <a:solidFill>
                  <a:schemeClr val="bg1"/>
                </a:solidFill>
              </a:rPr>
              <a:t>Squara</a:t>
            </a:r>
            <a:r>
              <a:rPr lang="en-US" sz="2000" dirty="0" smtClean="0">
                <a:solidFill>
                  <a:schemeClr val="bg1"/>
                </a:solidFill>
              </a:rPr>
              <a:t>, New York City, 1957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Inge Mora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925" y="642918"/>
            <a:ext cx="3223916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Inge </a:t>
            </a:r>
            <a:r>
              <a:rPr lang="sl-SI" sz="2000" dirty="0" err="1" smtClean="0">
                <a:solidFill>
                  <a:schemeClr val="bg1"/>
                </a:solidFill>
              </a:rPr>
              <a:t>Morath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Marilyn</a:t>
            </a:r>
            <a:r>
              <a:rPr lang="sl-SI" sz="2000" dirty="0" smtClean="0">
                <a:solidFill>
                  <a:schemeClr val="bg1"/>
                </a:solidFill>
              </a:rPr>
              <a:t> Monroe med snemanjem filma </a:t>
            </a:r>
            <a:r>
              <a:rPr lang="sl-SI" sz="2000" i="1" dirty="0" smtClean="0">
                <a:solidFill>
                  <a:schemeClr val="bg1"/>
                </a:solidFill>
              </a:rPr>
              <a:t>Neprilagojeni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Reno</a:t>
            </a:r>
            <a:r>
              <a:rPr lang="sl-SI" sz="2000" dirty="0" smtClean="0">
                <a:solidFill>
                  <a:schemeClr val="bg1"/>
                </a:solidFill>
              </a:rPr>
              <a:t>, Nevada, 1960</a:t>
            </a:r>
            <a:r>
              <a:rPr lang="sl-SI" sz="1600" dirty="0" smtClean="0">
                <a:solidFill>
                  <a:schemeClr val="bg1"/>
                </a:solidFill>
              </a:rPr>
              <a:t>, 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Slika 4" descr="Inge Morath, Marylin.jpg"/>
          <p:cNvPicPr>
            <a:picLocks noChangeAspect="1"/>
          </p:cNvPicPr>
          <p:nvPr/>
        </p:nvPicPr>
        <p:blipFill>
          <a:blip r:embed="rId2" cstate="print"/>
          <a:srcRect l="2014" t="1503" r="1315" b="2284"/>
          <a:stretch>
            <a:fillRect/>
          </a:stretch>
        </p:blipFill>
        <p:spPr>
          <a:xfrm>
            <a:off x="1142976" y="785794"/>
            <a:ext cx="6858048" cy="457203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Weegee</a:t>
            </a:r>
            <a:r>
              <a:rPr lang="sl-SI" sz="2000" dirty="0" smtClean="0">
                <a:solidFill>
                  <a:schemeClr val="bg1"/>
                </a:solidFill>
              </a:rPr>
              <a:t> (Artur </a:t>
            </a:r>
            <a:r>
              <a:rPr lang="sl-SI" sz="2000" dirty="0" err="1" smtClean="0">
                <a:solidFill>
                  <a:schemeClr val="bg1"/>
                </a:solidFill>
              </a:rPr>
              <a:t>Fellig</a:t>
            </a:r>
            <a:r>
              <a:rPr lang="sl-SI" sz="2000" dirty="0" smtClean="0">
                <a:solidFill>
                  <a:schemeClr val="bg1"/>
                </a:solidFill>
              </a:rPr>
              <a:t>), </a:t>
            </a:r>
            <a:r>
              <a:rPr lang="sl-SI" sz="2000" i="1" dirty="0" smtClean="0">
                <a:solidFill>
                  <a:schemeClr val="bg1"/>
                </a:solidFill>
              </a:rPr>
              <a:t>V </a:t>
            </a:r>
            <a:r>
              <a:rPr lang="sl-SI" sz="2000" i="1" dirty="0" err="1" smtClean="0">
                <a:solidFill>
                  <a:schemeClr val="bg1"/>
                </a:solidFill>
              </a:rPr>
              <a:t>marici</a:t>
            </a:r>
            <a:r>
              <a:rPr lang="sl-SI" sz="2000" dirty="0" smtClean="0">
                <a:solidFill>
                  <a:schemeClr val="bg1"/>
                </a:solidFill>
              </a:rPr>
              <a:t>, 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1940,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44" t="4992" r="434" b="11389"/>
          <a:stretch>
            <a:fillRect/>
          </a:stretch>
        </p:blipFill>
        <p:spPr>
          <a:xfrm>
            <a:off x="1643042" y="1000108"/>
            <a:ext cx="5822328" cy="453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nn-NO" sz="2000" dirty="0" smtClean="0">
                <a:solidFill>
                  <a:schemeClr val="bg1"/>
                </a:solidFill>
              </a:rPr>
              <a:t>Weegee (Artur Fellig), </a:t>
            </a:r>
            <a:r>
              <a:rPr lang="nn-NO" sz="2000" i="1" dirty="0" smtClean="0">
                <a:solidFill>
                  <a:schemeClr val="bg1"/>
                </a:solidFill>
              </a:rPr>
              <a:t>Avtomobilska nesreča</a:t>
            </a:r>
            <a:r>
              <a:rPr lang="nn-NO" sz="2000" dirty="0" smtClean="0">
                <a:solidFill>
                  <a:schemeClr val="bg1"/>
                </a:solidFill>
              </a:rPr>
              <a:t>, ok. 1940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7" name="Ograda vsebine 6" descr="Weeg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91" r="1130"/>
          <a:stretch>
            <a:fillRect/>
          </a:stretch>
        </p:blipFill>
        <p:spPr>
          <a:xfrm>
            <a:off x="1643042" y="928670"/>
            <a:ext cx="5857916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402" b="8151"/>
          <a:stretch>
            <a:fillRect/>
          </a:stretch>
        </p:blipFill>
        <p:spPr>
          <a:xfrm>
            <a:off x="2714612" y="500042"/>
            <a:ext cx="3686950" cy="5184000"/>
          </a:xfrm>
        </p:spPr>
      </p:pic>
      <p:sp>
        <p:nvSpPr>
          <p:cNvPr id="7" name="Pravokotnik 6"/>
          <p:cNvSpPr/>
          <p:nvPr/>
        </p:nvSpPr>
        <p:spPr>
          <a:xfrm>
            <a:off x="571472" y="5929330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rgbClr val="FFFFFF"/>
                </a:solidFill>
              </a:rPr>
              <a:t>Sidney</a:t>
            </a:r>
            <a:r>
              <a:rPr lang="sl-SI" dirty="0" smtClean="0">
                <a:solidFill>
                  <a:srgbClr val="FFFFFF"/>
                </a:solidFill>
              </a:rPr>
              <a:t> </a:t>
            </a:r>
            <a:r>
              <a:rPr lang="sl-SI" dirty="0" smtClean="0">
                <a:solidFill>
                  <a:schemeClr val="bg1"/>
                </a:solidFill>
              </a:rPr>
              <a:t>W. </a:t>
            </a:r>
            <a:r>
              <a:rPr lang="sl-SI" dirty="0" err="1" smtClean="0">
                <a:solidFill>
                  <a:schemeClr val="bg1"/>
                </a:solidFill>
              </a:rPr>
              <a:t>Wetmore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Za rešetkami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Joilet</a:t>
            </a:r>
            <a:r>
              <a:rPr lang="sl-SI" dirty="0" smtClean="0">
                <a:solidFill>
                  <a:schemeClr val="bg1"/>
                </a:solidFill>
              </a:rPr>
              <a:t>, Illinois, </a:t>
            </a:r>
          </a:p>
          <a:p>
            <a:pPr algn="ctr"/>
            <a:r>
              <a:rPr lang="sl-SI" sz="1600" i="1" dirty="0" err="1" smtClean="0">
                <a:solidFill>
                  <a:schemeClr val="bg1"/>
                </a:solidFill>
              </a:rPr>
              <a:t>Illustrated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American</a:t>
            </a:r>
            <a:r>
              <a:rPr lang="sl-SI" sz="1600" dirty="0" smtClean="0">
                <a:solidFill>
                  <a:schemeClr val="bg1"/>
                </a:solidFill>
              </a:rPr>
              <a:t>, 8. marec 1890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643578"/>
            <a:ext cx="8229600" cy="1143000"/>
          </a:xfrm>
        </p:spPr>
        <p:txBody>
          <a:bodyPr/>
          <a:lstStyle/>
          <a:p>
            <a:r>
              <a:rPr lang="fr-FR" sz="2000" dirty="0" smtClean="0">
                <a:solidFill>
                  <a:schemeClr val="bg1"/>
                </a:solidFill>
              </a:rPr>
              <a:t>Robert Doisneau, </a:t>
            </a:r>
            <a:r>
              <a:rPr lang="fr-FR" sz="2000" i="1" dirty="0" smtClean="0">
                <a:solidFill>
                  <a:schemeClr val="bg1"/>
                </a:solidFill>
              </a:rPr>
              <a:t>Otroci na trgu Hébert</a:t>
            </a:r>
            <a:r>
              <a:rPr lang="fr-FR" sz="2000" dirty="0" smtClean="0">
                <a:solidFill>
                  <a:schemeClr val="bg1"/>
                </a:solidFill>
              </a:rPr>
              <a:t>, 1951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 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Doisnea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642918"/>
            <a:ext cx="3943629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715000"/>
            <a:ext cx="8229600" cy="1143000"/>
          </a:xfrm>
        </p:spPr>
        <p:txBody>
          <a:bodyPr/>
          <a:lstStyle/>
          <a:p>
            <a:r>
              <a:rPr lang="fr-FR" sz="2000" dirty="0" smtClean="0">
                <a:solidFill>
                  <a:schemeClr val="bg1"/>
                </a:solidFill>
              </a:rPr>
              <a:t>Robert Doisneau, </a:t>
            </a:r>
            <a:r>
              <a:rPr lang="fr-FR" sz="2000" i="1" dirty="0" smtClean="0">
                <a:solidFill>
                  <a:schemeClr val="bg1"/>
                </a:solidFill>
              </a:rPr>
              <a:t>L'enfer</a:t>
            </a:r>
            <a:r>
              <a:rPr lang="fr-FR" sz="2000" dirty="0" smtClean="0">
                <a:solidFill>
                  <a:schemeClr val="bg1"/>
                </a:solidFill>
              </a:rPr>
              <a:t>, 1952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 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Doisneau, Pekel.jpg"/>
          <p:cNvPicPr>
            <a:picLocks noChangeAspect="1"/>
          </p:cNvPicPr>
          <p:nvPr/>
        </p:nvPicPr>
        <p:blipFill>
          <a:blip r:embed="rId2" cstate="print"/>
          <a:srcRect l="3177" t="2362" r="2867" b="2288"/>
          <a:stretch>
            <a:fillRect/>
          </a:stretch>
        </p:blipFill>
        <p:spPr>
          <a:xfrm>
            <a:off x="2143108" y="714356"/>
            <a:ext cx="4897068" cy="50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fr-FR" sz="2000" dirty="0" smtClean="0">
                <a:solidFill>
                  <a:schemeClr val="bg1"/>
                </a:solidFill>
              </a:rPr>
              <a:t>Robert Doisneau, </a:t>
            </a:r>
            <a:r>
              <a:rPr lang="fr-FR" sz="2000" i="1" dirty="0" smtClean="0">
                <a:solidFill>
                  <a:schemeClr val="bg1"/>
                </a:solidFill>
              </a:rPr>
              <a:t>Brez prebite pare v Parizu</a:t>
            </a:r>
            <a:r>
              <a:rPr lang="fr-FR" sz="2000" dirty="0" smtClean="0">
                <a:solidFill>
                  <a:schemeClr val="bg1"/>
                </a:solidFill>
              </a:rPr>
              <a:t>, 1951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175.jpg"/>
          <p:cNvPicPr>
            <a:picLocks noChangeAspect="1"/>
          </p:cNvPicPr>
          <p:nvPr/>
        </p:nvPicPr>
        <p:blipFill>
          <a:blip r:embed="rId2" cstate="print"/>
          <a:srcRect l="370" t="4166" r="370" b="8333"/>
          <a:stretch>
            <a:fillRect/>
          </a:stretch>
        </p:blipFill>
        <p:spPr>
          <a:xfrm>
            <a:off x="2786050" y="642918"/>
            <a:ext cx="3497151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643578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Bill Brandt, </a:t>
            </a:r>
            <a:r>
              <a:rPr lang="sl-SI" sz="2000" i="1" dirty="0" smtClean="0">
                <a:solidFill>
                  <a:schemeClr val="bg1"/>
                </a:solidFill>
              </a:rPr>
              <a:t>Človek, ki paberkuje premog v </a:t>
            </a:r>
            <a:r>
              <a:rPr lang="sl-SI" sz="2000" i="1" dirty="0" err="1" smtClean="0">
                <a:solidFill>
                  <a:schemeClr val="bg1"/>
                </a:solidFill>
              </a:rPr>
              <a:t>East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Durhamu</a:t>
            </a:r>
            <a:r>
              <a:rPr lang="sl-SI" sz="2000" dirty="0" smtClean="0">
                <a:solidFill>
                  <a:schemeClr val="bg1"/>
                </a:solidFill>
              </a:rPr>
              <a:t>, 1936,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179.jpg"/>
          <p:cNvPicPr>
            <a:picLocks noChangeAspect="1"/>
          </p:cNvPicPr>
          <p:nvPr/>
        </p:nvPicPr>
        <p:blipFill>
          <a:blip r:embed="rId2" cstate="print"/>
          <a:srcRect l="2325" t="5051" r="2325" b="12543"/>
          <a:stretch>
            <a:fillRect/>
          </a:stretch>
        </p:blipFill>
        <p:spPr>
          <a:xfrm>
            <a:off x="2500298" y="642918"/>
            <a:ext cx="3971221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643586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</a:rPr>
            </a:br>
            <a:r>
              <a:rPr lang="sl-SI" sz="2000" dirty="0" smtClean="0">
                <a:solidFill>
                  <a:schemeClr val="bg1"/>
                </a:solidFill>
                <a:latin typeface="+mn-lt"/>
              </a:rPr>
              <a:t>Bill Brandt, </a:t>
            </a:r>
            <a:r>
              <a:rPr lang="sl-SI" sz="2000" i="1" dirty="0" smtClean="0">
                <a:solidFill>
                  <a:schemeClr val="bg1"/>
                </a:solidFill>
                <a:latin typeface="+mn-lt"/>
              </a:rPr>
              <a:t>Halifax</a:t>
            </a:r>
            <a:r>
              <a:rPr lang="sl-SI" sz="2000" dirty="0" smtClean="0">
                <a:solidFill>
                  <a:schemeClr val="bg1"/>
                </a:solidFill>
                <a:latin typeface="+mn-lt"/>
              </a:rPr>
              <a:t>, 1936, </a:t>
            </a:r>
            <a:br>
              <a:rPr lang="sl-SI" sz="2000" dirty="0" smtClean="0">
                <a:solidFill>
                  <a:schemeClr val="bg1"/>
                </a:solidFill>
                <a:latin typeface="+mn-lt"/>
              </a:rPr>
            </a:br>
            <a:r>
              <a:rPr lang="sl-SI" sz="1600" dirty="0" smtClean="0">
                <a:solidFill>
                  <a:schemeClr val="bg1"/>
                </a:solidFill>
                <a:latin typeface="+mn-lt"/>
              </a:rPr>
              <a:t>želatinsko-srebrova fotografija</a:t>
            </a:r>
            <a:r>
              <a:rPr lang="sl-SI" sz="1600" i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sl-SI" sz="1600" i="1" dirty="0" smtClean="0">
                <a:solidFill>
                  <a:schemeClr val="bg1"/>
                </a:solidFill>
                <a:latin typeface="+mn-lt"/>
              </a:rPr>
            </a:br>
            <a:endParaRPr lang="sl-SI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Slika 6" descr="Bill_Brandt_(1904-1983)_Halifax_1937___8_365.jpg"/>
          <p:cNvPicPr>
            <a:picLocks noChangeAspect="1"/>
          </p:cNvPicPr>
          <p:nvPr/>
        </p:nvPicPr>
        <p:blipFill>
          <a:blip r:embed="rId2" cstate="print"/>
          <a:srcRect l="1149"/>
          <a:stretch>
            <a:fillRect/>
          </a:stretch>
        </p:blipFill>
        <p:spPr>
          <a:xfrm>
            <a:off x="2428860" y="642918"/>
            <a:ext cx="4199631" cy="50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August</a:t>
            </a:r>
            <a:r>
              <a:rPr lang="sl-SI" sz="2000" dirty="0" smtClean="0">
                <a:solidFill>
                  <a:schemeClr val="bg1"/>
                </a:solidFill>
              </a:rPr>
              <a:t> Sander, </a:t>
            </a:r>
            <a:r>
              <a:rPr lang="sl-SI" sz="2000" i="1" dirty="0" smtClean="0">
                <a:solidFill>
                  <a:schemeClr val="bg1"/>
                </a:solidFill>
              </a:rPr>
              <a:t>Kmečki ansambel</a:t>
            </a:r>
            <a:r>
              <a:rPr lang="sl-SI" sz="2000" dirty="0" smtClean="0">
                <a:solidFill>
                  <a:schemeClr val="bg1"/>
                </a:solidFill>
              </a:rPr>
              <a:t>, 1915,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Slika 4" descr="Sander.jpg"/>
          <p:cNvPicPr>
            <a:picLocks noChangeAspect="1"/>
          </p:cNvPicPr>
          <p:nvPr/>
        </p:nvPicPr>
        <p:blipFill>
          <a:blip r:embed="rId2" cstate="print"/>
          <a:srcRect b="878"/>
          <a:stretch>
            <a:fillRect/>
          </a:stretch>
        </p:blipFill>
        <p:spPr>
          <a:xfrm>
            <a:off x="1571604" y="1000108"/>
            <a:ext cx="6096000" cy="442915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l-SI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2910" y="5786454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August</a:t>
            </a:r>
            <a:r>
              <a:rPr lang="sl-SI" dirty="0" smtClean="0">
                <a:solidFill>
                  <a:schemeClr val="bg1"/>
                </a:solidFill>
              </a:rPr>
              <a:t> Sander, </a:t>
            </a:r>
            <a:r>
              <a:rPr lang="sl-SI" i="1" dirty="0" smtClean="0">
                <a:solidFill>
                  <a:schemeClr val="bg1"/>
                </a:solidFill>
              </a:rPr>
              <a:t>Slaščičarski mojster</a:t>
            </a:r>
            <a:r>
              <a:rPr lang="sl-SI" dirty="0" smtClean="0">
                <a:solidFill>
                  <a:schemeClr val="bg1"/>
                </a:solidFill>
              </a:rPr>
              <a:t>, Köln, 1928,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8" name="Slika 7" descr="Sander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76702"/>
            <a:ext cx="8576000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643578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l-SI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2910" y="592933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August</a:t>
            </a:r>
            <a:r>
              <a:rPr lang="sl-SI" dirty="0" smtClean="0">
                <a:solidFill>
                  <a:schemeClr val="bg1"/>
                </a:solidFill>
              </a:rPr>
              <a:t> Sander, </a:t>
            </a:r>
            <a:r>
              <a:rPr lang="sl-SI" i="1" dirty="0" smtClean="0">
                <a:solidFill>
                  <a:schemeClr val="bg1"/>
                </a:solidFill>
              </a:rPr>
              <a:t>Študent visoke šole</a:t>
            </a:r>
            <a:r>
              <a:rPr lang="sl-SI" dirty="0" smtClean="0">
                <a:solidFill>
                  <a:schemeClr val="bg1"/>
                </a:solidFill>
              </a:rPr>
              <a:t>, 1926,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Sander, Štud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571480"/>
            <a:ext cx="2785140" cy="51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l-SI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2910" y="5929330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August</a:t>
            </a:r>
            <a:r>
              <a:rPr lang="sl-SI" dirty="0" smtClean="0">
                <a:solidFill>
                  <a:schemeClr val="bg1"/>
                </a:solidFill>
              </a:rPr>
              <a:t> Sander, </a:t>
            </a:r>
            <a:r>
              <a:rPr lang="sl-SI" i="1" dirty="0" smtClean="0">
                <a:solidFill>
                  <a:schemeClr val="bg1"/>
                </a:solidFill>
              </a:rPr>
              <a:t>Pleskar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1930,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Sander, Varnisher, ok. 1930.jpg"/>
          <p:cNvPicPr>
            <a:picLocks noChangeAspect="1"/>
          </p:cNvPicPr>
          <p:nvPr/>
        </p:nvPicPr>
        <p:blipFill>
          <a:blip r:embed="rId2" cstate="print"/>
          <a:srcRect l="4573" t="3133" r="4310" b="2870"/>
          <a:stretch>
            <a:fillRect/>
          </a:stretch>
        </p:blipFill>
        <p:spPr>
          <a:xfrm>
            <a:off x="2714612" y="642918"/>
            <a:ext cx="369600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Arthur </a:t>
            </a:r>
            <a:r>
              <a:rPr lang="sl-SI" sz="2000" dirty="0" err="1" smtClean="0">
                <a:solidFill>
                  <a:schemeClr val="bg1"/>
                </a:solidFill>
              </a:rPr>
              <a:t>Rothstein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Peščeni vihar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Okraj </a:t>
            </a:r>
            <a:r>
              <a:rPr lang="sl-SI" sz="2000" i="1" dirty="0" err="1" smtClean="0">
                <a:solidFill>
                  <a:schemeClr val="bg1"/>
                </a:solidFill>
              </a:rPr>
              <a:t>Cimarron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Oklahoma</a:t>
            </a:r>
            <a:r>
              <a:rPr lang="sl-SI" sz="2000" dirty="0" smtClean="0">
                <a:solidFill>
                  <a:schemeClr val="bg1"/>
                </a:solidFill>
              </a:rPr>
              <a:t>, 1937,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Rothstein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108" y="714356"/>
            <a:ext cx="4794655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429272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00034" y="6000768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dirty="0" smtClean="0">
                <a:solidFill>
                  <a:schemeClr val="bg1"/>
                </a:solidFill>
              </a:rPr>
              <a:t>Jacob Riis, </a:t>
            </a:r>
            <a:r>
              <a:rPr lang="pl-PL" i="1" dirty="0" smtClean="0">
                <a:solidFill>
                  <a:schemeClr val="bg1"/>
                </a:solidFill>
              </a:rPr>
              <a:t>Pet centov za prostor</a:t>
            </a:r>
            <a:r>
              <a:rPr lang="pl-PL" dirty="0" smtClean="0">
                <a:solidFill>
                  <a:schemeClr val="bg1"/>
                </a:solidFill>
              </a:rPr>
              <a:t>, 1889, </a:t>
            </a:r>
            <a:r>
              <a:rPr lang="sl-SI" sz="1600" dirty="0" smtClean="0">
                <a:solidFill>
                  <a:schemeClr val="bg1"/>
                </a:solidFill>
                <a:latin typeface="Arial"/>
              </a:rPr>
              <a:t>želatinsko-srebrova fotografija</a:t>
            </a:r>
          </a:p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Jacob Ri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785794"/>
            <a:ext cx="6338307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Ben </a:t>
            </a:r>
            <a:r>
              <a:rPr lang="sl-SI" sz="2000" dirty="0" err="1" smtClean="0">
                <a:solidFill>
                  <a:schemeClr val="bg1"/>
                </a:solidFill>
              </a:rPr>
              <a:t>Shahn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Obiralci bombaža, Okraj </a:t>
            </a:r>
            <a:r>
              <a:rPr lang="sl-SI" sz="2000" i="1" dirty="0" err="1" smtClean="0">
                <a:solidFill>
                  <a:schemeClr val="bg1"/>
                </a:solidFill>
              </a:rPr>
              <a:t>Pulaski</a:t>
            </a:r>
            <a:r>
              <a:rPr lang="sl-SI" sz="2000" i="1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Arkansas</a:t>
            </a:r>
            <a:r>
              <a:rPr lang="sl-SI" sz="2000" dirty="0" smtClean="0">
                <a:solidFill>
                  <a:schemeClr val="bg1"/>
                </a:solidFill>
              </a:rPr>
              <a:t>, 1935,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Shah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785794"/>
            <a:ext cx="6090562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89240"/>
            <a:ext cx="8411994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Walker Evans, </a:t>
            </a:r>
            <a:r>
              <a:rPr lang="sl-SI" sz="2000" i="1" dirty="0" smtClean="0">
                <a:solidFill>
                  <a:schemeClr val="bg1"/>
                </a:solidFill>
              </a:rPr>
              <a:t>Umivalnica in jedilnica doma Floyda Burroughsa, Okraj Halle, Alabama</a:t>
            </a:r>
            <a:r>
              <a:rPr lang="sl-SI" sz="2000" dirty="0" smtClean="0">
                <a:solidFill>
                  <a:schemeClr val="bg1"/>
                </a:solidFill>
              </a:rPr>
              <a:t>, 1936</a:t>
            </a:r>
            <a:r>
              <a:rPr lang="sl-SI" sz="1600" dirty="0" smtClean="0">
                <a:solidFill>
                  <a:schemeClr val="bg1"/>
                </a:solidFill>
              </a:rPr>
              <a:t>, 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185.jpg"/>
          <p:cNvPicPr>
            <a:picLocks noChangeAspect="1"/>
          </p:cNvPicPr>
          <p:nvPr/>
        </p:nvPicPr>
        <p:blipFill>
          <a:blip r:embed="rId2" cstate="print"/>
          <a:srcRect l="1020" t="3125" r="1325" b="8431"/>
          <a:stretch>
            <a:fillRect/>
          </a:stretch>
        </p:blipFill>
        <p:spPr>
          <a:xfrm>
            <a:off x="2714612" y="571480"/>
            <a:ext cx="3556539" cy="50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643578"/>
            <a:ext cx="8411994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Walker Evans,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sl-SI" sz="2000" i="1" dirty="0" smtClean="0">
                <a:solidFill>
                  <a:schemeClr val="bg1"/>
                </a:solidFill>
              </a:rPr>
              <a:t>Ulica</a:t>
            </a:r>
            <a:r>
              <a:rPr lang="en-US" sz="2000" i="1" dirty="0" smtClean="0">
                <a:solidFill>
                  <a:schemeClr val="bg1"/>
                </a:solidFill>
              </a:rPr>
              <a:t> v </a:t>
            </a:r>
            <a:r>
              <a:rPr lang="en-US" sz="2000" i="1" dirty="0" err="1" smtClean="0">
                <a:solidFill>
                  <a:schemeClr val="bg1"/>
                </a:solidFill>
              </a:rPr>
              <a:t>Vicksburgu</a:t>
            </a:r>
            <a:r>
              <a:rPr lang="en-US" sz="2000" i="1" dirty="0" smtClean="0">
                <a:solidFill>
                  <a:schemeClr val="bg1"/>
                </a:solidFill>
              </a:rPr>
              <a:t>, Mississippi</a:t>
            </a:r>
            <a:r>
              <a:rPr lang="en-US" sz="2000" dirty="0" smtClean="0">
                <a:solidFill>
                  <a:schemeClr val="bg1"/>
                </a:solidFill>
              </a:rPr>
              <a:t>, 1936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Street-scene-photograph-Vicksburg-Mississippi-Walker-Ev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714356"/>
            <a:ext cx="6184607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Walker Evans, </a:t>
            </a:r>
            <a:r>
              <a:rPr lang="sl-SI" sz="2000" i="1" dirty="0" err="1" smtClean="0">
                <a:solidFill>
                  <a:schemeClr val="bg1"/>
                </a:solidFill>
              </a:rPr>
              <a:t>Allie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Mae</a:t>
            </a:r>
            <a:r>
              <a:rPr lang="sl-SI" sz="2000" i="1" dirty="0" smtClean="0">
                <a:solidFill>
                  <a:schemeClr val="bg1"/>
                </a:solidFill>
              </a:rPr>
              <a:t> Burroughs</a:t>
            </a:r>
            <a:r>
              <a:rPr lang="sl-SI" sz="2000" dirty="0" smtClean="0">
                <a:solidFill>
                  <a:schemeClr val="bg1"/>
                </a:solidFill>
              </a:rPr>
              <a:t>, 1936</a:t>
            </a:r>
            <a:r>
              <a:rPr lang="sl-SI" sz="1600" dirty="0" smtClean="0">
                <a:solidFill>
                  <a:schemeClr val="bg1"/>
                </a:solidFill>
              </a:rPr>
              <a:t>,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 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Evans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2097" r="7716"/>
          <a:stretch>
            <a:fillRect/>
          </a:stretch>
        </p:blipFill>
        <p:spPr>
          <a:xfrm>
            <a:off x="1071538" y="1000108"/>
            <a:ext cx="3071834" cy="4428000"/>
          </a:xfrm>
          <a:prstGeom prst="rect">
            <a:avLst/>
          </a:prstGeom>
        </p:spPr>
      </p:pic>
      <p:pic>
        <p:nvPicPr>
          <p:cNvPr id="6" name="Slika 5" descr="Evans II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20000"/>
          </a:blip>
          <a:srcRect l="4288" t="1526" r="3525" b="3833"/>
          <a:stretch>
            <a:fillRect/>
          </a:stretch>
        </p:blipFill>
        <p:spPr>
          <a:xfrm>
            <a:off x="4786314" y="1000108"/>
            <a:ext cx="3071834" cy="442915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Walker Evans, </a:t>
            </a:r>
            <a:r>
              <a:rPr lang="en-US" sz="2000" i="1" dirty="0" err="1" smtClean="0">
                <a:solidFill>
                  <a:schemeClr val="bg1"/>
                </a:solidFill>
              </a:rPr>
              <a:t>Begunci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pred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poplavo</a:t>
            </a:r>
            <a:r>
              <a:rPr lang="en-US" sz="2000" dirty="0" smtClean="0">
                <a:solidFill>
                  <a:schemeClr val="bg1"/>
                </a:solidFill>
              </a:rPr>
              <a:t>, Arkansas, 1937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negroes-in-the-lineup-for-food-at-mealtime-in-the-camp-for-flood-refugees-forrest-city-arkansas-walker-evans-2.jpg"/>
          <p:cNvPicPr>
            <a:picLocks noChangeAspect="1"/>
          </p:cNvPicPr>
          <p:nvPr/>
        </p:nvPicPr>
        <p:blipFill>
          <a:blip r:embed="rId2" cstate="print"/>
          <a:srcRect l="3208" t="5968" r="1608" b="4511"/>
          <a:stretch>
            <a:fillRect/>
          </a:stretch>
        </p:blipFill>
        <p:spPr>
          <a:xfrm>
            <a:off x="1285852" y="1000108"/>
            <a:ext cx="6357982" cy="428628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733256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Dorothea</a:t>
            </a:r>
            <a:r>
              <a:rPr lang="sl-SI" sz="2000" dirty="0" smtClean="0">
                <a:solidFill>
                  <a:schemeClr val="bg1"/>
                </a:solidFill>
              </a:rPr>
              <a:t> Lange, </a:t>
            </a:r>
            <a:r>
              <a:rPr lang="sl-SI" sz="2000" i="1" dirty="0" smtClean="0">
                <a:solidFill>
                  <a:schemeClr val="bg1"/>
                </a:solidFill>
              </a:rPr>
              <a:t>Na poti proti Zahodu, Jezero </a:t>
            </a:r>
            <a:r>
              <a:rPr lang="sl-SI" sz="2000" i="1" dirty="0" err="1" smtClean="0">
                <a:solidFill>
                  <a:schemeClr val="bg1"/>
                </a:solidFill>
              </a:rPr>
              <a:t>Tulare</a:t>
            </a:r>
            <a:r>
              <a:rPr lang="sl-SI" sz="2000" i="1" dirty="0" smtClean="0">
                <a:solidFill>
                  <a:schemeClr val="bg1"/>
                </a:solidFill>
              </a:rPr>
              <a:t>, Kalifornija</a:t>
            </a:r>
            <a:r>
              <a:rPr lang="sl-SI" sz="2000" dirty="0" smtClean="0">
                <a:solidFill>
                  <a:schemeClr val="bg1"/>
                </a:solidFill>
              </a:rPr>
              <a:t>,  1939,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Lange-Mother-Child-lg.jpg"/>
          <p:cNvPicPr>
            <a:picLocks noChangeAspect="1"/>
          </p:cNvPicPr>
          <p:nvPr/>
        </p:nvPicPr>
        <p:blipFill>
          <a:blip r:embed="rId2" cstate="print"/>
          <a:srcRect l="1043" t="2083" r="2107" b="2083"/>
          <a:stretch>
            <a:fillRect/>
          </a:stretch>
        </p:blipFill>
        <p:spPr>
          <a:xfrm>
            <a:off x="2143108" y="642918"/>
            <a:ext cx="4913987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733256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Dorothea</a:t>
            </a:r>
            <a:r>
              <a:rPr lang="sl-SI" sz="2000" dirty="0" smtClean="0">
                <a:solidFill>
                  <a:schemeClr val="bg1"/>
                </a:solidFill>
              </a:rPr>
              <a:t> Lange, </a:t>
            </a:r>
            <a:r>
              <a:rPr lang="sl-SI" sz="2000" i="1" dirty="0" err="1" smtClean="0">
                <a:solidFill>
                  <a:schemeClr val="bg1"/>
                </a:solidFill>
              </a:rPr>
              <a:t>Migrantska</a:t>
            </a:r>
            <a:r>
              <a:rPr lang="sl-SI" sz="2000" i="1" dirty="0" smtClean="0">
                <a:solidFill>
                  <a:schemeClr val="bg1"/>
                </a:solidFill>
              </a:rPr>
              <a:t> mati</a:t>
            </a:r>
            <a:r>
              <a:rPr lang="sl-SI" sz="2000" dirty="0" smtClean="0">
                <a:solidFill>
                  <a:schemeClr val="bg1"/>
                </a:solidFill>
              </a:rPr>
              <a:t>, 1936,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Migrantska mati.jp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714356"/>
            <a:ext cx="386820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90404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Janko Hafner, </a:t>
            </a:r>
            <a:r>
              <a:rPr lang="sl-SI" sz="2000" i="1" dirty="0" smtClean="0">
                <a:solidFill>
                  <a:schemeClr val="bg1"/>
                </a:solidFill>
              </a:rPr>
              <a:t>Tako se leži in spi v kanalu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1600" dirty="0" err="1" smtClean="0">
                <a:solidFill>
                  <a:schemeClr val="bg1"/>
                </a:solidFill>
              </a:rPr>
              <a:t>obj</a:t>
            </a:r>
            <a:r>
              <a:rPr lang="sl-SI" sz="1600" dirty="0" smtClean="0">
                <a:solidFill>
                  <a:schemeClr val="bg1"/>
                </a:solidFill>
              </a:rPr>
              <a:t>. aprila 1931 v reviji </a:t>
            </a:r>
            <a:r>
              <a:rPr lang="sl-SI" sz="1600" i="1" dirty="0" smtClean="0">
                <a:solidFill>
                  <a:schemeClr val="bg1"/>
                </a:solidFill>
              </a:rPr>
              <a:t>Ilustracija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4" name="Slika 3" descr="Janko Hafner.jpg"/>
          <p:cNvPicPr>
            <a:picLocks noChangeAspect="1"/>
          </p:cNvPicPr>
          <p:nvPr/>
        </p:nvPicPr>
        <p:blipFill>
          <a:blip r:embed="rId2" cstate="print"/>
          <a:srcRect t="1627" r="2347"/>
          <a:stretch>
            <a:fillRect/>
          </a:stretch>
        </p:blipFill>
        <p:spPr>
          <a:xfrm>
            <a:off x="3000364" y="642918"/>
            <a:ext cx="3203012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90404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Vlastja</a:t>
            </a:r>
            <a:r>
              <a:rPr lang="sl-SI" sz="2000" dirty="0" smtClean="0">
                <a:solidFill>
                  <a:schemeClr val="bg1"/>
                </a:solidFill>
              </a:rPr>
              <a:t> Simončič, </a:t>
            </a:r>
            <a:r>
              <a:rPr lang="sl-SI" sz="2000" i="1" dirty="0" smtClean="0">
                <a:solidFill>
                  <a:schemeClr val="bg1"/>
                </a:solidFill>
              </a:rPr>
              <a:t>Kopališče Ilirija, </a:t>
            </a:r>
            <a:r>
              <a:rPr lang="sl-SI" sz="2000" dirty="0" smtClean="0">
                <a:solidFill>
                  <a:schemeClr val="bg1"/>
                </a:solidFill>
              </a:rPr>
              <a:t>1948,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Vlastja Simonči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071546"/>
            <a:ext cx="6733199" cy="428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Vlastja</a:t>
            </a:r>
            <a:r>
              <a:rPr lang="sl-SI" sz="2000" dirty="0" smtClean="0">
                <a:solidFill>
                  <a:schemeClr val="bg1"/>
                </a:solidFill>
              </a:rPr>
              <a:t> Simončič, Rudar pred rudnikom živega srebra, Idrija, 27. februar 1951,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Vlastja Simončič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142984"/>
            <a:ext cx="6822602" cy="40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Erich Salomon, </a:t>
            </a:r>
            <a:r>
              <a:rPr lang="de-DE" sz="2000" i="1" dirty="0" err="1" smtClean="0">
                <a:solidFill>
                  <a:schemeClr val="bg1"/>
                </a:solidFill>
              </a:rPr>
              <a:t>Haška</a:t>
            </a:r>
            <a:r>
              <a:rPr lang="de-DE" sz="2000" i="1" dirty="0" smtClean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konferenca</a:t>
            </a:r>
            <a:r>
              <a:rPr lang="de-DE" sz="2000" dirty="0" smtClean="0">
                <a:solidFill>
                  <a:schemeClr val="bg1"/>
                </a:solidFill>
              </a:rPr>
              <a:t>, 1930</a:t>
            </a: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7" name="Ograda vsebine 6" descr="Erich Salomo, Haška konferenca, 1930 II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r="4481"/>
          <a:stretch>
            <a:fillRect/>
          </a:stretch>
        </p:blipFill>
        <p:spPr>
          <a:xfrm>
            <a:off x="1285852" y="1000108"/>
            <a:ext cx="6500858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Mario Magajna, Osvoboditev Trsta, 3. maj 1945 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Slika 4" descr="Magaj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142984"/>
            <a:ext cx="6080019" cy="42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Mario Magajna, </a:t>
            </a:r>
            <a:r>
              <a:rPr lang="pl-PL" sz="2000" dirty="0" smtClean="0">
                <a:solidFill>
                  <a:schemeClr val="bg1"/>
                </a:solidFill>
              </a:rPr>
              <a:t>Med splošno stavko na Trgu Goldoni, 1950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Magajna, med splošno stavko na Trgu Goldoni, 1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571480"/>
            <a:ext cx="5477153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Mario Magajna, </a:t>
            </a:r>
            <a:r>
              <a:rPr lang="sl-SI" sz="2000" i="1" dirty="0" smtClean="0">
                <a:solidFill>
                  <a:schemeClr val="bg1"/>
                </a:solidFill>
              </a:rPr>
              <a:t>Plima</a:t>
            </a:r>
            <a:r>
              <a:rPr lang="sl-SI" sz="2000" dirty="0" smtClean="0">
                <a:solidFill>
                  <a:schemeClr val="bg1"/>
                </a:solidFill>
              </a:rPr>
              <a:t>, Trst, 29. 1. 1948,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Mario Magaj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785794"/>
            <a:ext cx="4860000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Leon Dolinšek, </a:t>
            </a:r>
            <a:r>
              <a:rPr lang="sl-SI" sz="2000" i="1" dirty="0" smtClean="0">
                <a:solidFill>
                  <a:schemeClr val="bg1"/>
                </a:solidFill>
              </a:rPr>
              <a:t>Prehrana, </a:t>
            </a:r>
            <a:r>
              <a:rPr lang="sl-SI" sz="2000" dirty="0" smtClean="0">
                <a:solidFill>
                  <a:schemeClr val="bg1"/>
                </a:solidFill>
              </a:rPr>
              <a:t>1966,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Leon Dolinš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642918"/>
            <a:ext cx="6116580" cy="507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Leon Dolinšek, </a:t>
            </a:r>
            <a:r>
              <a:rPr lang="sl-SI" sz="2000" i="1" dirty="0" smtClean="0">
                <a:solidFill>
                  <a:schemeClr val="bg1"/>
                </a:solidFill>
              </a:rPr>
              <a:t>Avtobusna postaja, </a:t>
            </a:r>
            <a:r>
              <a:rPr lang="sl-SI" sz="2000" dirty="0" smtClean="0">
                <a:solidFill>
                  <a:schemeClr val="bg1"/>
                </a:solidFill>
              </a:rPr>
              <a:t>1960,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Leon Dolinšek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57232"/>
            <a:ext cx="6163198" cy="46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Leon Dolinšek, </a:t>
            </a:r>
            <a:r>
              <a:rPr lang="sl-SI" sz="2000" i="1" dirty="0" smtClean="0">
                <a:solidFill>
                  <a:schemeClr val="bg1"/>
                </a:solidFill>
              </a:rPr>
              <a:t>Hamlet drugače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obj</a:t>
            </a:r>
            <a:r>
              <a:rPr lang="sl-SI" sz="2000" dirty="0" smtClean="0">
                <a:solidFill>
                  <a:schemeClr val="bg1"/>
                </a:solidFill>
              </a:rPr>
              <a:t>. v </a:t>
            </a:r>
            <a:r>
              <a:rPr lang="sl-SI" sz="2000" i="1" dirty="0" smtClean="0">
                <a:solidFill>
                  <a:schemeClr val="bg1"/>
                </a:solidFill>
              </a:rPr>
              <a:t>Tovarišu</a:t>
            </a:r>
            <a:r>
              <a:rPr lang="sl-SI" sz="2000" dirty="0" smtClean="0">
                <a:solidFill>
                  <a:schemeClr val="bg1"/>
                </a:solidFill>
              </a:rPr>
              <a:t>, 1971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Leon Dolinšek, Ham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071546"/>
            <a:ext cx="6955723" cy="44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Erich Salomon, </a:t>
            </a:r>
            <a:r>
              <a:rPr lang="de-DE" sz="2000" i="1" dirty="0" err="1" smtClean="0">
                <a:solidFill>
                  <a:schemeClr val="bg1"/>
                </a:solidFill>
              </a:rPr>
              <a:t>Haška</a:t>
            </a:r>
            <a:r>
              <a:rPr lang="de-DE" sz="2000" i="1" dirty="0" smtClean="0">
                <a:solidFill>
                  <a:schemeClr val="bg1"/>
                </a:solidFill>
              </a:rPr>
              <a:t> </a:t>
            </a:r>
            <a:r>
              <a:rPr lang="de-DE" sz="2000" i="1" dirty="0" err="1" smtClean="0">
                <a:solidFill>
                  <a:schemeClr val="bg1"/>
                </a:solidFill>
              </a:rPr>
              <a:t>konferenca</a:t>
            </a:r>
            <a:r>
              <a:rPr lang="de-DE" sz="2000" dirty="0" smtClean="0">
                <a:solidFill>
                  <a:schemeClr val="bg1"/>
                </a:solidFill>
              </a:rPr>
              <a:t>, 1930</a:t>
            </a: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Erich Salomo, Haška konferenca, 193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b="6003"/>
          <a:stretch>
            <a:fillRect/>
          </a:stretch>
        </p:blipFill>
        <p:spPr>
          <a:xfrm>
            <a:off x="1285852" y="928670"/>
            <a:ext cx="6443830" cy="468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286388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fi-FI" sz="2000" dirty="0" smtClean="0">
                <a:solidFill>
                  <a:schemeClr val="bg1"/>
                </a:solidFill>
              </a:rPr>
              <a:t>Erich Salomon, </a:t>
            </a:r>
            <a:r>
              <a:rPr lang="fi-FI" sz="2000" i="1" dirty="0" smtClean="0">
                <a:solidFill>
                  <a:schemeClr val="bg1"/>
                </a:solidFill>
              </a:rPr>
              <a:t>Nočni sestanek</a:t>
            </a:r>
            <a:r>
              <a:rPr lang="fi-FI" sz="2000" dirty="0" smtClean="0">
                <a:solidFill>
                  <a:schemeClr val="bg1"/>
                </a:solidFill>
              </a:rPr>
              <a:t>, 1929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Salomon 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000108"/>
            <a:ext cx="6340539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64568</TotalTime>
  <Words>342</Words>
  <Application>Microsoft Office PowerPoint</Application>
  <PresentationFormat>Diaprojekcija na zaslonu (4:3)</PresentationFormat>
  <Paragraphs>95</Paragraphs>
  <Slides>75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75</vt:i4>
      </vt:variant>
    </vt:vector>
  </HeadingPairs>
  <TitlesOfParts>
    <vt:vector size="76" baseType="lpstr">
      <vt:lpstr>Privzeti načrt</vt:lpstr>
      <vt:lpstr>REALISTIČNE SMERI V FOTOGRAFIJI  </vt:lpstr>
      <vt:lpstr> </vt:lpstr>
      <vt:lpstr> Ottomar Anschütz, Vojaški manevri blizu Hamburga,  poltonska fotomehanična reprodukcija, Illustrierte Zeitung, Leipzig, 15. marec 1884 </vt:lpstr>
      <vt:lpstr>  Paul Nadar, Umetnost živeti sto let; Trije intervjuji z g. Chevreulem ... na predvečer njegove stoprve obletnice; Le Journal Illustré, 5. september 1886 </vt:lpstr>
      <vt:lpstr> </vt:lpstr>
      <vt:lpstr> </vt:lpstr>
      <vt:lpstr> Erich Salomon, Haška konferenca, 1930</vt:lpstr>
      <vt:lpstr> Erich Salomon, Haška konferenca, 1930</vt:lpstr>
      <vt:lpstr>  Erich Salomon, Nočni sestanek, 1929</vt:lpstr>
      <vt:lpstr>Erich Salomon, 'Ah, le voilá! Le roi des indiscrets' (Aha, poglejte! Kralj indiskretnih), 1931</vt:lpstr>
      <vt:lpstr>Erich Salomon, Bruno Walter dirigira, 1930</vt:lpstr>
      <vt:lpstr> Felix H. Man, Kurfürstendamm, 1929</vt:lpstr>
      <vt:lpstr> Felix H. Man, Dan z Mussolinijem,  fotoesej v Münchner Illustrierte Presse, 1. marec 1931</vt:lpstr>
      <vt:lpstr> Felix H. Man, Dan z Mussolinijem,  fotoesej v Münchner Illustrierte Presse, 1. marec 1931</vt:lpstr>
      <vt:lpstr>  Felix H. Man, Igor Stravinski dirigira na vaji, 1929</vt:lpstr>
      <vt:lpstr> VU – prva in zadnja naslovnica </vt:lpstr>
      <vt:lpstr>VU, Državljanska vojna v Španiji, 1936</vt:lpstr>
      <vt:lpstr> Robert Capa, Lev Trocki, 1932,  želatinsko-srebrova fotografija </vt:lpstr>
      <vt:lpstr> Robert Capa, Smrt republikanskega vojaka, 1936,  želatinsko-srebrova fotografija </vt:lpstr>
      <vt:lpstr> Robert Capa, Ženske na pogrebu partizana, 1943,  želatinsko-srebrova fotografija</vt:lpstr>
      <vt:lpstr> Robert Capa, Izkrcanje zaveznikov na obalo Normandije, 6. junij 1944, želatinsko-srebrova fotografija  </vt:lpstr>
      <vt:lpstr> Naslovnica prve številke revije Life, 1936</vt:lpstr>
      <vt:lpstr> Alfred  Eisenstaedt, Bosonogi  abesinski  vojak, 1935,  želatinsko-srebrova fotografija</vt:lpstr>
      <vt:lpstr>  Alfred Eisenstaedt, V-J Day in Times Square, 1945,  želatinsko-srebrova fotografija   </vt:lpstr>
      <vt:lpstr> Margaret Bourke White, Jez Fort Peck, Montana, 1936,  želatinsko-srebrova fotografija</vt:lpstr>
      <vt:lpstr> Naslovnica prve številke revije Life, 1936</vt:lpstr>
      <vt:lpstr>Margaret Bourke White, Ruski delavci v kamnolomu, 1930,  želatinsko-srebrova fotografija </vt:lpstr>
      <vt:lpstr> </vt:lpstr>
      <vt:lpstr> Margaret Bourke White, Poplava v Louisvillu, 1937,  želatinsko-srebrova fotografija</vt:lpstr>
      <vt:lpstr> Margaret Bourke White, Preživeli za bodečo žico, 1945,  želatinsko-srebrova fotografija </vt:lpstr>
      <vt:lpstr> Henri Cartier-Bresson, Place de l'Europe, Pariz 1932,  želatinsko-srebrova fotografija</vt:lpstr>
      <vt:lpstr> Henri Cartier-Bresson, Voajerja, Bruselj 1932,  želatinsko-srebrova fotografija</vt:lpstr>
      <vt:lpstr> Henri Cartier-Bresson, Dessau, 1945  želatinsko-srebrova fotografija</vt:lpstr>
      <vt:lpstr>   </vt:lpstr>
      <vt:lpstr>   </vt:lpstr>
      <vt:lpstr>  William Eugene Smith, Iwo Jima, marec 1945 </vt:lpstr>
      <vt:lpstr>  Naslovnica revije Life, 9. april 1945 </vt:lpstr>
      <vt:lpstr> William Eugene Smith, Španska vas,  fotoesej v reviji Life, 9. april 1951 </vt:lpstr>
      <vt:lpstr> William Eugene Smith, Španska vas,  fotoreportaža v reviji Life, 9. april 1951 </vt:lpstr>
      <vt:lpstr> William Eugene Smith, Španska vas,  fotoreportaža v reviji Life, 9. april 1951 </vt:lpstr>
      <vt:lpstr>  </vt:lpstr>
      <vt:lpstr> William Eugene Smith,  Tomoko  pri  kopanju, Minamata, Japonska, 1972, želatinsko-srebrova fotografija  </vt:lpstr>
      <vt:lpstr>Werner Bischof, Freiburg im Breisgau, 1945,  želatinsko-srebrova fotografija</vt:lpstr>
      <vt:lpstr>Werner Bischof, Šintoistični duhovniki na dvorišču templja Meidži, Tokio, 1952, želatinsko-srebrova fotografija</vt:lpstr>
      <vt:lpstr>Werner Bischof, Cuzco, Peru, 1954, želatinsko-srebrova fotografija </vt:lpstr>
      <vt:lpstr>Inge Morath, Lama v bližini Times Squara, New York City, 1957, želatinsko-srebrova fotografija </vt:lpstr>
      <vt:lpstr>Inge Morath, Marilyn Monroe med snemanjem filma Neprilagojeni, Reno, Nevada, 1960, želatinsko-srebrova fotografija </vt:lpstr>
      <vt:lpstr>   Weegee (Artur Fellig), V marici,  ok. 1940,  želatinsko-srebrova fotografija   </vt:lpstr>
      <vt:lpstr>Weegee (Artur Fellig), Avtomobilska nesreča, ok. 1940,  želatinsko-srebrova fotografija</vt:lpstr>
      <vt:lpstr>Robert Doisneau, Otroci na trgu Hébert, 1951,  želatinsko-srebrova fotografija</vt:lpstr>
      <vt:lpstr>Robert Doisneau, L'enfer, 1952,  želatinsko-srebrova fotografija</vt:lpstr>
      <vt:lpstr>Robert Doisneau, Brez prebite pare v Parizu, 1951,  želatinsko-srebrova fotografija</vt:lpstr>
      <vt:lpstr>Bill Brandt, Človek, ki paberkuje premog v East Durhamu, 1936,  želatinsko-srebrova fotografija</vt:lpstr>
      <vt:lpstr> Bill Brandt, Halifax, 1936,  želatinsko-srebrova fotografija </vt:lpstr>
      <vt:lpstr> August Sander, Kmečki ansambel, 1915,  želatinsko-srebrova fotografija  </vt:lpstr>
      <vt:lpstr>   </vt:lpstr>
      <vt:lpstr>   </vt:lpstr>
      <vt:lpstr>   </vt:lpstr>
      <vt:lpstr>  Arthur Rothstein, Peščeni vihar, Okraj Cimarron, Oklahoma, 1937,  želatinsko-srebrova fotografija  </vt:lpstr>
      <vt:lpstr> Ben Shahn, Obiralci bombaža, Okraj Pulaski, Arkansas, 1935,  želatinsko-srebrova fotografija</vt:lpstr>
      <vt:lpstr>Walker Evans, Umivalnica in jedilnica doma Floyda Burroughsa, Okraj Halle, Alabama, 1936, želatinsko-srebrova fotografija</vt:lpstr>
      <vt:lpstr>Walker Evans, Ulica v Vicksburgu, Mississippi, 1936,  želatinsko-srebrova fotografija</vt:lpstr>
      <vt:lpstr>Walker Evans, Allie Mae Burroughs, 1936,  želatinsko-srebrova fotografija</vt:lpstr>
      <vt:lpstr> Walker Evans, Begunci pred poplavo, Arkansas, 1937,  želatinsko-srebrova fotografija  </vt:lpstr>
      <vt:lpstr> Dorothea Lange, Na poti proti Zahodu, Jezero Tulare, Kalifornija,  1939, želatinsko-srebrova fotografija </vt:lpstr>
      <vt:lpstr> Dorothea Lange, Migrantska mati, 1936, želatinsko-srebrova fotografija </vt:lpstr>
      <vt:lpstr> Janko Hafner, Tako se leži in spi v kanalu, obj. aprila 1931 v reviji Ilustracija</vt:lpstr>
      <vt:lpstr> Vlastja Simončič, Kopališče Ilirija, 1948, želatinsko-srebrova fotografija </vt:lpstr>
      <vt:lpstr> Vlastja Simončič, Rudar pred rudnikom živega srebra, Idrija, 27. februar 1951, želatinsko-srebrova fotografija </vt:lpstr>
      <vt:lpstr> Mario Magajna, Osvoboditev Trsta, 3. maj 1945 </vt:lpstr>
      <vt:lpstr> Mario Magajna, Med splošno stavko na Trgu Goldoni, 1950</vt:lpstr>
      <vt:lpstr> Mario Magajna, Plima, Trst, 29. 1. 1948, želatinsko-srebrova fotografija </vt:lpstr>
      <vt:lpstr> Leon Dolinšek, Prehrana, 1966, želatinsko-srebrova fotografija </vt:lpstr>
      <vt:lpstr> Leon Dolinšek, Avtobusna postaja, 1960, želatinsko-srebrova fotografija </vt:lpstr>
      <vt:lpstr> Leon Dolinšek, Hamlet drugače, obj. v Tovarišu, 1971</vt:lpstr>
    </vt:vector>
  </TitlesOfParts>
  <Company>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OSNOVE PREPOZNAVANJA VSEBINE LIKOVNIH DEL</dc:title>
  <dc:creator>HGqw</dc:creator>
  <cp:lastModifiedBy>Uporabnik</cp:lastModifiedBy>
  <cp:revision>3777</cp:revision>
  <dcterms:created xsi:type="dcterms:W3CDTF">2008-02-12T16:18:52Z</dcterms:created>
  <dcterms:modified xsi:type="dcterms:W3CDTF">2026-01-30T10:17:59Z</dcterms:modified>
</cp:coreProperties>
</file>