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50" r:id="rId2"/>
    <p:sldId id="426" r:id="rId3"/>
    <p:sldId id="416" r:id="rId4"/>
    <p:sldId id="329" r:id="rId5"/>
    <p:sldId id="394" r:id="rId6"/>
    <p:sldId id="306" r:id="rId7"/>
    <p:sldId id="322" r:id="rId8"/>
    <p:sldId id="428" r:id="rId9"/>
    <p:sldId id="334" r:id="rId10"/>
    <p:sldId id="333" r:id="rId11"/>
    <p:sldId id="331" r:id="rId12"/>
    <p:sldId id="287" r:id="rId13"/>
    <p:sldId id="335" r:id="rId14"/>
    <p:sldId id="418" r:id="rId15"/>
    <p:sldId id="419" r:id="rId16"/>
    <p:sldId id="488" r:id="rId17"/>
    <p:sldId id="275" r:id="rId18"/>
    <p:sldId id="314" r:id="rId19"/>
    <p:sldId id="480" r:id="rId20"/>
    <p:sldId id="337" r:id="rId21"/>
    <p:sldId id="360" r:id="rId22"/>
    <p:sldId id="361" r:id="rId23"/>
    <p:sldId id="362" r:id="rId24"/>
    <p:sldId id="481" r:id="rId25"/>
    <p:sldId id="363" r:id="rId26"/>
    <p:sldId id="482" r:id="rId27"/>
    <p:sldId id="364" r:id="rId28"/>
    <p:sldId id="365" r:id="rId29"/>
    <p:sldId id="421" r:id="rId30"/>
    <p:sldId id="367" r:id="rId31"/>
    <p:sldId id="483" r:id="rId32"/>
    <p:sldId id="368" r:id="rId33"/>
    <p:sldId id="369" r:id="rId34"/>
    <p:sldId id="484" r:id="rId35"/>
    <p:sldId id="422" r:id="rId36"/>
    <p:sldId id="370" r:id="rId37"/>
    <p:sldId id="371" r:id="rId38"/>
    <p:sldId id="375" r:id="rId39"/>
    <p:sldId id="373" r:id="rId40"/>
    <p:sldId id="376" r:id="rId41"/>
    <p:sldId id="424" r:id="rId42"/>
    <p:sldId id="377" r:id="rId43"/>
    <p:sldId id="434" r:id="rId44"/>
    <p:sldId id="378" r:id="rId45"/>
    <p:sldId id="435" r:id="rId46"/>
    <p:sldId id="379" r:id="rId47"/>
    <p:sldId id="380" r:id="rId48"/>
    <p:sldId id="383" r:id="rId49"/>
    <p:sldId id="395" r:id="rId50"/>
    <p:sldId id="384" r:id="rId51"/>
    <p:sldId id="430" r:id="rId52"/>
    <p:sldId id="432" r:id="rId53"/>
    <p:sldId id="436" r:id="rId54"/>
    <p:sldId id="489" r:id="rId55"/>
    <p:sldId id="438" r:id="rId56"/>
    <p:sldId id="439" r:id="rId57"/>
    <p:sldId id="441" r:id="rId58"/>
    <p:sldId id="442" r:id="rId59"/>
    <p:sldId id="446" r:id="rId60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 autoAdjust="0"/>
  </p:normalViewPr>
  <p:slideViewPr>
    <p:cSldViewPr>
      <p:cViewPr varScale="1">
        <p:scale>
          <a:sx n="116" d="100"/>
          <a:sy n="116" d="100"/>
        </p:scale>
        <p:origin x="-150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CDE5D-6097-4A73-A3BB-64A701BD3B29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FCA72-996D-4D8A-B5CB-0E5665033D45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FC75E-DA7C-485A-8062-F9BDBFF07C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E1D57-CF7A-4BB7-9793-9EA1C43807A2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59A62-3660-40A9-81A5-AF10473A462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5E1CB-AF37-4726-A64C-DD4C7BDE88D6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732252-0AC3-4C86-81F9-BA2F0EFBF0DE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BE046-EA84-43A1-BB00-CB2D8A629184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33999-8B0C-4C0E-9F3F-6F15420E5C63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E7F91-8228-423E-8760-5434E50A12ED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D15CAD-BB5A-4EF1-8952-80B5A86C303A}" type="slidenum">
              <a:rPr lang="sl-SI"/>
              <a:pPr/>
              <a:t>‹#›</a:t>
            </a:fld>
            <a:endParaRPr lang="sl-SI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904C2D-94D9-4E31-A614-F1B7C036F94E}" type="slidenum">
              <a:rPr lang="sl-SI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307181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RAZVOJ FOTOGRAFIJE PO II. SVETOVNI VOJNI </a:t>
            </a: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Aaron </a:t>
            </a:r>
            <a:r>
              <a:rPr lang="sl-SI" sz="2000" dirty="0" err="1" smtClean="0">
                <a:solidFill>
                  <a:schemeClr val="bg1"/>
                </a:solidFill>
              </a:rPr>
              <a:t>Siskind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Chicago</a:t>
            </a:r>
            <a:r>
              <a:rPr lang="sl-SI" sz="2000" dirty="0" smtClean="0">
                <a:solidFill>
                  <a:schemeClr val="bg1"/>
                </a:solidFill>
              </a:rPr>
              <a:t>, 1952,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 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Sisk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8" y="785794"/>
            <a:ext cx="5761759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42926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Aaron </a:t>
            </a:r>
            <a:r>
              <a:rPr lang="en-US" sz="2000" dirty="0" err="1" smtClean="0">
                <a:solidFill>
                  <a:schemeClr val="bg1"/>
                </a:solidFill>
              </a:rPr>
              <a:t>Siskind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  <a:r>
              <a:rPr lang="en-US" sz="2000" i="1" dirty="0" smtClean="0">
                <a:solidFill>
                  <a:schemeClr val="bg1"/>
                </a:solidFill>
              </a:rPr>
              <a:t>New York 3</a:t>
            </a:r>
            <a:r>
              <a:rPr lang="en-US" sz="2000" dirty="0" smtClean="0">
                <a:solidFill>
                  <a:schemeClr val="bg1"/>
                </a:solidFill>
              </a:rPr>
              <a:t>, 1947</a:t>
            </a:r>
            <a:r>
              <a:rPr lang="sl-SI" sz="2000" dirty="0" smtClean="0">
                <a:solidFill>
                  <a:schemeClr val="bg1"/>
                </a:solidFill>
              </a:rPr>
              <a:t>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1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99" t="3382" r="1076" b="8673"/>
          <a:stretch>
            <a:fillRect/>
          </a:stretch>
        </p:blipFill>
        <p:spPr>
          <a:xfrm>
            <a:off x="2786050" y="642918"/>
            <a:ext cx="3464309" cy="5004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Minor</a:t>
            </a:r>
            <a:r>
              <a:rPr lang="sl-SI" sz="2000" dirty="0" smtClean="0">
                <a:solidFill>
                  <a:schemeClr val="bg1"/>
                </a:solidFill>
              </a:rPr>
              <a:t> White, </a:t>
            </a:r>
            <a:r>
              <a:rPr lang="sl-SI" sz="2000" i="1" dirty="0" smtClean="0">
                <a:solidFill>
                  <a:schemeClr val="bg1"/>
                </a:solidFill>
              </a:rPr>
              <a:t>Luna in stenske </a:t>
            </a:r>
            <a:r>
              <a:rPr lang="sl-SI" sz="2000" i="1" dirty="0" err="1" smtClean="0">
                <a:solidFill>
                  <a:schemeClr val="bg1"/>
                </a:solidFill>
              </a:rPr>
              <a:t>inkrustacije</a:t>
            </a:r>
            <a:r>
              <a:rPr lang="sl-SI" sz="2000" i="1" dirty="0" smtClean="0">
                <a:solidFill>
                  <a:schemeClr val="bg1"/>
                </a:solidFill>
              </a:rPr>
              <a:t>, </a:t>
            </a:r>
            <a:r>
              <a:rPr lang="sl-SI" sz="2000" i="1" dirty="0" err="1" smtClean="0">
                <a:solidFill>
                  <a:schemeClr val="bg1"/>
                </a:solidFill>
              </a:rPr>
              <a:t>Pultneyville</a:t>
            </a:r>
            <a:r>
              <a:rPr lang="sl-SI" sz="2000" dirty="0" smtClean="0">
                <a:solidFill>
                  <a:schemeClr val="bg1"/>
                </a:solidFill>
              </a:rPr>
              <a:t>, 1964,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fotografija, </a:t>
            </a:r>
            <a:r>
              <a:rPr lang="sl-SI" sz="1600" dirty="0" err="1" smtClean="0">
                <a:solidFill>
                  <a:schemeClr val="bg1"/>
                </a:solidFill>
              </a:rPr>
              <a:t>MoMA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White.jpg"/>
          <p:cNvPicPr>
            <a:picLocks noChangeAspect="1"/>
          </p:cNvPicPr>
          <p:nvPr/>
        </p:nvPicPr>
        <p:blipFill>
          <a:blip r:embed="rId2" cstate="print"/>
          <a:srcRect t="1210"/>
          <a:stretch>
            <a:fillRect/>
          </a:stretch>
        </p:blipFill>
        <p:spPr>
          <a:xfrm>
            <a:off x="1500166" y="500042"/>
            <a:ext cx="6207472" cy="500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38138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Jerry </a:t>
            </a:r>
            <a:r>
              <a:rPr lang="sl-SI" sz="2000" dirty="0" err="1" smtClean="0">
                <a:solidFill>
                  <a:schemeClr val="bg1"/>
                </a:solidFill>
              </a:rPr>
              <a:t>Uelsmann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Brez naslova (Filistrsko oko)</a:t>
            </a:r>
            <a:r>
              <a:rPr lang="sl-SI" sz="2000" dirty="0" smtClean="0">
                <a:solidFill>
                  <a:schemeClr val="bg1"/>
                </a:solidFill>
              </a:rPr>
              <a:t>, 1961,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fotomontaža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jerry Uels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714356"/>
            <a:ext cx="4055898" cy="475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9862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Duane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Michals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Naključno srečanje</a:t>
            </a:r>
            <a:r>
              <a:rPr lang="sl-SI" sz="2000" dirty="0" smtClean="0">
                <a:solidFill>
                  <a:schemeClr val="bg1"/>
                </a:solidFill>
              </a:rPr>
              <a:t>, 1969,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Micha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500042"/>
            <a:ext cx="5245753" cy="52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9862"/>
            <a:ext cx="8229600" cy="1138138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Réné </a:t>
            </a:r>
            <a:r>
              <a:rPr lang="sl-SI" sz="2000" dirty="0" err="1" smtClean="0">
                <a:solidFill>
                  <a:schemeClr val="bg1"/>
                </a:solidFill>
              </a:rPr>
              <a:t>Magritte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To ni pipa,</a:t>
            </a:r>
            <a:r>
              <a:rPr lang="sl-SI" sz="2000" dirty="0" smtClean="0">
                <a:solidFill>
                  <a:schemeClr val="bg1"/>
                </a:solidFill>
              </a:rPr>
              <a:t>1926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magritte-the-treachery-of-images-this-is-not-a-pipe-19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000108"/>
            <a:ext cx="6453158" cy="450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719862"/>
            <a:ext cx="8229600" cy="1138138"/>
          </a:xfrm>
        </p:spPr>
        <p:txBody>
          <a:bodyPr/>
          <a:lstStyle/>
          <a:p>
            <a:r>
              <a:rPr lang="sl-SI" sz="2000" dirty="0" err="1" smtClean="0">
                <a:solidFill>
                  <a:schemeClr val="bg1"/>
                </a:solidFill>
              </a:rPr>
              <a:t>Duane</a:t>
            </a: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2000" dirty="0" err="1" smtClean="0">
                <a:solidFill>
                  <a:schemeClr val="bg1"/>
                </a:solidFill>
              </a:rPr>
              <a:t>Michals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Naključno srečanje</a:t>
            </a:r>
            <a:r>
              <a:rPr lang="sl-SI" sz="2000" dirty="0" smtClean="0">
                <a:solidFill>
                  <a:schemeClr val="bg1"/>
                </a:solidFill>
              </a:rPr>
              <a:t>, 1969,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Michal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500042"/>
            <a:ext cx="5245753" cy="52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>Robert Frank, </a:t>
            </a:r>
            <a:r>
              <a:rPr lang="sl-SI" sz="2000" i="1" dirty="0" smtClean="0">
                <a:solidFill>
                  <a:schemeClr val="bg1"/>
                </a:solidFill>
              </a:rPr>
              <a:t>Parada, </a:t>
            </a:r>
            <a:r>
              <a:rPr lang="sl-SI" sz="2000" i="1" dirty="0" err="1" smtClean="0">
                <a:solidFill>
                  <a:schemeClr val="bg1"/>
                </a:solidFill>
              </a:rPr>
              <a:t>Hoboken</a:t>
            </a:r>
            <a:r>
              <a:rPr lang="sl-SI" sz="2000" i="1" dirty="0" smtClean="0">
                <a:solidFill>
                  <a:schemeClr val="bg1"/>
                </a:solidFill>
              </a:rPr>
              <a:t>, New Jersey</a:t>
            </a:r>
            <a:r>
              <a:rPr lang="sl-SI" sz="2000" dirty="0" smtClean="0">
                <a:solidFill>
                  <a:schemeClr val="bg1"/>
                </a:solidFill>
              </a:rPr>
              <a:t>, 1955,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Robert 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857232"/>
            <a:ext cx="7098816" cy="460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Frank,</a:t>
            </a:r>
            <a:r>
              <a:rPr lang="sl-SI" sz="2000" i="1" dirty="0" err="1" smtClean="0">
                <a:solidFill>
                  <a:schemeClr val="bg1"/>
                </a:solidFill>
              </a:rPr>
              <a:t>Trolley</a:t>
            </a:r>
            <a:r>
              <a:rPr lang="sl-SI" sz="2000" i="1" dirty="0" smtClean="0">
                <a:solidFill>
                  <a:schemeClr val="bg1"/>
                </a:solidFill>
              </a:rPr>
              <a:t>, New Orleans, </a:t>
            </a:r>
            <a:r>
              <a:rPr lang="sl-SI" sz="2000" dirty="0" smtClean="0">
                <a:solidFill>
                  <a:schemeClr val="bg1"/>
                </a:solidFill>
              </a:rPr>
              <a:t>1955,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Robert Frank 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785794"/>
            <a:ext cx="7154322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Frank, </a:t>
            </a:r>
            <a:r>
              <a:rPr lang="es-ES" sz="2000" i="1" dirty="0" smtClean="0">
                <a:solidFill>
                  <a:schemeClr val="bg1"/>
                </a:solidFill>
              </a:rPr>
              <a:t>Santa Fe, New Mexico</a:t>
            </a:r>
            <a:r>
              <a:rPr lang="es-ES" sz="2000" dirty="0" smtClean="0">
                <a:solidFill>
                  <a:schemeClr val="bg1"/>
                </a:solidFill>
              </a:rPr>
              <a:t>,</a:t>
            </a:r>
            <a:r>
              <a:rPr lang="sl-SI" sz="2000" dirty="0" smtClean="0">
                <a:solidFill>
                  <a:schemeClr val="bg1"/>
                </a:solidFill>
              </a:rPr>
              <a:t> 1955,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Robert Fran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857232"/>
            <a:ext cx="6903403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90404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Peter </a:t>
            </a:r>
            <a:r>
              <a:rPr lang="sl-SI" sz="2000" dirty="0" err="1" smtClean="0">
                <a:solidFill>
                  <a:schemeClr val="bg1"/>
                </a:solidFill>
              </a:rPr>
              <a:t>Keetman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Zarošeno okno</a:t>
            </a:r>
            <a:r>
              <a:rPr lang="sl-SI" sz="2000" dirty="0" smtClean="0">
                <a:solidFill>
                  <a:schemeClr val="bg1"/>
                </a:solidFill>
              </a:rPr>
              <a:t>, 1947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7" name="Slika 6" descr="Keet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000108"/>
            <a:ext cx="3607895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William Klein, </a:t>
            </a:r>
            <a:r>
              <a:rPr lang="sl-SI" i="1" dirty="0" smtClean="0">
                <a:solidFill>
                  <a:schemeClr val="bg1"/>
                </a:solidFill>
              </a:rPr>
              <a:t>Oblačilni center</a:t>
            </a:r>
            <a:r>
              <a:rPr lang="sl-SI" dirty="0" smtClean="0">
                <a:solidFill>
                  <a:schemeClr val="bg1"/>
                </a:solidFill>
              </a:rPr>
              <a:t>, 1954,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5" name="Slika 4" descr="200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979" t="5032" r="979" b="11778"/>
          <a:stretch>
            <a:fillRect/>
          </a:stretch>
        </p:blipFill>
        <p:spPr>
          <a:xfrm>
            <a:off x="1214414" y="928670"/>
            <a:ext cx="6672644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William Klein, </a:t>
            </a:r>
            <a:r>
              <a:rPr lang="pl-PL" i="1" dirty="0" smtClean="0">
                <a:solidFill>
                  <a:schemeClr val="bg1"/>
                </a:solidFill>
              </a:rPr>
              <a:t>Slaščičarna, Amsterdamska avenija</a:t>
            </a:r>
            <a:r>
              <a:rPr lang="pl-PL" dirty="0" smtClean="0">
                <a:solidFill>
                  <a:schemeClr val="bg1"/>
                </a:solidFill>
              </a:rPr>
              <a:t>, New York, 1955,</a:t>
            </a:r>
          </a:p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želatinsko-srebrova fotografija</a:t>
            </a:r>
          </a:p>
        </p:txBody>
      </p:sp>
      <p:pic>
        <p:nvPicPr>
          <p:cNvPr id="7" name="Slika 6" descr="W Kle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714356"/>
            <a:ext cx="6196399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Lee </a:t>
            </a:r>
            <a:r>
              <a:rPr lang="sl-SI" dirty="0" err="1" smtClean="0">
                <a:solidFill>
                  <a:schemeClr val="bg1"/>
                </a:solidFill>
              </a:rPr>
              <a:t>Friedlander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Cincinnati, Ohio</a:t>
            </a:r>
            <a:r>
              <a:rPr lang="sl-SI" dirty="0" smtClean="0">
                <a:solidFill>
                  <a:schemeClr val="bg1"/>
                </a:solidFill>
              </a:rPr>
              <a:t>, 1963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2017_NYR_15396_0011_000(lee_friedlander_cincinnati_ohio_1963).jpg"/>
          <p:cNvPicPr>
            <a:picLocks noChangeAspect="1"/>
          </p:cNvPicPr>
          <p:nvPr/>
        </p:nvPicPr>
        <p:blipFill>
          <a:blip r:embed="rId2" cstate="print"/>
          <a:srcRect b="2070"/>
          <a:stretch>
            <a:fillRect/>
          </a:stretch>
        </p:blipFill>
        <p:spPr>
          <a:xfrm>
            <a:off x="2857488" y="571480"/>
            <a:ext cx="3406347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Lee </a:t>
            </a:r>
            <a:r>
              <a:rPr lang="sl-SI" dirty="0" err="1" smtClean="0">
                <a:solidFill>
                  <a:schemeClr val="bg1"/>
                </a:solidFill>
              </a:rPr>
              <a:t>Friedlander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en-US" i="1" dirty="0" smtClean="0">
                <a:solidFill>
                  <a:schemeClr val="bg1"/>
                </a:solidFill>
              </a:rPr>
              <a:t>Route 9W, New York</a:t>
            </a:r>
            <a:r>
              <a:rPr lang="en-US" dirty="0" smtClean="0">
                <a:solidFill>
                  <a:schemeClr val="bg1"/>
                </a:solidFill>
              </a:rPr>
              <a:t>, 1969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 descr="Friedlander_1960SelfPortraits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928670"/>
            <a:ext cx="6907456" cy="460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Garry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Winogrand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Los Angeles</a:t>
            </a:r>
            <a:r>
              <a:rPr lang="sl-SI" dirty="0" smtClean="0">
                <a:solidFill>
                  <a:schemeClr val="bg1"/>
                </a:solidFill>
              </a:rPr>
              <a:t>, 1964,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 descr="winogrand6 - Los Angeles, 19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785794"/>
            <a:ext cx="7020000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Garry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Winogrand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Brez naslova</a:t>
            </a:r>
            <a:r>
              <a:rPr lang="sl-SI" dirty="0" smtClean="0">
                <a:solidFill>
                  <a:schemeClr val="bg1"/>
                </a:solidFill>
              </a:rPr>
              <a:t>, 1975,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6" name="Slika 5" descr="Winogra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071546"/>
            <a:ext cx="6540539" cy="435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Garry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Winogrand</a:t>
            </a:r>
            <a:r>
              <a:rPr lang="sl-SI" dirty="0" smtClean="0">
                <a:solidFill>
                  <a:schemeClr val="bg1"/>
                </a:solidFill>
              </a:rPr>
              <a:t>, iz cikla </a:t>
            </a:r>
            <a:r>
              <a:rPr lang="sl-SI" i="1" dirty="0" smtClean="0">
                <a:solidFill>
                  <a:schemeClr val="bg1"/>
                </a:solidFill>
              </a:rPr>
              <a:t>Ženske so lepe</a:t>
            </a:r>
            <a:r>
              <a:rPr lang="sl-SI" dirty="0" smtClean="0">
                <a:solidFill>
                  <a:schemeClr val="bg1"/>
                </a:solidFill>
              </a:rPr>
              <a:t>, 1975,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7" name="Slika 6" descr="Garry-Winogrand-Women-are-beautiful-.jpg"/>
          <p:cNvPicPr>
            <a:picLocks noChangeAspect="1"/>
          </p:cNvPicPr>
          <p:nvPr/>
        </p:nvPicPr>
        <p:blipFill>
          <a:blip r:embed="rId2" cstate="print"/>
          <a:srcRect l="1963" t="2918" r="1852" b="2240"/>
          <a:stretch>
            <a:fillRect/>
          </a:stretch>
        </p:blipFill>
        <p:spPr>
          <a:xfrm>
            <a:off x="1071538" y="857232"/>
            <a:ext cx="7000924" cy="464347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Diane </a:t>
            </a:r>
            <a:r>
              <a:rPr lang="sl-SI" dirty="0" err="1" smtClean="0">
                <a:solidFill>
                  <a:schemeClr val="bg1"/>
                </a:solidFill>
              </a:rPr>
              <a:t>Arbus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Otrok z igračo ročne granate</a:t>
            </a:r>
            <a:r>
              <a:rPr lang="sl-SI" dirty="0" smtClean="0">
                <a:solidFill>
                  <a:schemeClr val="bg1"/>
                </a:solidFill>
              </a:rPr>
              <a:t>, 1962,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Diane Arb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571480"/>
            <a:ext cx="4892160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Diane Arbus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70" y="785794"/>
            <a:ext cx="4861752" cy="471600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357158" y="5786454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Diane </a:t>
            </a:r>
            <a:r>
              <a:rPr lang="sl-SI" dirty="0" err="1" smtClean="0">
                <a:solidFill>
                  <a:schemeClr val="bg1"/>
                </a:solidFill>
              </a:rPr>
              <a:t>Arbus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Identični dvojčici, </a:t>
            </a:r>
            <a:r>
              <a:rPr lang="sl-SI" i="1" dirty="0" err="1" smtClean="0">
                <a:solidFill>
                  <a:schemeClr val="bg1"/>
                </a:solidFill>
              </a:rPr>
              <a:t>Roselle</a:t>
            </a:r>
            <a:r>
              <a:rPr lang="sl-SI" i="1" dirty="0" smtClean="0">
                <a:solidFill>
                  <a:schemeClr val="bg1"/>
                </a:solidFill>
              </a:rPr>
              <a:t>, New Jersey</a:t>
            </a:r>
            <a:r>
              <a:rPr lang="sl-SI" dirty="0" smtClean="0">
                <a:solidFill>
                  <a:schemeClr val="bg1"/>
                </a:solidFill>
              </a:rPr>
              <a:t>, 1967,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357158" y="5857892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Diane </a:t>
            </a:r>
            <a:r>
              <a:rPr lang="sl-SI" dirty="0" err="1" smtClean="0">
                <a:solidFill>
                  <a:schemeClr val="bg1"/>
                </a:solidFill>
              </a:rPr>
              <a:t>Arbus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Mlad moški z navijalkami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1967,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želatinsko-srebrova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Slika 6" descr="Diane Arbus III.jpg"/>
          <p:cNvPicPr>
            <a:picLocks noChangeAspect="1"/>
          </p:cNvPicPr>
          <p:nvPr/>
        </p:nvPicPr>
        <p:blipFill>
          <a:blip r:embed="rId2" cstate="print"/>
          <a:srcRect l="1503" r="2139"/>
          <a:stretch>
            <a:fillRect/>
          </a:stretch>
        </p:blipFill>
        <p:spPr>
          <a:xfrm>
            <a:off x="2214547" y="714356"/>
            <a:ext cx="4648259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24744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Otto </a:t>
            </a:r>
            <a:r>
              <a:rPr lang="sl-SI" sz="2000" dirty="0" err="1" smtClean="0">
                <a:solidFill>
                  <a:schemeClr val="bg1"/>
                </a:solidFill>
              </a:rPr>
              <a:t>Steinert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Izmenjujoče se oblike</a:t>
            </a:r>
            <a:r>
              <a:rPr lang="sl-SI" sz="2000" dirty="0" smtClean="0">
                <a:solidFill>
                  <a:schemeClr val="bg1"/>
                </a:solidFill>
              </a:rPr>
              <a:t>, 1955, 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f</a:t>
            </a:r>
            <a:r>
              <a:rPr lang="sl-SI" sz="1600" dirty="0" smtClean="0">
                <a:solidFill>
                  <a:schemeClr val="bg1"/>
                </a:solidFill>
              </a:rPr>
              <a:t>otomontaža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4" name="Slika 3" descr="steiner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642918"/>
            <a:ext cx="3972118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03893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bg1"/>
                </a:solidFill>
                <a:latin typeface="Arial"/>
              </a:rPr>
              <a:t>Diane </a:t>
            </a:r>
            <a:r>
              <a:rPr lang="sl-SI" dirty="0" err="1" smtClean="0">
                <a:solidFill>
                  <a:schemeClr val="bg1"/>
                </a:solidFill>
                <a:latin typeface="Arial"/>
              </a:rPr>
              <a:t>Arbus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  <a:latin typeface="Arial"/>
              </a:rPr>
              <a:t>Provojna</a:t>
            </a:r>
            <a:r>
              <a:rPr lang="sl-SI" i="1" dirty="0" smtClean="0">
                <a:solidFill>
                  <a:schemeClr val="bg1"/>
                </a:solidFill>
                <a:latin typeface="Arial"/>
              </a:rPr>
              <a:t> parada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,1967,</a:t>
            </a:r>
            <a:endParaRPr lang="sl-SI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sz="1600" dirty="0" smtClean="0">
                <a:solidFill>
                  <a:schemeClr val="bg1"/>
                </a:solidFill>
                <a:latin typeface="Arial"/>
              </a:rPr>
              <a:t>želatinsko-srebrova fotografija</a:t>
            </a:r>
          </a:p>
          <a:p>
            <a:pPr algn="ctr"/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6" name="Slika 5" descr="Diane Arbus III.png"/>
          <p:cNvPicPr>
            <a:picLocks noChangeAspect="1"/>
          </p:cNvPicPr>
          <p:nvPr/>
        </p:nvPicPr>
        <p:blipFill>
          <a:blip r:embed="rId2" cstate="print"/>
          <a:srcRect l="17260" r="16840"/>
          <a:stretch>
            <a:fillRect/>
          </a:stretch>
        </p:blipFill>
        <p:spPr>
          <a:xfrm>
            <a:off x="2143108" y="857232"/>
            <a:ext cx="4788042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03893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dirty="0" smtClean="0">
                <a:solidFill>
                  <a:schemeClr val="bg1"/>
                </a:solidFill>
                <a:latin typeface="Arial"/>
              </a:rPr>
              <a:t>Diane </a:t>
            </a:r>
            <a:r>
              <a:rPr lang="sl-SI" dirty="0" err="1" smtClean="0">
                <a:solidFill>
                  <a:schemeClr val="bg1"/>
                </a:solidFill>
                <a:latin typeface="Arial"/>
              </a:rPr>
              <a:t>Arbus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, </a:t>
            </a:r>
            <a:r>
              <a:rPr lang="sl-SI" i="1" dirty="0" smtClean="0">
                <a:solidFill>
                  <a:schemeClr val="bg1"/>
                </a:solidFill>
                <a:latin typeface="Arial"/>
              </a:rPr>
              <a:t>Natakarica v nudističnem 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kampu</a:t>
            </a:r>
            <a:r>
              <a:rPr lang="sl-SI" i="1" dirty="0" smtClean="0">
                <a:solidFill>
                  <a:schemeClr val="bg1"/>
                </a:solidFill>
                <a:latin typeface="Arial"/>
              </a:rPr>
              <a:t>, New York</a:t>
            </a:r>
            <a:r>
              <a:rPr lang="sl-SI" dirty="0" smtClean="0">
                <a:solidFill>
                  <a:schemeClr val="bg1"/>
                </a:solidFill>
                <a:latin typeface="Arial"/>
              </a:rPr>
              <a:t>,1963,</a:t>
            </a:r>
            <a:endParaRPr lang="sl-SI" dirty="0" smtClean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sl-SI" sz="1600" dirty="0" smtClean="0">
                <a:solidFill>
                  <a:schemeClr val="bg1"/>
                </a:solidFill>
                <a:latin typeface="Arial"/>
              </a:rPr>
              <a:t>želatinsko-srebrova fotografija</a:t>
            </a:r>
          </a:p>
          <a:p>
            <a:pPr algn="ctr"/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5" name="Slika 4" descr="Arbus, Natakarica v nudistilnem kampu, NY, 1962.jpg"/>
          <p:cNvPicPr>
            <a:picLocks noChangeAspect="1"/>
          </p:cNvPicPr>
          <p:nvPr/>
        </p:nvPicPr>
        <p:blipFill>
          <a:blip r:embed="rId2" cstate="print"/>
          <a:srcRect l="9486" t="9375" r="10408" b="10416"/>
          <a:stretch>
            <a:fillRect/>
          </a:stretch>
        </p:blipFill>
        <p:spPr>
          <a:xfrm>
            <a:off x="2214546" y="785794"/>
            <a:ext cx="4761355" cy="482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5857892"/>
            <a:ext cx="814393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Larry Clark, </a:t>
            </a:r>
            <a:r>
              <a:rPr lang="en-US" i="1" dirty="0" smtClean="0">
                <a:solidFill>
                  <a:schemeClr val="bg1"/>
                </a:solidFill>
              </a:rPr>
              <a:t>Jack in Lynn Johnson, Oklahoma City</a:t>
            </a:r>
            <a:r>
              <a:rPr lang="en-US" dirty="0" smtClean="0">
                <a:solidFill>
                  <a:schemeClr val="bg1"/>
                </a:solidFill>
              </a:rPr>
              <a:t>, 1973</a:t>
            </a:r>
            <a:r>
              <a:rPr lang="sl-SI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  <a:latin typeface="Arial"/>
              </a:rPr>
              <a:t>želatinsko-srebrova fotografija</a:t>
            </a:r>
          </a:p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6" name="Slika 5" descr="Larry clark.jpg"/>
          <p:cNvPicPr>
            <a:picLocks noChangeAspect="1"/>
          </p:cNvPicPr>
          <p:nvPr/>
        </p:nvPicPr>
        <p:blipFill>
          <a:blip r:embed="rId2" cstate="print"/>
          <a:srcRect l="1057"/>
          <a:stretch>
            <a:fillRect/>
          </a:stretch>
        </p:blipFill>
        <p:spPr>
          <a:xfrm>
            <a:off x="1357290" y="928670"/>
            <a:ext cx="6684906" cy="442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429272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Edward </a:t>
            </a:r>
            <a:r>
              <a:rPr lang="sl-SI" dirty="0" err="1" smtClean="0">
                <a:solidFill>
                  <a:schemeClr val="bg1"/>
                </a:solidFill>
              </a:rPr>
              <a:t>Ruscha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Union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err="1" smtClean="0">
                <a:solidFill>
                  <a:schemeClr val="bg1"/>
                </a:solidFill>
              </a:rPr>
              <a:t>Needles</a:t>
            </a:r>
            <a:r>
              <a:rPr lang="sl-SI" i="1" dirty="0" smtClean="0">
                <a:solidFill>
                  <a:schemeClr val="bg1"/>
                </a:solidFill>
              </a:rPr>
              <a:t>, Kalifornija</a:t>
            </a:r>
            <a:r>
              <a:rPr lang="sl-SI" dirty="0" smtClean="0">
                <a:solidFill>
                  <a:schemeClr val="bg1"/>
                </a:solidFill>
              </a:rPr>
              <a:t>, 1962</a:t>
            </a:r>
            <a:r>
              <a:rPr lang="sl-SI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iz fotografske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Twentysix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Gasoline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Stations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Ed Rusc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357298"/>
            <a:ext cx="7693501" cy="35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Edward </a:t>
            </a:r>
            <a:r>
              <a:rPr lang="sl-SI" dirty="0" err="1" smtClean="0">
                <a:solidFill>
                  <a:schemeClr val="bg1"/>
                </a:solidFill>
              </a:rPr>
              <a:t>Ruscha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endParaRPr lang="sl-SI" sz="1600" dirty="0" smtClean="0">
              <a:solidFill>
                <a:schemeClr val="bg1"/>
              </a:solidFill>
            </a:endParaRP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iz fotografske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Twentysix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Gasoline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Stations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Ed Ruscha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198147" cy="446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Edward </a:t>
            </a:r>
            <a:r>
              <a:rPr lang="sl-SI" dirty="0" err="1" smtClean="0">
                <a:solidFill>
                  <a:schemeClr val="bg1"/>
                </a:solidFill>
              </a:rPr>
              <a:t>Ruscha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Državna ustanova za izravnavo</a:t>
            </a:r>
            <a:r>
              <a:rPr lang="sl-SI" dirty="0" smtClean="0">
                <a:solidFill>
                  <a:schemeClr val="bg1"/>
                </a:solidFill>
              </a:rPr>
              <a:t>, 1967</a:t>
            </a:r>
            <a:r>
              <a:rPr lang="sl-SI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iz fotografske knjige </a:t>
            </a:r>
            <a:r>
              <a:rPr lang="sl-SI" sz="1600" i="1" dirty="0" err="1" smtClean="0">
                <a:solidFill>
                  <a:schemeClr val="bg1"/>
                </a:solidFill>
              </a:rPr>
              <a:t>Thirtyfour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Parking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Lots</a:t>
            </a:r>
            <a:r>
              <a:rPr lang="sl-SI" sz="1600" i="1" dirty="0" smtClean="0">
                <a:solidFill>
                  <a:schemeClr val="bg1"/>
                </a:solidFill>
              </a:rPr>
              <a:t> in Los Angeles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Slika 6" descr="Edward Rusc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785794"/>
            <a:ext cx="4695275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28596" y="6072206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Bernd in Hilla Becher, </a:t>
            </a:r>
            <a:r>
              <a:rPr lang="de-DE" i="1" dirty="0" err="1" smtClean="0">
                <a:solidFill>
                  <a:schemeClr val="bg1"/>
                </a:solidFill>
              </a:rPr>
              <a:t>Vodni</a:t>
            </a:r>
            <a:r>
              <a:rPr lang="de-DE" i="1" dirty="0" smtClean="0">
                <a:solidFill>
                  <a:schemeClr val="bg1"/>
                </a:solidFill>
              </a:rPr>
              <a:t> </a:t>
            </a:r>
            <a:r>
              <a:rPr lang="de-DE" i="1" dirty="0" err="1" smtClean="0">
                <a:solidFill>
                  <a:schemeClr val="bg1"/>
                </a:solidFill>
              </a:rPr>
              <a:t>stolpi</a:t>
            </a:r>
            <a:r>
              <a:rPr lang="de-DE" dirty="0" smtClean="0">
                <a:solidFill>
                  <a:schemeClr val="bg1"/>
                </a:solidFill>
              </a:rPr>
              <a:t>, 1965-1979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7" name="Slika 6" descr="Becher.jpg"/>
          <p:cNvPicPr>
            <a:picLocks noChangeAspect="1"/>
          </p:cNvPicPr>
          <p:nvPr/>
        </p:nvPicPr>
        <p:blipFill>
          <a:blip r:embed="rId2" cstate="print"/>
          <a:srcRect l="755" r="338" b="781"/>
          <a:stretch>
            <a:fillRect/>
          </a:stretch>
        </p:blipFill>
        <p:spPr>
          <a:xfrm>
            <a:off x="1357290" y="857232"/>
            <a:ext cx="6410482" cy="49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15016"/>
            <a:ext cx="7858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Bernd in Hilla Becher, </a:t>
            </a:r>
            <a:r>
              <a:rPr lang="sl-SI" i="1" dirty="0" smtClean="0">
                <a:solidFill>
                  <a:schemeClr val="bg1"/>
                </a:solidFill>
              </a:rPr>
              <a:t>Hiše iz okvirjev</a:t>
            </a:r>
            <a:r>
              <a:rPr lang="de-DE" dirty="0" smtClean="0">
                <a:solidFill>
                  <a:schemeClr val="bg1"/>
                </a:solidFill>
              </a:rPr>
              <a:t>, 19</a:t>
            </a:r>
            <a:r>
              <a:rPr lang="sl-SI" dirty="0" smtClean="0">
                <a:solidFill>
                  <a:schemeClr val="bg1"/>
                </a:solidFill>
              </a:rPr>
              <a:t>59-1971</a:t>
            </a:r>
          </a:p>
          <a:p>
            <a:pPr algn="ctr"/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5" name="Slika 4" descr="Becher 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785794"/>
            <a:ext cx="6764760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Lewis </a:t>
            </a:r>
            <a:r>
              <a:rPr lang="sl-SI" dirty="0" err="1" smtClean="0">
                <a:solidFill>
                  <a:schemeClr val="bg1"/>
                </a:solidFill>
              </a:rPr>
              <a:t>Baltz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Južni vogal, parkirišče, El Toro</a:t>
            </a:r>
            <a:r>
              <a:rPr lang="sl-SI" dirty="0" smtClean="0">
                <a:solidFill>
                  <a:schemeClr val="bg1"/>
                </a:solidFill>
              </a:rPr>
              <a:t>, 1974,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iz serije </a:t>
            </a:r>
            <a:r>
              <a:rPr lang="en-US" sz="1600" i="1" dirty="0" smtClean="0">
                <a:solidFill>
                  <a:schemeClr val="bg1"/>
                </a:solidFill>
              </a:rPr>
              <a:t>New Industrial Parks Near Irvine </a:t>
            </a:r>
            <a:endParaRPr lang="sl-SI" sz="1600" i="1" dirty="0">
              <a:solidFill>
                <a:schemeClr val="bg1"/>
              </a:solidFill>
            </a:endParaRPr>
          </a:p>
        </p:txBody>
      </p:sp>
      <p:pic>
        <p:nvPicPr>
          <p:cNvPr id="7" name="Slika 6" descr="Lewis Baltz 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99561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Lewis </a:t>
            </a:r>
            <a:r>
              <a:rPr lang="sl-SI" dirty="0" err="1" smtClean="0">
                <a:solidFill>
                  <a:schemeClr val="bg1"/>
                </a:solidFill>
              </a:rPr>
              <a:t>Baltz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Park </a:t>
            </a:r>
            <a:r>
              <a:rPr lang="sl-SI" i="1" dirty="0" err="1" smtClean="0">
                <a:solidFill>
                  <a:schemeClr val="bg1"/>
                </a:solidFill>
              </a:rPr>
              <a:t>Meadows</a:t>
            </a:r>
            <a:r>
              <a:rPr lang="sl-SI" i="1" dirty="0" smtClean="0">
                <a:solidFill>
                  <a:schemeClr val="bg1"/>
                </a:solidFill>
              </a:rPr>
              <a:t>, Pododdelek 3, pogled na severozahod</a:t>
            </a:r>
            <a:r>
              <a:rPr lang="sl-SI" dirty="0" smtClean="0">
                <a:solidFill>
                  <a:schemeClr val="bg1"/>
                </a:solidFill>
              </a:rPr>
              <a:t>, 1978, </a:t>
            </a:r>
            <a:r>
              <a:rPr lang="sl-SI" sz="1600" dirty="0" smtClean="0">
                <a:solidFill>
                  <a:schemeClr val="bg1"/>
                </a:solidFill>
              </a:rPr>
              <a:t>iz fotografske knjige </a:t>
            </a:r>
            <a:r>
              <a:rPr lang="sl-SI" sz="1600" i="1" dirty="0" smtClean="0">
                <a:solidFill>
                  <a:schemeClr val="bg1"/>
                </a:solidFill>
              </a:rPr>
              <a:t>Park </a:t>
            </a:r>
            <a:r>
              <a:rPr lang="sl-SI" sz="1600" i="1" dirty="0" err="1" smtClean="0">
                <a:solidFill>
                  <a:schemeClr val="bg1"/>
                </a:solidFill>
              </a:rPr>
              <a:t>City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8" name="Slika 7" descr="Lewis Baltz.png"/>
          <p:cNvPicPr>
            <a:picLocks noChangeAspect="1"/>
          </p:cNvPicPr>
          <p:nvPr/>
        </p:nvPicPr>
        <p:blipFill>
          <a:blip r:embed="rId2" cstate="print"/>
          <a:srcRect l="1172" b="1453"/>
          <a:stretch>
            <a:fillRect/>
          </a:stretch>
        </p:blipFill>
        <p:spPr>
          <a:xfrm>
            <a:off x="1500166" y="1000108"/>
            <a:ext cx="6024562" cy="428628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Otto </a:t>
            </a:r>
            <a:r>
              <a:rPr lang="sl-SI" sz="2000" dirty="0" err="1" smtClean="0">
                <a:solidFill>
                  <a:schemeClr val="bg1"/>
                </a:solidFill>
              </a:rPr>
              <a:t>Steinert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Pešec</a:t>
            </a:r>
            <a:r>
              <a:rPr lang="sl-SI" sz="2000" dirty="0" smtClean="0">
                <a:solidFill>
                  <a:schemeClr val="bg1"/>
                </a:solidFill>
              </a:rPr>
              <a:t>, 1950,</a:t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 </a:t>
            </a:r>
            <a:r>
              <a:rPr lang="sl-SI" sz="1600" dirty="0" smtClean="0">
                <a:solidFill>
                  <a:schemeClr val="bg1"/>
                </a:solidFill>
              </a:rPr>
              <a:t>želatinsko-srebrova fotografija </a:t>
            </a: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otto-steinert-ein-fub-ganger-1950.jpg"/>
          <p:cNvPicPr>
            <a:picLocks noChangeAspect="1"/>
          </p:cNvPicPr>
          <p:nvPr/>
        </p:nvPicPr>
        <p:blipFill>
          <a:blip r:embed="rId2" cstate="print"/>
          <a:srcRect t="593"/>
          <a:stretch>
            <a:fillRect/>
          </a:stretch>
        </p:blipFill>
        <p:spPr>
          <a:xfrm>
            <a:off x="1071538" y="714356"/>
            <a:ext cx="6778617" cy="478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Stephen</a:t>
            </a:r>
            <a:r>
              <a:rPr lang="sl-SI" dirty="0" smtClean="0">
                <a:solidFill>
                  <a:schemeClr val="bg1"/>
                </a:solidFill>
              </a:rPr>
              <a:t> Shore, </a:t>
            </a:r>
            <a:r>
              <a:rPr lang="sl-SI" i="1" dirty="0" smtClean="0">
                <a:solidFill>
                  <a:schemeClr val="bg1"/>
                </a:solidFill>
              </a:rPr>
              <a:t>Brez naslova (6a)</a:t>
            </a:r>
            <a:r>
              <a:rPr lang="sl-SI" dirty="0" smtClean="0">
                <a:solidFill>
                  <a:schemeClr val="bg1"/>
                </a:solidFill>
              </a:rPr>
              <a:t>, 1972</a:t>
            </a: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6" name="Slika 5" descr="Stephen Shor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857232"/>
            <a:ext cx="6973525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14282" y="5786454"/>
            <a:ext cx="87868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Stephen Shore, </a:t>
            </a:r>
            <a:r>
              <a:rPr lang="en-US" i="1" dirty="0" smtClean="0">
                <a:solidFill>
                  <a:schemeClr val="bg1"/>
                </a:solidFill>
              </a:rPr>
              <a:t>La Brea Avenue in Beverly Boulevard</a:t>
            </a:r>
            <a:r>
              <a:rPr lang="en-US" dirty="0" smtClean="0">
                <a:solidFill>
                  <a:schemeClr val="bg1"/>
                </a:solidFill>
              </a:rPr>
              <a:t>, Los Angeles, 1975 </a:t>
            </a:r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7" name="Slika 6" descr="Stephen Shore I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785794"/>
            <a:ext cx="6305804" cy="489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00034" y="5857892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Ivan Dvoršak, </a:t>
            </a:r>
            <a:r>
              <a:rPr lang="sl-SI" i="1" dirty="0" smtClean="0">
                <a:solidFill>
                  <a:schemeClr val="bg1"/>
                </a:solidFill>
              </a:rPr>
              <a:t>Zbiralniki</a:t>
            </a:r>
            <a:r>
              <a:rPr lang="sl-SI" dirty="0" smtClean="0">
                <a:solidFill>
                  <a:schemeClr val="bg1"/>
                </a:solidFill>
              </a:rPr>
              <a:t>, 1970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</a:t>
            </a:r>
            <a:r>
              <a:rPr lang="sl-SI" sz="1600" dirty="0" err="1" smtClean="0">
                <a:solidFill>
                  <a:schemeClr val="bg1"/>
                </a:solidFill>
              </a:rPr>
              <a:t>bromsrebrova</a:t>
            </a:r>
            <a:r>
              <a:rPr lang="sl-SI" sz="1600" dirty="0" smtClean="0">
                <a:solidFill>
                  <a:schemeClr val="bg1"/>
                </a:solidFill>
              </a:rPr>
              <a:t>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Ivan Dvoršak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2357422" y="857232"/>
            <a:ext cx="4540800" cy="460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428596" y="5715016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Ivan Dvoršak, </a:t>
            </a:r>
            <a:r>
              <a:rPr lang="sl-SI" i="1" dirty="0" smtClean="0">
                <a:solidFill>
                  <a:schemeClr val="bg1"/>
                </a:solidFill>
              </a:rPr>
              <a:t>Smreke med bloki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dirty="0" err="1" smtClean="0">
                <a:solidFill>
                  <a:schemeClr val="bg1"/>
                </a:solidFill>
              </a:rPr>
              <a:t>ok</a:t>
            </a:r>
            <a:r>
              <a:rPr lang="sl-SI" dirty="0" smtClean="0">
                <a:solidFill>
                  <a:schemeClr val="bg1"/>
                </a:solidFill>
              </a:rPr>
              <a:t>. 1970,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triptih </a:t>
            </a:r>
          </a:p>
        </p:txBody>
      </p:sp>
      <p:pic>
        <p:nvPicPr>
          <p:cNvPr id="7" name="Slika 6" descr="Dvoršak, Smreke med bloki, ok. 1970.jpg"/>
          <p:cNvPicPr>
            <a:picLocks noChangeAspect="1"/>
          </p:cNvPicPr>
          <p:nvPr/>
        </p:nvPicPr>
        <p:blipFill>
          <a:blip r:embed="rId2" cstate="print"/>
          <a:srcRect l="1562" t="31083" r="470" b="14531"/>
          <a:stretch>
            <a:fillRect/>
          </a:stretch>
        </p:blipFill>
        <p:spPr>
          <a:xfrm>
            <a:off x="714348" y="1928802"/>
            <a:ext cx="7556554" cy="27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Zmago Jeraj, </a:t>
            </a:r>
            <a:r>
              <a:rPr lang="sl-SI" i="1" dirty="0" smtClean="0">
                <a:solidFill>
                  <a:schemeClr val="bg1"/>
                </a:solidFill>
              </a:rPr>
              <a:t>Brez naslova</a:t>
            </a:r>
            <a:r>
              <a:rPr lang="sl-SI" dirty="0" smtClean="0">
                <a:solidFill>
                  <a:schemeClr val="bg1"/>
                </a:solidFill>
              </a:rPr>
              <a:t>, 1971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</a:t>
            </a:r>
            <a:r>
              <a:rPr lang="sl-SI" sz="1600" dirty="0" err="1" smtClean="0">
                <a:solidFill>
                  <a:schemeClr val="bg1"/>
                </a:solidFill>
              </a:rPr>
              <a:t>bromsrebrova</a:t>
            </a:r>
            <a:r>
              <a:rPr lang="sl-SI" sz="1600" dirty="0" smtClean="0">
                <a:solidFill>
                  <a:schemeClr val="bg1"/>
                </a:solidFill>
              </a:rPr>
              <a:t>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7" name="Slika 6" descr="Zmago_Jeraj___Ograja__okrog_1973__crno_bela_fotografija_kasirana_na_iverno_plosco_598x43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1500166" y="1071546"/>
            <a:ext cx="5957739" cy="428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Zmago Jeraj, </a:t>
            </a:r>
            <a:r>
              <a:rPr lang="sl-SI" i="1" dirty="0" smtClean="0">
                <a:solidFill>
                  <a:schemeClr val="bg1"/>
                </a:solidFill>
              </a:rPr>
              <a:t>V kotu</a:t>
            </a:r>
            <a:r>
              <a:rPr lang="sl-SI" dirty="0" smtClean="0">
                <a:solidFill>
                  <a:schemeClr val="bg1"/>
                </a:solidFill>
              </a:rPr>
              <a:t>, 1971</a:t>
            </a:r>
            <a:r>
              <a:rPr lang="sl-SI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želatinsko-</a:t>
            </a:r>
            <a:r>
              <a:rPr lang="sl-SI" sz="1600" dirty="0" err="1" smtClean="0">
                <a:solidFill>
                  <a:schemeClr val="bg1"/>
                </a:solidFill>
              </a:rPr>
              <a:t>bromsrebrova</a:t>
            </a:r>
            <a:r>
              <a:rPr lang="sl-SI" sz="1600" dirty="0" smtClean="0">
                <a:solidFill>
                  <a:schemeClr val="bg1"/>
                </a:solidFill>
              </a:rPr>
              <a:t> fotografija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Zmago Jeraj, V kotu.jpg"/>
          <p:cNvPicPr>
            <a:picLocks noChangeAspect="1"/>
          </p:cNvPicPr>
          <p:nvPr/>
        </p:nvPicPr>
        <p:blipFill>
          <a:blip r:embed="rId2" cstate="print"/>
          <a:srcRect l="3125" t="29568" r="30799" b="8060"/>
          <a:stretch>
            <a:fillRect/>
          </a:stretch>
        </p:blipFill>
        <p:spPr>
          <a:xfrm>
            <a:off x="1285852" y="928670"/>
            <a:ext cx="6614518" cy="453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6000768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Robert </a:t>
            </a:r>
            <a:r>
              <a:rPr lang="sl-SI" dirty="0" err="1" smtClean="0">
                <a:solidFill>
                  <a:schemeClr val="bg1"/>
                </a:solidFill>
              </a:rPr>
              <a:t>Rauschenberg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Retroaktivno II</a:t>
            </a:r>
            <a:r>
              <a:rPr lang="sl-SI" dirty="0" smtClean="0">
                <a:solidFill>
                  <a:schemeClr val="bg1"/>
                </a:solidFill>
              </a:rPr>
              <a:t>, 1963,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mešana tehnika</a:t>
            </a:r>
          </a:p>
        </p:txBody>
      </p:sp>
      <p:pic>
        <p:nvPicPr>
          <p:cNvPr id="7" name="Slika 6" descr="Rauschember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642918"/>
            <a:ext cx="3648518" cy="507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929330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 smtClean="0">
                <a:solidFill>
                  <a:schemeClr val="bg1"/>
                </a:solidFill>
              </a:rPr>
              <a:t>Andy Warhol, </a:t>
            </a:r>
            <a:r>
              <a:rPr lang="sv-SE" i="1" dirty="0" smtClean="0">
                <a:solidFill>
                  <a:schemeClr val="bg1"/>
                </a:solidFill>
              </a:rPr>
              <a:t>Rdeči Elvis</a:t>
            </a:r>
            <a:r>
              <a:rPr lang="sv-SE" dirty="0" smtClean="0">
                <a:solidFill>
                  <a:schemeClr val="bg1"/>
                </a:solidFill>
              </a:rPr>
              <a:t>, 1962, </a:t>
            </a:r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v-SE" sz="1600" dirty="0" smtClean="0">
                <a:solidFill>
                  <a:schemeClr val="bg1"/>
                </a:solidFill>
              </a:rPr>
              <a:t>akril in sitotisk na platnu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6" name="Slika 5" descr="Warho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3739308" cy="4968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hahnh1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785794"/>
            <a:ext cx="6737173" cy="471600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500034" y="5857892"/>
            <a:ext cx="8001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err="1" smtClean="0">
                <a:solidFill>
                  <a:schemeClr val="bg1"/>
                </a:solidFill>
              </a:rPr>
              <a:t>Betty</a:t>
            </a:r>
            <a:r>
              <a:rPr lang="sl-SI" dirty="0" smtClean="0">
                <a:solidFill>
                  <a:schemeClr val="bg1"/>
                </a:solidFill>
              </a:rPr>
              <a:t> </a:t>
            </a:r>
            <a:r>
              <a:rPr lang="sl-SI" dirty="0" err="1" smtClean="0">
                <a:solidFill>
                  <a:schemeClr val="bg1"/>
                </a:solidFill>
              </a:rPr>
              <a:t>Hahn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Cesta in mavrica</a:t>
            </a:r>
            <a:r>
              <a:rPr lang="sl-SI" dirty="0" smtClean="0">
                <a:solidFill>
                  <a:schemeClr val="bg1"/>
                </a:solidFill>
              </a:rPr>
              <a:t>, 1971, </a:t>
            </a:r>
            <a:r>
              <a:rPr lang="sl-SI" sz="1600" dirty="0" smtClean="0">
                <a:solidFill>
                  <a:schemeClr val="bg1"/>
                </a:solidFill>
              </a:rPr>
              <a:t>mešana tehnika</a:t>
            </a:r>
            <a:endParaRPr lang="sl-SI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Stane Jagodič, </a:t>
            </a:r>
            <a:r>
              <a:rPr lang="sl-SI" i="1" dirty="0" smtClean="0">
                <a:solidFill>
                  <a:schemeClr val="bg1"/>
                </a:solidFill>
              </a:rPr>
              <a:t>Goreče srce</a:t>
            </a:r>
            <a:r>
              <a:rPr lang="sl-SI" dirty="0" smtClean="0">
                <a:solidFill>
                  <a:schemeClr val="bg1"/>
                </a:solidFill>
              </a:rPr>
              <a:t>, 1972,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rentgenski posnetki, montaža</a:t>
            </a:r>
          </a:p>
        </p:txBody>
      </p:sp>
      <p:pic>
        <p:nvPicPr>
          <p:cNvPr id="5" name="Slika 4" descr="1_small-SF_670 - Burning Heart, Jagodi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285860"/>
            <a:ext cx="7127816" cy="403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357826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</a:rPr>
            </a:br>
            <a:r>
              <a:rPr lang="sl-SI" sz="2000" dirty="0" smtClean="0">
                <a:solidFill>
                  <a:schemeClr val="bg1"/>
                </a:solidFill>
                <a:latin typeface="+mn-lt"/>
              </a:rPr>
              <a:t>Hans </a:t>
            </a:r>
            <a:r>
              <a:rPr lang="sl-SI" sz="2000" dirty="0" err="1" smtClean="0">
                <a:solidFill>
                  <a:schemeClr val="bg1"/>
                </a:solidFill>
                <a:latin typeface="+mn-lt"/>
              </a:rPr>
              <a:t>Hammarskiöld</a:t>
            </a:r>
            <a:r>
              <a:rPr lang="sl-SI" sz="20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  <a:latin typeface="+mn-lt"/>
              </a:rPr>
              <a:t>Presek drevesa</a:t>
            </a:r>
            <a:r>
              <a:rPr lang="sl-SI" sz="2000" dirty="0" smtClean="0">
                <a:solidFill>
                  <a:schemeClr val="bg1"/>
                </a:solidFill>
                <a:latin typeface="+mn-lt"/>
              </a:rPr>
              <a:t>, 1951</a:t>
            </a:r>
            <a:r>
              <a:rPr lang="sl-SI" sz="2000" i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sl-SI" sz="2000" i="1" dirty="0" smtClean="0">
                <a:solidFill>
                  <a:schemeClr val="bg1"/>
                </a:solidFill>
                <a:latin typeface="+mn-lt"/>
              </a:rPr>
            </a:br>
            <a:r>
              <a:rPr lang="sl-SI" sz="2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sl-SI" sz="2000" dirty="0" smtClean="0">
                <a:solidFill>
                  <a:schemeClr val="bg1"/>
                </a:solidFill>
                <a:latin typeface="+mn-lt"/>
              </a:rPr>
            </a:br>
            <a:endParaRPr lang="sl-SI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Slika 3" descr="189.jpg"/>
          <p:cNvPicPr>
            <a:picLocks noChangeAspect="1"/>
          </p:cNvPicPr>
          <p:nvPr/>
        </p:nvPicPr>
        <p:blipFill>
          <a:blip r:embed="rId2" cstate="print"/>
          <a:srcRect l="1676" t="4167" r="1100" b="8400"/>
          <a:stretch>
            <a:fillRect/>
          </a:stretch>
        </p:blipFill>
        <p:spPr>
          <a:xfrm>
            <a:off x="2786050" y="642918"/>
            <a:ext cx="3504861" cy="5072098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42910" y="5429264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Stane Jagodič, </a:t>
            </a:r>
            <a:r>
              <a:rPr lang="sl-SI" sz="2000" i="1" dirty="0" smtClean="0">
                <a:solidFill>
                  <a:schemeClr val="bg1"/>
                </a:solidFill>
              </a:rPr>
              <a:t>7 + 7</a:t>
            </a:r>
            <a:r>
              <a:rPr lang="sl-SI" sz="2000" dirty="0" smtClean="0">
                <a:solidFill>
                  <a:schemeClr val="bg1"/>
                </a:solidFill>
              </a:rPr>
              <a:t>, 1972, </a:t>
            </a:r>
            <a:r>
              <a:rPr lang="sl-SI" sz="1600" dirty="0" err="1" smtClean="0">
                <a:solidFill>
                  <a:schemeClr val="bg1"/>
                </a:solidFill>
              </a:rPr>
              <a:t>fotokolaž</a:t>
            </a:r>
            <a:endParaRPr lang="sl-SI" sz="16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Slika 4" descr="Jagodič, 7+ 7, 1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571480"/>
            <a:ext cx="4060800" cy="507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Robert Smithson, </a:t>
            </a:r>
            <a:r>
              <a:rPr lang="sl-SI" sz="2000" i="1" dirty="0" smtClean="0">
                <a:solidFill>
                  <a:schemeClr val="bg1"/>
                </a:solidFill>
              </a:rPr>
              <a:t>Spiralni pomol</a:t>
            </a:r>
            <a:r>
              <a:rPr lang="sl-SI" sz="2000" dirty="0" smtClean="0">
                <a:solidFill>
                  <a:schemeClr val="bg1"/>
                </a:solidFill>
              </a:rPr>
              <a:t>, 1970, Utah, ZDA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4" name="Slika 3" descr="Horizonte-Expandido_Spiral-jetty_ROBERT-SMITHSON1-1024x813.jpg"/>
          <p:cNvPicPr>
            <a:picLocks noChangeAspect="1"/>
          </p:cNvPicPr>
          <p:nvPr/>
        </p:nvPicPr>
        <p:blipFill>
          <a:blip r:embed="rId2" cstate="print"/>
          <a:srcRect l="909" r="1831" b="4506"/>
          <a:stretch>
            <a:fillRect/>
          </a:stretch>
        </p:blipFill>
        <p:spPr>
          <a:xfrm>
            <a:off x="928662" y="714356"/>
            <a:ext cx="7287568" cy="504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5357834"/>
            <a:ext cx="8229600" cy="1143000"/>
          </a:xfrm>
        </p:spPr>
        <p:txBody>
          <a:bodyPr/>
          <a:lstStyle/>
          <a:p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/>
            </a:r>
            <a:br>
              <a:rPr lang="sl-SI" sz="2000" dirty="0" smtClean="0">
                <a:solidFill>
                  <a:schemeClr val="bg1"/>
                </a:solidFill>
              </a:rPr>
            </a:br>
            <a:r>
              <a:rPr lang="sv-SE" sz="2000" dirty="0" smtClean="0">
                <a:solidFill>
                  <a:schemeClr val="bg1"/>
                </a:solidFill>
              </a:rPr>
              <a:t>Dennis Oppenheim, </a:t>
            </a:r>
            <a:r>
              <a:rPr lang="sv-SE" sz="2000" i="1" dirty="0" smtClean="0">
                <a:solidFill>
                  <a:schemeClr val="bg1"/>
                </a:solidFill>
              </a:rPr>
              <a:t>Bralni položaj</a:t>
            </a:r>
            <a:r>
              <a:rPr lang="sv-SE" sz="2000" dirty="0" smtClean="0">
                <a:solidFill>
                  <a:schemeClr val="bg1"/>
                </a:solidFill>
              </a:rPr>
              <a:t>, 1970</a:t>
            </a: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Slika 4" descr="Denis Oppenheim.jpg"/>
          <p:cNvPicPr>
            <a:picLocks noChangeAspect="1"/>
          </p:cNvPicPr>
          <p:nvPr/>
        </p:nvPicPr>
        <p:blipFill>
          <a:blip r:embed="rId2" cstate="print"/>
          <a:srcRect l="1952" r="1458"/>
          <a:stretch>
            <a:fillRect/>
          </a:stretch>
        </p:blipFill>
        <p:spPr>
          <a:xfrm>
            <a:off x="1000100" y="857232"/>
            <a:ext cx="7072362" cy="486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6000768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Jan </a:t>
            </a:r>
            <a:r>
              <a:rPr lang="sl-SI" dirty="0" err="1" smtClean="0">
                <a:solidFill>
                  <a:schemeClr val="bg1"/>
                </a:solidFill>
              </a:rPr>
              <a:t>Dibbets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Popravek perspektive - moj delovni prostor</a:t>
            </a:r>
            <a:r>
              <a:rPr lang="sl-SI" dirty="0" smtClean="0">
                <a:solidFill>
                  <a:schemeClr val="bg1"/>
                </a:solidFill>
              </a:rPr>
              <a:t>, 1968</a:t>
            </a:r>
          </a:p>
        </p:txBody>
      </p:sp>
      <p:pic>
        <p:nvPicPr>
          <p:cNvPr id="7" name="Slika 6" descr="Jan Dibbets - Popravek perspektiv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857232"/>
            <a:ext cx="4757356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6000768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Jan </a:t>
            </a:r>
            <a:r>
              <a:rPr lang="sl-SI" dirty="0" err="1" smtClean="0">
                <a:solidFill>
                  <a:schemeClr val="bg1"/>
                </a:solidFill>
              </a:rPr>
              <a:t>Dibbets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Popravek perspektive</a:t>
            </a:r>
            <a:r>
              <a:rPr lang="sl-SI" dirty="0" smtClean="0">
                <a:solidFill>
                  <a:schemeClr val="bg1"/>
                </a:solidFill>
              </a:rPr>
              <a:t>, 1968</a:t>
            </a:r>
          </a:p>
        </p:txBody>
      </p:sp>
      <p:pic>
        <p:nvPicPr>
          <p:cNvPr id="5" name="Slika 4" descr="Jan Dibbets - Popravek perspektive.png II.jpg"/>
          <p:cNvPicPr>
            <a:picLocks noChangeAspect="1"/>
          </p:cNvPicPr>
          <p:nvPr/>
        </p:nvPicPr>
        <p:blipFill>
          <a:blip r:embed="rId2" cstate="print"/>
          <a:srcRect l="3814" t="3816" r="4656" b="4597"/>
          <a:stretch>
            <a:fillRect/>
          </a:stretch>
        </p:blipFill>
        <p:spPr>
          <a:xfrm>
            <a:off x="1928794" y="571480"/>
            <a:ext cx="5143536" cy="514353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857892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John </a:t>
            </a:r>
            <a:r>
              <a:rPr lang="sl-SI" dirty="0" err="1" smtClean="0">
                <a:solidFill>
                  <a:schemeClr val="bg1"/>
                </a:solidFill>
              </a:rPr>
              <a:t>Hilliard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Šestdeset sekund svetlobe</a:t>
            </a:r>
            <a:r>
              <a:rPr lang="sl-SI" dirty="0" smtClean="0">
                <a:solidFill>
                  <a:schemeClr val="bg1"/>
                </a:solidFill>
              </a:rPr>
              <a:t>, 1970, </a:t>
            </a:r>
            <a:r>
              <a:rPr lang="sl-SI" sz="1600" dirty="0" smtClean="0">
                <a:solidFill>
                  <a:schemeClr val="bg1"/>
                </a:solidFill>
              </a:rPr>
              <a:t>serija fotografij</a:t>
            </a:r>
          </a:p>
        </p:txBody>
      </p:sp>
      <p:pic>
        <p:nvPicPr>
          <p:cNvPr id="5" name="Slika 4" descr="John Hilli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214422"/>
            <a:ext cx="7549157" cy="421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71472" y="5572140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John </a:t>
            </a:r>
            <a:r>
              <a:rPr lang="sl-SI" sz="2000" dirty="0" err="1" smtClean="0">
                <a:solidFill>
                  <a:schemeClr val="bg1"/>
                </a:solidFill>
              </a:rPr>
              <a:t>Hilliard</a:t>
            </a:r>
            <a:r>
              <a:rPr lang="sl-SI" sz="2000" dirty="0" smtClean="0">
                <a:solidFill>
                  <a:schemeClr val="bg1"/>
                </a:solidFill>
              </a:rPr>
              <a:t>, </a:t>
            </a:r>
            <a:r>
              <a:rPr lang="sl-SI" sz="2000" i="1" dirty="0" smtClean="0">
                <a:solidFill>
                  <a:schemeClr val="bg1"/>
                </a:solidFill>
              </a:rPr>
              <a:t>Šestdeset sekund svetlobe</a:t>
            </a:r>
            <a:r>
              <a:rPr lang="sl-SI" sz="2000" dirty="0" smtClean="0">
                <a:solidFill>
                  <a:schemeClr val="bg1"/>
                </a:solidFill>
              </a:rPr>
              <a:t>, 1970, </a:t>
            </a:r>
            <a:r>
              <a:rPr lang="sl-SI" sz="1600" dirty="0" smtClean="0">
                <a:solidFill>
                  <a:schemeClr val="bg1"/>
                </a:solidFill>
              </a:rPr>
              <a:t>detajl</a:t>
            </a:r>
            <a:r>
              <a:rPr lang="sl-SI" sz="1400" dirty="0" smtClean="0">
                <a:solidFill>
                  <a:schemeClr val="bg1"/>
                </a:solidFill>
              </a:rPr>
              <a:t/>
            </a:r>
            <a:br>
              <a:rPr lang="sl-SI" sz="1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pic>
        <p:nvPicPr>
          <p:cNvPr id="5" name="Slika 4" descr="John Hilliard I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4480" y="1000108"/>
            <a:ext cx="5846861" cy="4644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15016"/>
            <a:ext cx="7858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sl-SI" dirty="0" smtClean="0">
              <a:solidFill>
                <a:schemeClr val="bg1"/>
              </a:solidFill>
            </a:endParaRPr>
          </a:p>
          <a:p>
            <a:pPr algn="ctr"/>
            <a:r>
              <a:rPr lang="sl-SI" dirty="0" smtClean="0">
                <a:solidFill>
                  <a:schemeClr val="bg1"/>
                </a:solidFill>
              </a:rPr>
              <a:t>Kenneth Josephson, </a:t>
            </a:r>
            <a:r>
              <a:rPr lang="sl-SI" i="1" dirty="0" smtClean="0">
                <a:solidFill>
                  <a:schemeClr val="bg1"/>
                </a:solidFill>
              </a:rPr>
              <a:t>Indiana</a:t>
            </a:r>
            <a:r>
              <a:rPr lang="sl-SI" dirty="0" smtClean="0">
                <a:solidFill>
                  <a:schemeClr val="bg1"/>
                </a:solidFill>
              </a:rPr>
              <a:t>, 1972</a:t>
            </a:r>
          </a:p>
        </p:txBody>
      </p:sp>
      <p:pic>
        <p:nvPicPr>
          <p:cNvPr id="6" name="Slika 5" descr="Kenneth Josephson, Indiana, 19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857232"/>
            <a:ext cx="7170279" cy="4716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714348" y="5929330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Kenneth Josephson, </a:t>
            </a:r>
            <a:r>
              <a:rPr lang="sl-SI" i="1" dirty="0" smtClean="0">
                <a:solidFill>
                  <a:schemeClr val="bg1"/>
                </a:solidFill>
              </a:rPr>
              <a:t>Chicago</a:t>
            </a:r>
            <a:r>
              <a:rPr lang="sl-SI" dirty="0" smtClean="0">
                <a:solidFill>
                  <a:schemeClr val="bg1"/>
                </a:solidFill>
              </a:rPr>
              <a:t>, 1972, </a:t>
            </a:r>
            <a:r>
              <a:rPr lang="sl-SI" sz="1600" dirty="0" err="1" smtClean="0">
                <a:solidFill>
                  <a:schemeClr val="bg1"/>
                </a:solidFill>
              </a:rPr>
              <a:t>fotokolaž</a:t>
            </a:r>
            <a:endParaRPr lang="sl-SI" dirty="0" smtClean="0">
              <a:solidFill>
                <a:schemeClr val="bg1"/>
              </a:solidFill>
            </a:endParaRPr>
          </a:p>
        </p:txBody>
      </p:sp>
      <p:pic>
        <p:nvPicPr>
          <p:cNvPr id="5" name="Slika 4" descr="Kenneth-Joseph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2976" y="928670"/>
            <a:ext cx="6713665" cy="457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229600" cy="1143000"/>
          </a:xfrm>
        </p:spPr>
        <p:txBody>
          <a:bodyPr/>
          <a:lstStyle/>
          <a:p>
            <a:pPr algn="l"/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1800" i="1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642910" y="5786454"/>
            <a:ext cx="7858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 smtClean="0">
                <a:solidFill>
                  <a:schemeClr val="bg1"/>
                </a:solidFill>
              </a:rPr>
              <a:t>John </a:t>
            </a:r>
            <a:r>
              <a:rPr lang="sl-SI" dirty="0" err="1" smtClean="0">
                <a:solidFill>
                  <a:schemeClr val="bg1"/>
                </a:solidFill>
              </a:rPr>
              <a:t>Pfahl</a:t>
            </a:r>
            <a:r>
              <a:rPr lang="sl-SI" dirty="0" smtClean="0">
                <a:solidFill>
                  <a:schemeClr val="bg1"/>
                </a:solidFill>
              </a:rPr>
              <a:t>, </a:t>
            </a:r>
            <a:r>
              <a:rPr lang="sl-SI" i="1" dirty="0" smtClean="0">
                <a:solidFill>
                  <a:schemeClr val="bg1"/>
                </a:solidFill>
              </a:rPr>
              <a:t>Avstralski bori, </a:t>
            </a:r>
            <a:r>
              <a:rPr lang="sl-SI" i="1" dirty="0" err="1" smtClean="0">
                <a:solidFill>
                  <a:schemeClr val="bg1"/>
                </a:solidFill>
              </a:rPr>
              <a:t>Fort</a:t>
            </a:r>
            <a:r>
              <a:rPr lang="sl-SI" i="1" dirty="0" smtClean="0">
                <a:solidFill>
                  <a:schemeClr val="bg1"/>
                </a:solidFill>
              </a:rPr>
              <a:t> De </a:t>
            </a:r>
            <a:r>
              <a:rPr lang="sl-SI" i="1" dirty="0" err="1" smtClean="0">
                <a:solidFill>
                  <a:schemeClr val="bg1"/>
                </a:solidFill>
              </a:rPr>
              <a:t>Soto</a:t>
            </a:r>
            <a:r>
              <a:rPr lang="sl-SI" i="1" dirty="0" smtClean="0">
                <a:solidFill>
                  <a:schemeClr val="bg1"/>
                </a:solidFill>
              </a:rPr>
              <a:t>, Florida</a:t>
            </a:r>
            <a:r>
              <a:rPr lang="sl-SI" dirty="0" smtClean="0">
                <a:solidFill>
                  <a:schemeClr val="bg1"/>
                </a:solidFill>
              </a:rPr>
              <a:t>, 1977,</a:t>
            </a:r>
            <a:r>
              <a:rPr lang="sl-SI" sz="16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sl-SI" sz="1600" dirty="0" smtClean="0">
                <a:solidFill>
                  <a:schemeClr val="bg1"/>
                </a:solidFill>
              </a:rPr>
              <a:t>fotografija instalacije v krajini, iz fotografske mape </a:t>
            </a:r>
            <a:r>
              <a:rPr lang="sl-SI" sz="1600" i="1" dirty="0" err="1" smtClean="0">
                <a:solidFill>
                  <a:schemeClr val="bg1"/>
                </a:solidFill>
              </a:rPr>
              <a:t>Altered</a:t>
            </a:r>
            <a:r>
              <a:rPr lang="sl-SI" sz="1600" i="1" dirty="0" smtClean="0">
                <a:solidFill>
                  <a:schemeClr val="bg1"/>
                </a:solidFill>
              </a:rPr>
              <a:t> </a:t>
            </a:r>
            <a:r>
              <a:rPr lang="sl-SI" sz="1600" i="1" dirty="0" err="1" smtClean="0">
                <a:solidFill>
                  <a:schemeClr val="bg1"/>
                </a:solidFill>
              </a:rPr>
              <a:t>Landscapes</a:t>
            </a:r>
            <a:endParaRPr lang="sl-SI" sz="1600" dirty="0" smtClean="0">
              <a:solidFill>
                <a:schemeClr val="bg1"/>
              </a:solidFill>
            </a:endParaRPr>
          </a:p>
        </p:txBody>
      </p:sp>
      <p:pic>
        <p:nvPicPr>
          <p:cNvPr id="5" name="Slika 4" descr="John Pfahl - Australian-Pines-19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785794"/>
            <a:ext cx="5957793" cy="4680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0034" y="5572140"/>
            <a:ext cx="8229600" cy="1143000"/>
          </a:xfrm>
        </p:spPr>
        <p:txBody>
          <a:bodyPr/>
          <a:lstStyle/>
          <a:p>
            <a:r>
              <a:rPr lang="pt-BR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Janez Marenčič, </a:t>
            </a:r>
            <a:r>
              <a:rPr lang="pt-BR" sz="2000" i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Preproga</a:t>
            </a:r>
            <a:r>
              <a:rPr lang="pt-BR" sz="20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, 1955, </a:t>
            </a:r>
            <a:r>
              <a:rPr lang="pt-BR" sz="16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želatinsko-srebrova fotografija</a:t>
            </a:r>
            <a:endParaRPr lang="sl-SI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Slika 2" descr="mARENČIČ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1071546"/>
            <a:ext cx="5980570" cy="4392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promenada3 - Marenči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381744" cy="4788000"/>
          </a:xfrm>
        </p:spPr>
      </p:pic>
      <p:sp>
        <p:nvSpPr>
          <p:cNvPr id="4" name="Pravokotnik 3"/>
          <p:cNvSpPr/>
          <p:nvPr/>
        </p:nvSpPr>
        <p:spPr>
          <a:xfrm>
            <a:off x="571472" y="6072206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cs typeface="Times New Roman" pitchFamily="18" charset="0"/>
              </a:rPr>
              <a:t>Janez Marenčič, </a:t>
            </a:r>
            <a:r>
              <a:rPr lang="pt-BR" i="1" dirty="0" smtClean="0">
                <a:solidFill>
                  <a:schemeClr val="bg1"/>
                </a:solidFill>
                <a:cs typeface="Times New Roman" pitchFamily="18" charset="0"/>
              </a:rPr>
              <a:t>Pr</a:t>
            </a:r>
            <a:r>
              <a:rPr lang="sl-SI" i="1" dirty="0" err="1" smtClean="0">
                <a:solidFill>
                  <a:schemeClr val="bg1"/>
                </a:solidFill>
                <a:cs typeface="Times New Roman" pitchFamily="18" charset="0"/>
              </a:rPr>
              <a:t>omenada</a:t>
            </a:r>
            <a:r>
              <a:rPr lang="pt-BR" dirty="0" smtClean="0">
                <a:solidFill>
                  <a:schemeClr val="bg1"/>
                </a:solidFill>
                <a:cs typeface="Times New Roman" pitchFamily="18" charset="0"/>
              </a:rPr>
              <a:t>, 1955, </a:t>
            </a:r>
            <a:r>
              <a:rPr lang="pt-BR" sz="1600" dirty="0" smtClean="0">
                <a:solidFill>
                  <a:schemeClr val="bg1"/>
                </a:solidFill>
                <a:cs typeface="Times New Roman" pitchFamily="18" charset="0"/>
              </a:rPr>
              <a:t>želatinsko-srebrova fotografija</a:t>
            </a:r>
            <a:endParaRPr lang="sl-SI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1600" dirty="0" smtClean="0">
                <a:solidFill>
                  <a:schemeClr val="bg1"/>
                </a:solidFill>
              </a:rPr>
              <a:t/>
            </a:r>
            <a:br>
              <a:rPr lang="sl-SI" sz="1600" dirty="0" smtClean="0">
                <a:solidFill>
                  <a:schemeClr val="bg1"/>
                </a:solidFill>
              </a:rPr>
            </a:br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571472" y="6072206"/>
            <a:ext cx="80724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cs typeface="Times New Roman" pitchFamily="18" charset="0"/>
              </a:rPr>
              <a:t>Janez Marenčič, </a:t>
            </a:r>
            <a:r>
              <a:rPr lang="sl-SI" i="1" dirty="0" smtClean="0">
                <a:solidFill>
                  <a:schemeClr val="bg1"/>
                </a:solidFill>
                <a:cs typeface="Times New Roman" pitchFamily="18" charset="0"/>
              </a:rPr>
              <a:t>Ornament</a:t>
            </a:r>
            <a:r>
              <a:rPr lang="pt-BR" dirty="0" smtClean="0">
                <a:solidFill>
                  <a:schemeClr val="bg1"/>
                </a:solidFill>
                <a:cs typeface="Times New Roman" pitchFamily="18" charset="0"/>
              </a:rPr>
              <a:t>, 195</a:t>
            </a:r>
            <a:r>
              <a:rPr lang="sl-SI" dirty="0" smtClean="0">
                <a:solidFill>
                  <a:schemeClr val="bg1"/>
                </a:solidFill>
                <a:cs typeface="Times New Roman" pitchFamily="18" charset="0"/>
              </a:rPr>
              <a:t>6</a:t>
            </a:r>
            <a:r>
              <a:rPr lang="pt-BR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pt-BR" sz="1600" dirty="0" smtClean="0">
                <a:solidFill>
                  <a:schemeClr val="bg1"/>
                </a:solidFill>
                <a:cs typeface="Times New Roman" pitchFamily="18" charset="0"/>
              </a:rPr>
              <a:t>želatinsko-srebrova fotografija</a:t>
            </a:r>
            <a:endParaRPr lang="sl-SI" dirty="0"/>
          </a:p>
        </p:txBody>
      </p:sp>
      <p:pic>
        <p:nvPicPr>
          <p:cNvPr id="7" name="Ograda vsebine 6" descr="Ornam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928670"/>
            <a:ext cx="6333494" cy="4572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1143000"/>
          </a:xfrm>
        </p:spPr>
        <p:txBody>
          <a:bodyPr/>
          <a:lstStyle/>
          <a:p>
            <a:r>
              <a:rPr lang="sl-SI" sz="2400" dirty="0" smtClean="0">
                <a:solidFill>
                  <a:schemeClr val="bg1"/>
                </a:solidFill>
              </a:rPr>
              <a:t/>
            </a:r>
            <a:br>
              <a:rPr lang="sl-SI" sz="2400" dirty="0" smtClean="0">
                <a:solidFill>
                  <a:schemeClr val="bg1"/>
                </a:solidFill>
              </a:rPr>
            </a:br>
            <a:r>
              <a:rPr lang="sl-SI" sz="2000" dirty="0" smtClean="0">
                <a:solidFill>
                  <a:schemeClr val="bg1"/>
                </a:solidFill>
              </a:rPr>
              <a:t>Peter Kocjančič, </a:t>
            </a:r>
            <a:r>
              <a:rPr lang="sl-SI" sz="2000" i="1" dirty="0" smtClean="0">
                <a:solidFill>
                  <a:schemeClr val="bg1"/>
                </a:solidFill>
              </a:rPr>
              <a:t>Ribiške mreže</a:t>
            </a:r>
            <a:r>
              <a:rPr lang="sl-SI" sz="2000" dirty="0" smtClean="0">
                <a:solidFill>
                  <a:schemeClr val="bg1"/>
                </a:solidFill>
              </a:rPr>
              <a:t>, 1961, </a:t>
            </a:r>
            <a:r>
              <a:rPr lang="sl-SI" sz="1600" dirty="0" smtClean="0">
                <a:solidFill>
                  <a:schemeClr val="bg1"/>
                </a:solidFill>
              </a:rPr>
              <a:t>fotomontaža</a:t>
            </a:r>
            <a:endParaRPr lang="sl-SI" sz="1600" dirty="0">
              <a:solidFill>
                <a:schemeClr val="bg1"/>
              </a:solidFill>
            </a:endParaRPr>
          </a:p>
        </p:txBody>
      </p:sp>
      <p:pic>
        <p:nvPicPr>
          <p:cNvPr id="5" name="Ograda vsebine 4" descr="Pere Kocjanči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928670"/>
            <a:ext cx="6115200" cy="4608000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58721</TotalTime>
  <Words>535</Words>
  <Application>Microsoft Office PowerPoint</Application>
  <PresentationFormat>Diaprojekcija na zaslonu (4:3)</PresentationFormat>
  <Paragraphs>126</Paragraphs>
  <Slides>59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59</vt:i4>
      </vt:variant>
    </vt:vector>
  </HeadingPairs>
  <TitlesOfParts>
    <vt:vector size="60" baseType="lpstr">
      <vt:lpstr>Privzeti načrt</vt:lpstr>
      <vt:lpstr>RAZVOJ FOTOGRAFIJE PO II. SVETOVNI VOJNI  </vt:lpstr>
      <vt:lpstr> Peter Keetman, Zarošeno okno, 1947</vt:lpstr>
      <vt:lpstr> Otto Steinert, Izmenjujoče se oblike, 1955,  fotomontaža</vt:lpstr>
      <vt:lpstr>   Otto Steinert, Pešec, 1950,  želatinsko-srebrova fotografija    </vt:lpstr>
      <vt:lpstr>    Hans Hammarskiöld, Presek drevesa, 1951  </vt:lpstr>
      <vt:lpstr>Janez Marenčič, Preproga, 1955, želatinsko-srebrova fotografija</vt:lpstr>
      <vt:lpstr>    </vt:lpstr>
      <vt:lpstr>    </vt:lpstr>
      <vt:lpstr> Peter Kocjančič, Ribiške mreže, 1961, fotomontaža</vt:lpstr>
      <vt:lpstr> Aaron Siskind, Chicago, 1952,  želatinsko-srebrova fotografija , MoMA</vt:lpstr>
      <vt:lpstr>  Aaron Siskind, New York 3, 1947,  želatinsko-srebrova fotografija</vt:lpstr>
      <vt:lpstr>Minor White, Luna in stenske inkrustacije, Pultneyville, 1964,  želatinsko-srebrova fotografija, MoMA</vt:lpstr>
      <vt:lpstr>Jerry Uelsmann, Brez naslova (Filistrsko oko), 1961, fotomontaža</vt:lpstr>
      <vt:lpstr>Duane Michals, Naključno srečanje, 1969,  želatinsko-srebrova  fotografija</vt:lpstr>
      <vt:lpstr>Réné Magritte, To ni pipa,1926</vt:lpstr>
      <vt:lpstr>Duane Michals, Naključno srečanje, 1969,  želatinsko-srebrova  fotografija</vt:lpstr>
      <vt:lpstr>Robert Frank, Parada, Hoboken, New Jersey, 1955,  želatinsko-srebrova fotografija</vt:lpstr>
      <vt:lpstr> Robert Frank,Trolley, New Orleans, 1955,  želatinsko-srebrova fotografija</vt:lpstr>
      <vt:lpstr> Robert Frank, Santa Fe, New Mexico, 1955,  želatinsko-srebrova fotografija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Stane Jagodič, 7 + 7, 1972, fotokolaž</vt:lpstr>
      <vt:lpstr>   Robert Smithson, Spiralni pomol, 1970, Utah, ZDA</vt:lpstr>
      <vt:lpstr>   Dennis Oppenheim, Bralni položaj, 1970</vt:lpstr>
      <vt:lpstr> </vt:lpstr>
      <vt:lpstr> </vt:lpstr>
      <vt:lpstr> </vt:lpstr>
      <vt:lpstr> John Hilliard, Šestdeset sekund svetlobe, 1970, detajl </vt:lpstr>
      <vt:lpstr> </vt:lpstr>
      <vt:lpstr> </vt:lpstr>
      <vt:lpstr> </vt:lpstr>
    </vt:vector>
  </TitlesOfParts>
  <Company>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OSNOVE PREPOZNAVANJA VSEBINE LIKOVNIH DEL</dc:title>
  <dc:creator>HGqw</dc:creator>
  <cp:lastModifiedBy>Uporabnik</cp:lastModifiedBy>
  <cp:revision>3488</cp:revision>
  <dcterms:created xsi:type="dcterms:W3CDTF">2008-02-12T16:18:52Z</dcterms:created>
  <dcterms:modified xsi:type="dcterms:W3CDTF">2026-02-27T10:11:39Z</dcterms:modified>
</cp:coreProperties>
</file>