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6" r:id="rId2"/>
    <p:sldId id="422" r:id="rId3"/>
    <p:sldId id="359" r:id="rId4"/>
    <p:sldId id="423" r:id="rId5"/>
    <p:sldId id="424" r:id="rId6"/>
    <p:sldId id="425" r:id="rId7"/>
    <p:sldId id="305" r:id="rId8"/>
    <p:sldId id="316" r:id="rId9"/>
    <p:sldId id="429" r:id="rId10"/>
    <p:sldId id="530" r:id="rId11"/>
    <p:sldId id="428" r:id="rId12"/>
    <p:sldId id="321" r:id="rId13"/>
    <p:sldId id="432" r:id="rId14"/>
    <p:sldId id="430" r:id="rId15"/>
    <p:sldId id="431" r:id="rId16"/>
    <p:sldId id="433" r:id="rId17"/>
    <p:sldId id="434" r:id="rId18"/>
    <p:sldId id="435" r:id="rId19"/>
    <p:sldId id="524" r:id="rId20"/>
    <p:sldId id="526" r:id="rId21"/>
    <p:sldId id="438" r:id="rId22"/>
    <p:sldId id="440" r:id="rId23"/>
    <p:sldId id="441" r:id="rId24"/>
    <p:sldId id="395" r:id="rId25"/>
    <p:sldId id="442" r:id="rId26"/>
    <p:sldId id="471" r:id="rId27"/>
    <p:sldId id="463" r:id="rId28"/>
    <p:sldId id="464" r:id="rId29"/>
    <p:sldId id="531" r:id="rId30"/>
    <p:sldId id="443" r:id="rId31"/>
    <p:sldId id="284" r:id="rId32"/>
    <p:sldId id="444" r:id="rId33"/>
    <p:sldId id="445" r:id="rId34"/>
    <p:sldId id="446" r:id="rId35"/>
    <p:sldId id="447" r:id="rId36"/>
    <p:sldId id="521" r:id="rId37"/>
    <p:sldId id="448" r:id="rId38"/>
    <p:sldId id="450" r:id="rId39"/>
    <p:sldId id="451" r:id="rId40"/>
    <p:sldId id="452" r:id="rId41"/>
    <p:sldId id="453" r:id="rId42"/>
    <p:sldId id="459" r:id="rId43"/>
    <p:sldId id="465" r:id="rId44"/>
    <p:sldId id="466" r:id="rId45"/>
    <p:sldId id="522" r:id="rId46"/>
    <p:sldId id="469" r:id="rId47"/>
    <p:sldId id="473" r:id="rId48"/>
    <p:sldId id="474" r:id="rId49"/>
    <p:sldId id="475" r:id="rId50"/>
    <p:sldId id="476" r:id="rId51"/>
    <p:sldId id="477" r:id="rId52"/>
    <p:sldId id="478" r:id="rId53"/>
    <p:sldId id="482" r:id="rId54"/>
    <p:sldId id="483" r:id="rId55"/>
    <p:sldId id="484" r:id="rId56"/>
    <p:sldId id="479" r:id="rId57"/>
    <p:sldId id="480" r:id="rId58"/>
    <p:sldId id="481" r:id="rId59"/>
    <p:sldId id="488" r:id="rId60"/>
    <p:sldId id="490" r:id="rId61"/>
    <p:sldId id="514" r:id="rId62"/>
    <p:sldId id="529" r:id="rId63"/>
    <p:sldId id="528" r:id="rId64"/>
    <p:sldId id="489" r:id="rId65"/>
    <p:sldId id="487" r:id="rId66"/>
    <p:sldId id="523" r:id="rId67"/>
    <p:sldId id="491" r:id="rId68"/>
    <p:sldId id="426" r:id="rId69"/>
    <p:sldId id="493" r:id="rId70"/>
    <p:sldId id="494" r:id="rId71"/>
    <p:sldId id="495" r:id="rId72"/>
    <p:sldId id="501" r:id="rId73"/>
    <p:sldId id="503" r:id="rId74"/>
    <p:sldId id="533" r:id="rId75"/>
    <p:sldId id="535" r:id="rId76"/>
    <p:sldId id="536" r:id="rId77"/>
    <p:sldId id="537" r:id="rId7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0C0C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33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56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DE5D-6097-4A73-A3BB-64A701BD3B2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CA72-996D-4D8A-B5CB-0E5665033D45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C75E-DA7C-485A-8062-F9BDBFF07C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1D57-CF7A-4BB7-9793-9EA1C43807A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9A62-3660-40A9-81A5-AF10473A462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E1CB-AF37-4726-A64C-DD4C7BDE88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2252-0AC3-4C86-81F9-BA2F0EFBF0DE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BE046-EA84-43A1-BB00-CB2D8A62918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3999-8B0C-4C0E-9F3F-6F15420E5C6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E7F91-8228-423E-8760-5434E50A12E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15CAD-BB5A-4EF1-8952-80B5A86C303A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904C2D-94D9-4E31-A614-F1B7C036F94E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FOTOGRAFIJA OD SREDINE 70. LET 20. STOLETJA DO DANES 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Sebastião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Salgado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Rudnik zlata v </a:t>
            </a:r>
            <a:r>
              <a:rPr lang="sl-SI" sz="2000" i="1" dirty="0" err="1" smtClean="0">
                <a:solidFill>
                  <a:schemeClr val="bg1"/>
                </a:solidFill>
              </a:rPr>
              <a:t>Serri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Peladi</a:t>
            </a:r>
            <a:r>
              <a:rPr lang="sl-SI" sz="2000" dirty="0" smtClean="0">
                <a:solidFill>
                  <a:schemeClr val="bg1"/>
                </a:solidFill>
              </a:rPr>
              <a:t>, Brazilija, 1986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Sebastião-Salgado-Serra-Pelada-Gold-Mine-Brazil-1986-3-800x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80469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pt-BR" sz="2000" dirty="0" smtClean="0">
                <a:solidFill>
                  <a:schemeClr val="bg1"/>
                </a:solidFill>
              </a:rPr>
              <a:t>Sebastião Salgado, iz cikla </a:t>
            </a:r>
            <a:r>
              <a:rPr lang="pt-BR" sz="2000" i="1" dirty="0" smtClean="0">
                <a:solidFill>
                  <a:schemeClr val="bg1"/>
                </a:solidFill>
              </a:rPr>
              <a:t>Geneza</a:t>
            </a:r>
            <a:r>
              <a:rPr lang="pt-BR" sz="2000" dirty="0" smtClean="0">
                <a:solidFill>
                  <a:schemeClr val="bg1"/>
                </a:solidFill>
              </a:rPr>
              <a:t>, 2013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genesisHeader-750x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400" r="9600"/>
          <a:stretch>
            <a:fillRect/>
          </a:stretch>
        </p:blipFill>
        <p:spPr>
          <a:xfrm>
            <a:off x="1428728" y="1000108"/>
            <a:ext cx="6401022" cy="432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Boris </a:t>
            </a:r>
            <a:r>
              <a:rPr lang="en-US" sz="2000" dirty="0" err="1" smtClean="0">
                <a:solidFill>
                  <a:schemeClr val="bg1"/>
                </a:solidFill>
              </a:rPr>
              <a:t>Mikhailov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iz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cikla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Zgodovinski primer</a:t>
            </a:r>
            <a:r>
              <a:rPr lang="en-US" sz="2000" dirty="0" smtClean="0">
                <a:solidFill>
                  <a:schemeClr val="bg1"/>
                </a:solidFill>
              </a:rPr>
              <a:t>, 1998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2mikhailov-case-history-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714356"/>
            <a:ext cx="3296947" cy="496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Boris </a:t>
            </a:r>
            <a:r>
              <a:rPr lang="en-US" sz="2000" dirty="0" err="1" smtClean="0">
                <a:solidFill>
                  <a:schemeClr val="bg1"/>
                </a:solidFill>
              </a:rPr>
              <a:t>Mikhailov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iz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cikla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Zgodovinski primer</a:t>
            </a:r>
            <a:r>
              <a:rPr lang="en-US" sz="2000" dirty="0" smtClean="0">
                <a:solidFill>
                  <a:schemeClr val="bg1"/>
                </a:solidFill>
              </a:rPr>
              <a:t>, 1998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Boris Mikhailov- Case Histo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1802" y="928670"/>
            <a:ext cx="3147300" cy="468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35782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Kevin Carter, (Onemogla deklica se plazi proti taborišču OZN), Južni Sudan, 1993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Kevin Cart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608000" cy="424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James </a:t>
            </a:r>
            <a:r>
              <a:rPr lang="sl-SI" sz="2000" dirty="0" err="1" smtClean="0">
                <a:solidFill>
                  <a:schemeClr val="bg1"/>
                </a:solidFill>
              </a:rPr>
              <a:t>Nachtwey</a:t>
            </a:r>
            <a:r>
              <a:rPr lang="sl-SI" sz="2000" dirty="0" smtClean="0">
                <a:solidFill>
                  <a:schemeClr val="bg1"/>
                </a:solidFill>
              </a:rPr>
              <a:t>, Kabul, Afganistan, 1996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_nachtwey_afghanistan_1_1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928670"/>
            <a:ext cx="6725496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643578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James </a:t>
            </a:r>
            <a:r>
              <a:rPr lang="sl-SI" sz="2000" dirty="0" err="1" smtClean="0">
                <a:solidFill>
                  <a:schemeClr val="bg1"/>
                </a:solidFill>
              </a:rPr>
              <a:t>Nachtwey</a:t>
            </a:r>
            <a:r>
              <a:rPr lang="sl-SI" sz="2000" dirty="0" smtClean="0">
                <a:solidFill>
                  <a:schemeClr val="bg1"/>
                </a:solidFill>
              </a:rPr>
              <a:t>, Grozni, Čečenija, 1996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James Nachtw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186" y="857250"/>
            <a:ext cx="6947353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Matic Zorman, </a:t>
            </a:r>
            <a:r>
              <a:rPr lang="sl-SI" sz="2000" i="1" dirty="0" smtClean="0">
                <a:solidFill>
                  <a:schemeClr val="bg1"/>
                </a:solidFill>
              </a:rPr>
              <a:t>Čakajoč na popis</a:t>
            </a:r>
            <a:r>
              <a:rPr lang="sv-SE" sz="2000" dirty="0" smtClean="0">
                <a:solidFill>
                  <a:schemeClr val="bg1"/>
                </a:solidFill>
              </a:rPr>
              <a:t>, 2015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zorman1_biggallery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88945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Matjaž Krivic, iz serije </a:t>
            </a:r>
            <a:r>
              <a:rPr lang="sl-SI" sz="2000" i="1" dirty="0" smtClean="0">
                <a:solidFill>
                  <a:schemeClr val="bg1"/>
                </a:solidFill>
              </a:rPr>
              <a:t>Kopanje prihodnosti, </a:t>
            </a:r>
            <a:r>
              <a:rPr lang="sl-SI" sz="2000" dirty="0" smtClean="0">
                <a:solidFill>
                  <a:schemeClr val="bg1"/>
                </a:solidFill>
              </a:rPr>
              <a:t>2015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Matjaž Krivi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87617" cy="452596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571472" y="5715016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Martin </a:t>
            </a:r>
            <a:r>
              <a:rPr lang="sl-SI" dirty="0" err="1" smtClean="0">
                <a:solidFill>
                  <a:schemeClr val="bg1"/>
                </a:solidFill>
              </a:rPr>
              <a:t>Paar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fr-FR" dirty="0" smtClean="0">
                <a:solidFill>
                  <a:schemeClr val="bg1"/>
                </a:solidFill>
              </a:rPr>
              <a:t>iz cikla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i="1" dirty="0" err="1" smtClean="0">
                <a:solidFill>
                  <a:schemeClr val="bg1"/>
                </a:solidFill>
              </a:rPr>
              <a:t>The</a:t>
            </a:r>
            <a:r>
              <a:rPr lang="sl-SI" i="1" dirty="0" smtClean="0">
                <a:solidFill>
                  <a:schemeClr val="bg1"/>
                </a:solidFill>
              </a:rPr>
              <a:t> Last </a:t>
            </a:r>
            <a:r>
              <a:rPr lang="sl-SI" i="1" dirty="0" err="1" smtClean="0">
                <a:solidFill>
                  <a:schemeClr val="bg1"/>
                </a:solidFill>
              </a:rPr>
              <a:t>Resort</a:t>
            </a:r>
            <a:r>
              <a:rPr lang="sl-SI" i="1" dirty="0" smtClean="0">
                <a:solidFill>
                  <a:schemeClr val="bg1"/>
                </a:solidFill>
              </a:rPr>
              <a:t>,</a:t>
            </a:r>
            <a:r>
              <a:rPr lang="sl-SI" dirty="0" smtClean="0">
                <a:solidFill>
                  <a:schemeClr val="bg1"/>
                </a:solidFill>
              </a:rPr>
              <a:t>1984-85</a:t>
            </a:r>
          </a:p>
        </p:txBody>
      </p:sp>
      <p:pic>
        <p:nvPicPr>
          <p:cNvPr id="8" name="Slika 7" descr="Martin Paar, New Brighton, Anglija, 1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5920377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400" dirty="0">
                <a:solidFill>
                  <a:schemeClr val="bg1"/>
                </a:solidFill>
              </a:rPr>
              <a:t/>
            </a:r>
            <a:br>
              <a:rPr lang="sl-SI" sz="2400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Ana Mendieta, </a:t>
            </a:r>
            <a:r>
              <a:rPr lang="pt-BR" sz="2000" i="1" dirty="0">
                <a:solidFill>
                  <a:schemeClr val="bg1"/>
                </a:solidFill>
              </a:rPr>
              <a:t>Brez </a:t>
            </a:r>
            <a:r>
              <a:rPr lang="pt-BR" sz="2000" i="1" dirty="0" smtClean="0">
                <a:solidFill>
                  <a:schemeClr val="bg1"/>
                </a:solidFill>
              </a:rPr>
              <a:t>naslova</a:t>
            </a:r>
            <a:r>
              <a:rPr lang="sl-SI" sz="2000" i="1" dirty="0" smtClean="0">
                <a:solidFill>
                  <a:schemeClr val="bg1"/>
                </a:solidFill>
              </a:rPr>
              <a:t>,</a:t>
            </a:r>
            <a:r>
              <a:rPr lang="pt-BR" sz="2000" i="1" dirty="0" smtClean="0">
                <a:solidFill>
                  <a:schemeClr val="bg1"/>
                </a:solidFill>
              </a:rPr>
              <a:t> </a:t>
            </a:r>
            <a:r>
              <a:rPr lang="pt-BR" sz="2000" i="1" dirty="0">
                <a:solidFill>
                  <a:schemeClr val="bg1"/>
                </a:solidFill>
              </a:rPr>
              <a:t>C, D</a:t>
            </a:r>
            <a:r>
              <a:rPr lang="pt-BR" sz="2000" dirty="0">
                <a:solidFill>
                  <a:schemeClr val="bg1"/>
                </a:solidFill>
              </a:rPr>
              <a:t>, 1974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15365" name="Picture 5" descr="Ana Mendieta, Brez naslova D, 1974"/>
          <p:cNvPicPr>
            <a:picLocks noChangeAspect="1" noChangeArrowheads="1"/>
          </p:cNvPicPr>
          <p:nvPr/>
        </p:nvPicPr>
        <p:blipFill>
          <a:blip r:embed="rId2" cstate="print"/>
          <a:srcRect t="441" b="777"/>
          <a:stretch>
            <a:fillRect/>
          </a:stretch>
        </p:blipFill>
        <p:spPr bwMode="auto">
          <a:xfrm>
            <a:off x="4786314" y="500042"/>
            <a:ext cx="3472440" cy="5357850"/>
          </a:xfrm>
          <a:prstGeom prst="rect">
            <a:avLst/>
          </a:prstGeom>
          <a:noFill/>
        </p:spPr>
      </p:pic>
      <p:pic>
        <p:nvPicPr>
          <p:cNvPr id="15366" name="Picture 6" descr="Ana Mendieta, Brez naslova C, 1974"/>
          <p:cNvPicPr>
            <a:picLocks noChangeAspect="1" noChangeArrowheads="1"/>
          </p:cNvPicPr>
          <p:nvPr/>
        </p:nvPicPr>
        <p:blipFill>
          <a:blip r:embed="rId3" cstate="print"/>
          <a:srcRect r="3351"/>
          <a:stretch>
            <a:fillRect/>
          </a:stretch>
        </p:blipFill>
        <p:spPr bwMode="auto">
          <a:xfrm>
            <a:off x="857224" y="500042"/>
            <a:ext cx="3342135" cy="532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571472" y="5786454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  <a:latin typeface="Arial"/>
              </a:rPr>
              <a:t>Martin </a:t>
            </a:r>
            <a:r>
              <a:rPr lang="sl-SI" dirty="0" err="1" smtClean="0">
                <a:solidFill>
                  <a:schemeClr val="bg1"/>
                </a:solidFill>
                <a:latin typeface="Arial"/>
              </a:rPr>
              <a:t>Paar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fr-FR" dirty="0" smtClean="0">
                <a:solidFill>
                  <a:schemeClr val="bg1"/>
                </a:solidFill>
                <a:latin typeface="Arial"/>
              </a:rPr>
              <a:t>iz cikla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sl-SI" i="1" dirty="0" err="1" smtClean="0">
                <a:solidFill>
                  <a:schemeClr val="bg1"/>
                </a:solidFill>
                <a:latin typeface="Arial"/>
              </a:rPr>
              <a:t>Global</a:t>
            </a:r>
            <a:r>
              <a:rPr lang="sl-SI" i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sl-SI" i="1" dirty="0" err="1" smtClean="0">
                <a:solidFill>
                  <a:schemeClr val="bg1"/>
                </a:solidFill>
                <a:latin typeface="Arial"/>
              </a:rPr>
              <a:t>Turism</a:t>
            </a:r>
            <a:r>
              <a:rPr lang="sl-SI" i="1" dirty="0" smtClean="0">
                <a:solidFill>
                  <a:schemeClr val="bg1"/>
                </a:solidFill>
                <a:latin typeface="Arial"/>
              </a:rPr>
              <a:t>,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 2001</a:t>
            </a:r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7" name="Slika 6" descr="Martin Paar, Globalni turiz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00108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Nicholas Nixon, </a:t>
            </a:r>
            <a:r>
              <a:rPr lang="en-US" sz="2000" i="1" dirty="0" err="1" smtClean="0">
                <a:solidFill>
                  <a:schemeClr val="bg1"/>
                </a:solidFill>
              </a:rPr>
              <a:t>Sestre</a:t>
            </a:r>
            <a:r>
              <a:rPr lang="en-US" sz="2000" i="1" dirty="0" smtClean="0">
                <a:solidFill>
                  <a:schemeClr val="bg1"/>
                </a:solidFill>
              </a:rPr>
              <a:t> Brown</a:t>
            </a:r>
            <a:r>
              <a:rPr lang="en-US" sz="2000" dirty="0" smtClean="0">
                <a:solidFill>
                  <a:schemeClr val="bg1"/>
                </a:solidFill>
              </a:rPr>
              <a:t>, New Canaan, ZDA, 1975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Nicholas Nixon - Sestre Brow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000108"/>
            <a:ext cx="5818240" cy="460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Nicholas Nixon, </a:t>
            </a:r>
            <a:r>
              <a:rPr lang="pl-PL" sz="2000" i="1" dirty="0" smtClean="0">
                <a:solidFill>
                  <a:schemeClr val="bg1"/>
                </a:solidFill>
              </a:rPr>
              <a:t>Sestre Brown</a:t>
            </a:r>
            <a:r>
              <a:rPr lang="pl-PL" sz="2000" dirty="0" smtClean="0">
                <a:solidFill>
                  <a:schemeClr val="bg1"/>
                </a:solidFill>
              </a:rPr>
              <a:t>, Grantham, ZDA, 1994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Nicholas Nixon - Sestre Brown 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000108"/>
            <a:ext cx="5685883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Nicholas Nixon, </a:t>
            </a:r>
            <a:r>
              <a:rPr lang="en-US" sz="2000" i="1" dirty="0" err="1" smtClean="0">
                <a:solidFill>
                  <a:schemeClr val="bg1"/>
                </a:solidFill>
              </a:rPr>
              <a:t>Sestre</a:t>
            </a:r>
            <a:r>
              <a:rPr lang="en-US" sz="2000" i="1" dirty="0" smtClean="0">
                <a:solidFill>
                  <a:schemeClr val="bg1"/>
                </a:solidFill>
              </a:rPr>
              <a:t> Brown</a:t>
            </a:r>
            <a:r>
              <a:rPr lang="en-US" sz="2000" dirty="0" smtClean="0">
                <a:solidFill>
                  <a:schemeClr val="bg1"/>
                </a:solidFill>
              </a:rPr>
              <a:t>, Wellfleet, ZDA, 2014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Nicholas Nixon - Sestre Brown I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928670"/>
            <a:ext cx="5667763" cy="457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16"/>
            <a:ext cx="8229600" cy="1142984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Nan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Goldin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Nan</a:t>
            </a:r>
            <a:r>
              <a:rPr lang="sl-SI" sz="2000" i="1" dirty="0" smtClean="0">
                <a:solidFill>
                  <a:schemeClr val="bg1"/>
                </a:solidFill>
              </a:rPr>
              <a:t>, mesec dni potem, ko je bila pretepena</a:t>
            </a:r>
            <a:r>
              <a:rPr lang="sl-SI" sz="2000" dirty="0" smtClean="0">
                <a:solidFill>
                  <a:schemeClr val="bg1"/>
                </a:solidFill>
              </a:rPr>
              <a:t>, 1984,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 knjige </a:t>
            </a:r>
            <a:r>
              <a:rPr lang="sl-SI" sz="1600" i="1" dirty="0" smtClean="0">
                <a:solidFill>
                  <a:schemeClr val="bg1"/>
                </a:solidFill>
              </a:rPr>
              <a:t>Balada spolne odvisnosti</a:t>
            </a:r>
            <a:r>
              <a:rPr lang="sl-SI" sz="1600" dirty="0" smtClean="0">
                <a:solidFill>
                  <a:schemeClr val="bg1"/>
                </a:solidFill>
              </a:rPr>
              <a:t>, 1986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Nan Gold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857232"/>
            <a:ext cx="6831310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Nan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Goldin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Misty and Jimmy Paulette </a:t>
            </a:r>
            <a:r>
              <a:rPr lang="sl-SI" sz="2000" i="1" dirty="0" smtClean="0">
                <a:solidFill>
                  <a:schemeClr val="bg1"/>
                </a:solidFill>
              </a:rPr>
              <a:t>v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ta</a:t>
            </a:r>
            <a:r>
              <a:rPr lang="sl-SI" sz="2000" i="1" dirty="0" smtClean="0">
                <a:solidFill>
                  <a:schemeClr val="bg1"/>
                </a:solidFill>
              </a:rPr>
              <a:t>ksiju</a:t>
            </a:r>
            <a:r>
              <a:rPr lang="en-US" sz="2000" dirty="0" smtClean="0">
                <a:solidFill>
                  <a:schemeClr val="bg1"/>
                </a:solidFill>
              </a:rPr>
              <a:t>, N</a:t>
            </a:r>
            <a:r>
              <a:rPr lang="sl-SI" sz="2000" dirty="0" err="1" smtClean="0">
                <a:solidFill>
                  <a:schemeClr val="bg1"/>
                </a:solidFill>
              </a:rPr>
              <a:t>ew</a:t>
            </a:r>
            <a:r>
              <a:rPr lang="sl-SI" sz="2000" dirty="0" smtClean="0">
                <a:solidFill>
                  <a:schemeClr val="bg1"/>
                </a:solidFill>
              </a:rPr>
              <a:t> York, </a:t>
            </a:r>
            <a:r>
              <a:rPr lang="en-US" sz="2000" dirty="0" smtClean="0">
                <a:solidFill>
                  <a:schemeClr val="bg1"/>
                </a:solidFill>
              </a:rPr>
              <a:t>1991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Nan Goldin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7121441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Nan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Goldin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Siobhan</a:t>
            </a:r>
            <a:r>
              <a:rPr lang="sl-SI" sz="2000" i="1" dirty="0" smtClean="0">
                <a:solidFill>
                  <a:schemeClr val="bg1"/>
                </a:solidFill>
              </a:rPr>
              <a:t> at </a:t>
            </a:r>
            <a:r>
              <a:rPr lang="sl-SI" sz="2000" i="1" dirty="0" err="1" smtClean="0">
                <a:solidFill>
                  <a:schemeClr val="bg1"/>
                </a:solidFill>
              </a:rPr>
              <a:t>the</a:t>
            </a:r>
            <a:r>
              <a:rPr lang="sl-SI" sz="2000" i="1" dirty="0" smtClean="0">
                <a:solidFill>
                  <a:schemeClr val="bg1"/>
                </a:solidFill>
              </a:rPr>
              <a:t> A </a:t>
            </a:r>
            <a:r>
              <a:rPr lang="sl-SI" sz="2000" i="1" dirty="0" err="1" smtClean="0">
                <a:solidFill>
                  <a:schemeClr val="bg1"/>
                </a:solidFill>
              </a:rPr>
              <a:t>House</a:t>
            </a:r>
            <a:r>
              <a:rPr lang="sl-SI" sz="2000" i="1" dirty="0" smtClean="0">
                <a:solidFill>
                  <a:schemeClr val="bg1"/>
                </a:solidFill>
              </a:rPr>
              <a:t> I, </a:t>
            </a:r>
            <a:r>
              <a:rPr lang="sl-SI" sz="2000" dirty="0" err="1" smtClean="0">
                <a:solidFill>
                  <a:schemeClr val="bg1"/>
                </a:solidFill>
              </a:rPr>
              <a:t>Provincetown</a:t>
            </a:r>
            <a:r>
              <a:rPr lang="sl-SI" sz="2000" dirty="0" smtClean="0">
                <a:solidFill>
                  <a:schemeClr val="bg1"/>
                </a:solidFill>
              </a:rPr>
              <a:t>, MA, </a:t>
            </a:r>
            <a:r>
              <a:rPr lang="en-US" sz="2000" dirty="0" smtClean="0">
                <a:solidFill>
                  <a:schemeClr val="bg1"/>
                </a:solidFill>
              </a:rPr>
              <a:t>199</a:t>
            </a:r>
            <a:r>
              <a:rPr lang="sl-SI" sz="2000" dirty="0" smtClean="0">
                <a:solidFill>
                  <a:schemeClr val="bg1"/>
                </a:solidFill>
              </a:rPr>
              <a:t>0</a:t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Nan Goldin, Siobhan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643174" y="642918"/>
            <a:ext cx="419328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Andres Serrano, </a:t>
            </a:r>
            <a:r>
              <a:rPr lang="pl-PL" sz="2000" i="1" dirty="0" smtClean="0">
                <a:solidFill>
                  <a:schemeClr val="bg1"/>
                </a:solidFill>
              </a:rPr>
              <a:t>Zastrupitev s strupom za podgane</a:t>
            </a:r>
            <a:r>
              <a:rPr lang="pl-PL" sz="2000" dirty="0" smtClean="0">
                <a:solidFill>
                  <a:schemeClr val="bg1"/>
                </a:solidFill>
              </a:rPr>
              <a:t>, Iz cikla </a:t>
            </a:r>
            <a:r>
              <a:rPr lang="pl-PL" sz="2000" i="1" dirty="0" smtClean="0">
                <a:solidFill>
                  <a:schemeClr val="bg1"/>
                </a:solidFill>
              </a:rPr>
              <a:t>Mrtvašnica</a:t>
            </a:r>
            <a:r>
              <a:rPr lang="pl-PL" sz="2000" dirty="0" smtClean="0">
                <a:solidFill>
                  <a:schemeClr val="bg1"/>
                </a:solidFill>
              </a:rPr>
              <a:t> 1992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Serrano-Rat_Poison_Suicide_II_1992_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142984"/>
            <a:ext cx="4580889" cy="39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Goran Bertok, iz serije </a:t>
            </a:r>
            <a:r>
              <a:rPr lang="sl-SI" sz="2000" i="1" dirty="0" smtClean="0">
                <a:solidFill>
                  <a:schemeClr val="bg1"/>
                </a:solidFill>
              </a:rPr>
              <a:t>Obiskovalci</a:t>
            </a:r>
            <a:r>
              <a:rPr lang="sl-SI" sz="2000" dirty="0" smtClean="0">
                <a:solidFill>
                  <a:schemeClr val="bg1"/>
                </a:solidFill>
              </a:rPr>
              <a:t>, 2004-2005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Goran Bertok 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571480"/>
            <a:ext cx="5472996" cy="53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William </a:t>
            </a:r>
            <a:r>
              <a:rPr lang="sl-SI" sz="2000" dirty="0" err="1" smtClean="0">
                <a:solidFill>
                  <a:schemeClr val="bg1"/>
                </a:solidFill>
              </a:rPr>
              <a:t>Eggleston</a:t>
            </a:r>
            <a:r>
              <a:rPr lang="sl-SI" sz="2000" dirty="0" smtClean="0">
                <a:solidFill>
                  <a:schemeClr val="bg1"/>
                </a:solidFill>
              </a:rPr>
              <a:t>, Iz fotografske mape </a:t>
            </a:r>
            <a:r>
              <a:rPr lang="sl-SI" sz="2000" i="1" dirty="0" err="1" smtClean="0">
                <a:solidFill>
                  <a:schemeClr val="bg1"/>
                </a:solidFill>
              </a:rPr>
              <a:t>Southern</a:t>
            </a:r>
            <a:r>
              <a:rPr lang="sl-SI" sz="2000" i="1" dirty="0" smtClean="0">
                <a:solidFill>
                  <a:schemeClr val="bg1"/>
                </a:solidFill>
              </a:rPr>
              <a:t> Suite</a:t>
            </a:r>
            <a:r>
              <a:rPr lang="sl-SI" sz="2000" dirty="0" smtClean="0">
                <a:solidFill>
                  <a:schemeClr val="bg1"/>
                </a:solidFill>
              </a:rPr>
              <a:t>,1981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Willian Egglestonsouthern_suite_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142984"/>
            <a:ext cx="6451949" cy="41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nn-NO" sz="2000" dirty="0" smtClean="0">
                <a:solidFill>
                  <a:schemeClr val="bg1"/>
                </a:solidFill>
              </a:rPr>
              <a:t>Cindy Sherman, </a:t>
            </a:r>
            <a:r>
              <a:rPr lang="nn-NO" sz="2000" i="1" dirty="0" smtClean="0">
                <a:solidFill>
                  <a:schemeClr val="bg1"/>
                </a:solidFill>
              </a:rPr>
              <a:t>Nenaslovljeni scenski posnetek št. 7</a:t>
            </a:r>
            <a:r>
              <a:rPr lang="nn-NO" sz="2000" dirty="0" smtClean="0">
                <a:solidFill>
                  <a:schemeClr val="bg1"/>
                </a:solidFill>
              </a:rPr>
              <a:t>, 1978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Cindy Sherman -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85794"/>
            <a:ext cx="3741822" cy="478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Joel </a:t>
            </a:r>
            <a:r>
              <a:rPr lang="sl-SI" sz="2000" dirty="0" err="1" smtClean="0">
                <a:solidFill>
                  <a:schemeClr val="bg1"/>
                </a:solidFill>
              </a:rPr>
              <a:t>Sternfeld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McLean</a:t>
            </a:r>
            <a:r>
              <a:rPr lang="sl-SI" sz="2000" i="1" dirty="0" smtClean="0">
                <a:solidFill>
                  <a:schemeClr val="bg1"/>
                </a:solidFill>
              </a:rPr>
              <a:t>, Virginia</a:t>
            </a:r>
            <a:r>
              <a:rPr lang="sl-SI" sz="2000" dirty="0" smtClean="0">
                <a:solidFill>
                  <a:schemeClr val="bg1"/>
                </a:solidFill>
              </a:rPr>
              <a:t>, december 1978,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 serije </a:t>
            </a:r>
            <a:r>
              <a:rPr lang="sl-SI" sz="1600" i="1" dirty="0" smtClean="0">
                <a:solidFill>
                  <a:schemeClr val="bg1"/>
                </a:solidFill>
              </a:rPr>
              <a:t>Ameriške krajine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Joel Sternfeld - American+Prospect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142984"/>
            <a:ext cx="5265000" cy="42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Joel </a:t>
            </a:r>
            <a:r>
              <a:rPr lang="sl-SI" sz="2000" dirty="0" err="1" smtClean="0">
                <a:solidFill>
                  <a:schemeClr val="bg1"/>
                </a:solidFill>
              </a:rPr>
              <a:t>Sternfeld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Tematski vodni park, Orlando, Florida</a:t>
            </a:r>
            <a:r>
              <a:rPr lang="sl-SI" sz="2000" dirty="0" smtClean="0">
                <a:solidFill>
                  <a:schemeClr val="bg1"/>
                </a:solidFill>
              </a:rPr>
              <a:t>, september 1980</a:t>
            </a:r>
            <a:r>
              <a:rPr lang="sl-SI" sz="1600" dirty="0" smtClean="0">
                <a:solidFill>
                  <a:schemeClr val="bg1"/>
                </a:solidFill>
              </a:rPr>
              <a:t>, iz serije </a:t>
            </a:r>
            <a:r>
              <a:rPr lang="sl-SI" sz="1600" i="1" dirty="0" smtClean="0">
                <a:solidFill>
                  <a:schemeClr val="bg1"/>
                </a:solidFill>
              </a:rPr>
              <a:t>Ameriške krajine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Joel Sternfeld - American+Prospects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928670"/>
            <a:ext cx="5670000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Joel </a:t>
            </a:r>
            <a:r>
              <a:rPr lang="sl-SI" sz="2000" dirty="0" err="1" smtClean="0">
                <a:solidFill>
                  <a:schemeClr val="bg1"/>
                </a:solidFill>
              </a:rPr>
              <a:t>Sternfeld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Jez v kanjonu Glen, </a:t>
            </a:r>
            <a:r>
              <a:rPr lang="sl-SI" sz="2000" i="1" dirty="0" err="1" smtClean="0">
                <a:solidFill>
                  <a:schemeClr val="bg1"/>
                </a:solidFill>
              </a:rPr>
              <a:t>Page</a:t>
            </a:r>
            <a:r>
              <a:rPr lang="sl-SI" sz="2000" i="1" dirty="0" smtClean="0">
                <a:solidFill>
                  <a:schemeClr val="bg1"/>
                </a:solidFill>
              </a:rPr>
              <a:t>, Arizona</a:t>
            </a:r>
            <a:r>
              <a:rPr lang="sl-SI" sz="2000" dirty="0" smtClean="0">
                <a:solidFill>
                  <a:schemeClr val="bg1"/>
                </a:solidFill>
              </a:rPr>
              <a:t>, 1983, 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 serije </a:t>
            </a:r>
            <a:r>
              <a:rPr lang="sl-SI" sz="1600" i="1" dirty="0" smtClean="0">
                <a:solidFill>
                  <a:schemeClr val="bg1"/>
                </a:solidFill>
              </a:rPr>
              <a:t>Ameriške krajine 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3" name="Slika 2" descr="Joel Sternf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5845493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Candida</a:t>
            </a:r>
            <a:r>
              <a:rPr lang="sl-SI" sz="2000" dirty="0" smtClean="0">
                <a:solidFill>
                  <a:schemeClr val="bg1"/>
                </a:solidFill>
              </a:rPr>
              <a:t> H</a:t>
            </a:r>
            <a:r>
              <a:rPr lang="az-Cyrl-AZ" sz="2000" dirty="0" smtClean="0">
                <a:solidFill>
                  <a:schemeClr val="bg1"/>
                </a:solidFill>
              </a:rPr>
              <a:t>ӧ</a:t>
            </a:r>
            <a:r>
              <a:rPr lang="sl-SI" sz="2000" dirty="0" err="1" smtClean="0">
                <a:solidFill>
                  <a:schemeClr val="bg1"/>
                </a:solidFill>
              </a:rPr>
              <a:t>fer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Grad </a:t>
            </a:r>
            <a:r>
              <a:rPr lang="sl-SI" sz="2000" i="1" dirty="0" err="1" smtClean="0">
                <a:solidFill>
                  <a:schemeClr val="bg1"/>
                </a:solidFill>
              </a:rPr>
              <a:t>Cecilienhof</a:t>
            </a:r>
            <a:r>
              <a:rPr lang="sl-SI" sz="2000" i="1" dirty="0" smtClean="0">
                <a:solidFill>
                  <a:schemeClr val="bg1"/>
                </a:solidFill>
              </a:rPr>
              <a:t>, Potsdam I</a:t>
            </a:r>
            <a:r>
              <a:rPr lang="sl-SI" sz="2000" dirty="0" smtClean="0">
                <a:solidFill>
                  <a:schemeClr val="bg1"/>
                </a:solidFill>
              </a:rPr>
              <a:t>, 1991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candida-höfer-schloss-caecilienhof-potsdam-i-199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500166" y="1142984"/>
            <a:ext cx="6058539" cy="41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Candida Hӧfer, </a:t>
            </a:r>
            <a:r>
              <a:rPr lang="fr-FR" sz="2000" i="1" dirty="0" smtClean="0">
                <a:solidFill>
                  <a:schemeClr val="bg1"/>
                </a:solidFill>
              </a:rPr>
              <a:t>Louvre VIII</a:t>
            </a:r>
            <a:r>
              <a:rPr lang="fr-FR" sz="2000" dirty="0" smtClean="0">
                <a:solidFill>
                  <a:schemeClr val="bg1"/>
                </a:solidFill>
              </a:rPr>
              <a:t>, 2005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Candida Hofer, Louv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481600" cy="460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Thomas </a:t>
            </a:r>
            <a:r>
              <a:rPr lang="sl-SI" sz="2000" dirty="0" err="1" smtClean="0">
                <a:solidFill>
                  <a:schemeClr val="bg1"/>
                </a:solidFill>
              </a:rPr>
              <a:t>Struth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Shinju</a:t>
            </a:r>
            <a:r>
              <a:rPr lang="sl-SI" sz="2000" i="1" dirty="0" smtClean="0">
                <a:solidFill>
                  <a:schemeClr val="bg1"/>
                </a:solidFill>
              </a:rPr>
              <a:t>-</a:t>
            </a:r>
            <a:r>
              <a:rPr lang="sl-SI" sz="2000" i="1" dirty="0" err="1" smtClean="0">
                <a:solidFill>
                  <a:schemeClr val="bg1"/>
                </a:solidFill>
              </a:rPr>
              <a:t>ku</a:t>
            </a:r>
            <a:r>
              <a:rPr lang="sl-SI" sz="2000" i="1" dirty="0" smtClean="0">
                <a:solidFill>
                  <a:schemeClr val="bg1"/>
                </a:solidFill>
              </a:rPr>
              <a:t> (Nebotičniki)</a:t>
            </a:r>
            <a:r>
              <a:rPr lang="sl-SI" sz="2000" dirty="0" smtClean="0">
                <a:solidFill>
                  <a:schemeClr val="bg1"/>
                </a:solidFill>
              </a:rPr>
              <a:t>, Tokio 1986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Thomas Struth, Nebotični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857232"/>
            <a:ext cx="6705704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Thomas </a:t>
            </a:r>
            <a:r>
              <a:rPr lang="sl-SI" sz="2000" dirty="0" err="1" smtClean="0">
                <a:solidFill>
                  <a:schemeClr val="bg1"/>
                </a:solidFill>
              </a:rPr>
              <a:t>Struth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Crosby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Street</a:t>
            </a:r>
            <a:r>
              <a:rPr lang="sl-SI" sz="2000" dirty="0" smtClean="0">
                <a:solidFill>
                  <a:schemeClr val="bg1"/>
                </a:solidFill>
              </a:rPr>
              <a:t>, New York 1978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ATLAS-OF-PLACES-THOMAS-STRUTH-UNCONSCIOUS-PLACES-IMG-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928670"/>
            <a:ext cx="6951261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Thomas </a:t>
            </a:r>
            <a:r>
              <a:rPr lang="sl-SI" sz="2000" dirty="0" err="1" smtClean="0">
                <a:solidFill>
                  <a:schemeClr val="bg1"/>
                </a:solidFill>
              </a:rPr>
              <a:t>Struth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Občinstvo 4, Galerija </a:t>
            </a:r>
            <a:r>
              <a:rPr lang="sl-SI" sz="2000" i="1" dirty="0" err="1" smtClean="0">
                <a:solidFill>
                  <a:schemeClr val="bg1"/>
                </a:solidFill>
              </a:rPr>
              <a:t>Accademia</a:t>
            </a:r>
            <a:r>
              <a:rPr lang="sl-SI" sz="2000" i="1" dirty="0" smtClean="0">
                <a:solidFill>
                  <a:schemeClr val="bg1"/>
                </a:solidFill>
              </a:rPr>
              <a:t>, Firence,</a:t>
            </a:r>
            <a:r>
              <a:rPr lang="sl-SI" sz="2000" dirty="0" smtClean="0">
                <a:solidFill>
                  <a:schemeClr val="bg1"/>
                </a:solidFill>
              </a:rPr>
              <a:t> 2004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struth_audienc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7332962" cy="38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Andreas </a:t>
            </a:r>
            <a:r>
              <a:rPr lang="sl-SI" sz="2000" dirty="0" err="1" smtClean="0">
                <a:solidFill>
                  <a:schemeClr val="bg1"/>
                </a:solidFill>
              </a:rPr>
              <a:t>Gursky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Pariz-Montparnasse</a:t>
            </a:r>
            <a:r>
              <a:rPr lang="sl-SI" sz="2000" dirty="0" smtClean="0">
                <a:solidFill>
                  <a:schemeClr val="bg1"/>
                </a:solidFill>
              </a:rPr>
              <a:t>, 1993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Andreas Gursky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7814632" cy="32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Andreas </a:t>
            </a:r>
            <a:r>
              <a:rPr lang="sl-SI" sz="2000" dirty="0" err="1" smtClean="0">
                <a:solidFill>
                  <a:schemeClr val="bg1"/>
                </a:solidFill>
              </a:rPr>
              <a:t>Gursky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Čikaška borza</a:t>
            </a:r>
            <a:r>
              <a:rPr lang="sl-SI" sz="2000" dirty="0" smtClean="0">
                <a:solidFill>
                  <a:schemeClr val="bg1"/>
                </a:solidFill>
              </a:rPr>
              <a:t>, 1999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Andreas Gursky, Čikaška bor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7424898" cy="41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nn-NO" sz="2000" dirty="0" smtClean="0">
                <a:solidFill>
                  <a:schemeClr val="bg1"/>
                </a:solidFill>
              </a:rPr>
              <a:t>Cindy Sherman, </a:t>
            </a:r>
            <a:r>
              <a:rPr lang="nn-NO" sz="2000" i="1" dirty="0" smtClean="0">
                <a:solidFill>
                  <a:schemeClr val="bg1"/>
                </a:solidFill>
              </a:rPr>
              <a:t>Nenaslovljeni scenski posnetek št. </a:t>
            </a:r>
            <a:r>
              <a:rPr lang="sl-SI" sz="2000" i="1" dirty="0" smtClean="0">
                <a:solidFill>
                  <a:schemeClr val="bg1"/>
                </a:solidFill>
              </a:rPr>
              <a:t>35</a:t>
            </a:r>
            <a:r>
              <a:rPr lang="nn-NO" sz="2000" dirty="0" smtClean="0">
                <a:solidFill>
                  <a:schemeClr val="bg1"/>
                </a:solidFill>
              </a:rPr>
              <a:t>, 197</a:t>
            </a:r>
            <a:r>
              <a:rPr lang="sl-SI" sz="2000" dirty="0" smtClean="0">
                <a:solidFill>
                  <a:schemeClr val="bg1"/>
                </a:solidFill>
              </a:rPr>
              <a:t>9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Cindy Sherman - 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785794"/>
            <a:ext cx="3271975" cy="486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Andreas </a:t>
            </a:r>
            <a:r>
              <a:rPr lang="en-US" sz="2000" dirty="0" err="1" smtClean="0">
                <a:solidFill>
                  <a:schemeClr val="bg1"/>
                </a:solidFill>
              </a:rPr>
              <a:t>Gursky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99 </a:t>
            </a:r>
            <a:r>
              <a:rPr lang="en-US" sz="2000" i="1" dirty="0" err="1" smtClean="0">
                <a:solidFill>
                  <a:schemeClr val="bg1"/>
                </a:solidFill>
              </a:rPr>
              <a:t>centov</a:t>
            </a:r>
            <a:r>
              <a:rPr lang="en-US" sz="2000" dirty="0" smtClean="0">
                <a:solidFill>
                  <a:schemeClr val="bg1"/>
                </a:solidFill>
              </a:rPr>
              <a:t>, 2001, </a:t>
            </a:r>
            <a:r>
              <a:rPr lang="en-US" sz="1600" dirty="0" err="1" smtClean="0">
                <a:solidFill>
                  <a:schemeClr val="bg1"/>
                </a:solidFill>
              </a:rPr>
              <a:t>diptih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Gursky-_99_Cent_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285992"/>
            <a:ext cx="8253863" cy="23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Andreas </a:t>
            </a:r>
            <a:r>
              <a:rPr lang="sl-SI" sz="2000" dirty="0" err="1" smtClean="0">
                <a:solidFill>
                  <a:schemeClr val="bg1"/>
                </a:solidFill>
              </a:rPr>
              <a:t>Gursky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Engadin</a:t>
            </a:r>
            <a:r>
              <a:rPr lang="sl-SI" sz="2000" i="1" dirty="0" smtClean="0">
                <a:solidFill>
                  <a:schemeClr val="bg1"/>
                </a:solidFill>
              </a:rPr>
              <a:t> II</a:t>
            </a:r>
            <a:r>
              <a:rPr lang="sl-SI" sz="2000" dirty="0" smtClean="0">
                <a:solidFill>
                  <a:schemeClr val="bg1"/>
                </a:solidFill>
              </a:rPr>
              <a:t>, 1995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Gursky, Engad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251328" cy="40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64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Inge </a:t>
            </a:r>
            <a:r>
              <a:rPr lang="sl-SI" sz="2000" dirty="0" err="1" smtClean="0">
                <a:solidFill>
                  <a:schemeClr val="bg1"/>
                </a:solidFill>
              </a:rPr>
              <a:t>Rambow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Pri </a:t>
            </a:r>
            <a:r>
              <a:rPr lang="sl-SI" sz="2000" i="1" dirty="0" err="1" smtClean="0">
                <a:solidFill>
                  <a:schemeClr val="bg1"/>
                </a:solidFill>
              </a:rPr>
              <a:t>Klettwitzu</a:t>
            </a:r>
            <a:r>
              <a:rPr lang="sl-SI" sz="2000" i="1" dirty="0" smtClean="0">
                <a:solidFill>
                  <a:schemeClr val="bg1"/>
                </a:solidFill>
              </a:rPr>
              <a:t>, Brandenburško</a:t>
            </a:r>
            <a:r>
              <a:rPr lang="sl-SI" sz="2000" dirty="0" smtClean="0">
                <a:solidFill>
                  <a:schemeClr val="bg1"/>
                </a:solidFill>
              </a:rPr>
              <a:t>, 1991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Inge Ramb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6008726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Inge </a:t>
            </a:r>
            <a:r>
              <a:rPr lang="sl-SI" sz="2000" dirty="0" err="1" smtClean="0">
                <a:solidFill>
                  <a:schemeClr val="bg1"/>
                </a:solidFill>
              </a:rPr>
              <a:t>Rambow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Pri </a:t>
            </a:r>
            <a:r>
              <a:rPr lang="sl-SI" sz="2000" i="1" dirty="0" err="1" smtClean="0">
                <a:solidFill>
                  <a:schemeClr val="bg1"/>
                </a:solidFill>
              </a:rPr>
              <a:t>Klettwitzu</a:t>
            </a:r>
            <a:r>
              <a:rPr lang="sl-SI" sz="2000" i="1" dirty="0" smtClean="0">
                <a:solidFill>
                  <a:schemeClr val="bg1"/>
                </a:solidFill>
              </a:rPr>
              <a:t>, Brandenburško</a:t>
            </a:r>
            <a:r>
              <a:rPr lang="sl-SI" sz="2000" dirty="0" smtClean="0">
                <a:solidFill>
                  <a:schemeClr val="bg1"/>
                </a:solidFill>
              </a:rPr>
              <a:t>, 1991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Inge Rambow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107429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Simon Norfolk, </a:t>
            </a:r>
            <a:r>
              <a:rPr lang="sl-SI" sz="2000" i="1" dirty="0" smtClean="0">
                <a:solidFill>
                  <a:schemeClr val="bg1"/>
                </a:solidFill>
              </a:rPr>
              <a:t>Afganistan: </a:t>
            </a:r>
            <a:r>
              <a:rPr lang="sl-SI" sz="2000" i="1" dirty="0" err="1" smtClean="0">
                <a:solidFill>
                  <a:schemeClr val="bg1"/>
                </a:solidFill>
              </a:rPr>
              <a:t>Kronotopija</a:t>
            </a:r>
            <a:r>
              <a:rPr lang="sl-SI" sz="2000" dirty="0" smtClean="0">
                <a:solidFill>
                  <a:schemeClr val="bg1"/>
                </a:solidFill>
              </a:rPr>
              <a:t>, 2001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Simon Norfolk, destroy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20688"/>
            <a:ext cx="6507600" cy="52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Simon Norfolk, </a:t>
            </a:r>
            <a:r>
              <a:rPr lang="sl-SI" sz="2000" i="1" dirty="0" smtClean="0">
                <a:solidFill>
                  <a:schemeClr val="bg1"/>
                </a:solidFill>
              </a:rPr>
              <a:t>Afganistan: </a:t>
            </a:r>
            <a:r>
              <a:rPr lang="sl-SI" sz="2000" i="1" dirty="0" err="1" smtClean="0">
                <a:solidFill>
                  <a:schemeClr val="bg1"/>
                </a:solidFill>
              </a:rPr>
              <a:t>Kronotopija</a:t>
            </a:r>
            <a:r>
              <a:rPr lang="sl-SI" sz="2000" dirty="0" smtClean="0">
                <a:solidFill>
                  <a:schemeClr val="bg1"/>
                </a:solidFill>
              </a:rPr>
              <a:t>, 2001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Simon Norfolk.jp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642918"/>
            <a:ext cx="6255000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de-DE" sz="2000" dirty="0" smtClean="0">
                <a:solidFill>
                  <a:schemeClr val="bg1"/>
                </a:solidFill>
              </a:rPr>
              <a:t>Helmut Newton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i="1" dirty="0" smtClean="0">
                <a:solidFill>
                  <a:schemeClr val="bg1"/>
                </a:solidFill>
              </a:rPr>
              <a:t>Raquel Welch</a:t>
            </a:r>
            <a:r>
              <a:rPr lang="de-DE" sz="2000" dirty="0" smtClean="0">
                <a:solidFill>
                  <a:schemeClr val="bg1"/>
                </a:solidFill>
              </a:rPr>
              <a:t>, 1980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Helmut Newton, Rach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857232"/>
            <a:ext cx="4738621" cy="475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Helmut Newton, </a:t>
            </a:r>
            <a:r>
              <a:rPr lang="sl-SI" sz="2000" i="1" dirty="0" smtClean="0">
                <a:solidFill>
                  <a:schemeClr val="bg1"/>
                </a:solidFill>
              </a:rPr>
              <a:t>Prihajajo!</a:t>
            </a:r>
            <a:r>
              <a:rPr lang="sl-SI" sz="2000" dirty="0" smtClean="0">
                <a:solidFill>
                  <a:schemeClr val="bg1"/>
                </a:solidFill>
              </a:rPr>
              <a:t>, 1981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Helmut Newton, Prihajaj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85860"/>
            <a:ext cx="7816043" cy="38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Nobujoši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Araki</a:t>
            </a:r>
            <a:r>
              <a:rPr lang="sl-SI" sz="2000" dirty="0" smtClean="0">
                <a:solidFill>
                  <a:schemeClr val="bg1"/>
                </a:solidFill>
              </a:rPr>
              <a:t>, iz cikla </a:t>
            </a:r>
            <a:r>
              <a:rPr lang="sl-SI" sz="2000" i="1" dirty="0" smtClean="0">
                <a:solidFill>
                  <a:schemeClr val="bg1"/>
                </a:solidFill>
              </a:rPr>
              <a:t>Mitologija</a:t>
            </a:r>
            <a:r>
              <a:rPr lang="sl-SI" sz="2000" dirty="0" smtClean="0">
                <a:solidFill>
                  <a:schemeClr val="bg1"/>
                </a:solidFill>
              </a:rPr>
              <a:t>, 2001-2007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Ara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867607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</a:t>
            </a:r>
            <a:r>
              <a:rPr lang="sl-SI" sz="2000" dirty="0" err="1" smtClean="0">
                <a:solidFill>
                  <a:schemeClr val="bg1"/>
                </a:solidFill>
              </a:rPr>
              <a:t>Mapplethorpe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Patti</a:t>
            </a:r>
            <a:r>
              <a:rPr lang="sl-SI" sz="2000" i="1" dirty="0" smtClean="0">
                <a:solidFill>
                  <a:schemeClr val="bg1"/>
                </a:solidFill>
              </a:rPr>
              <a:t> Smith</a:t>
            </a:r>
            <a:r>
              <a:rPr lang="sl-SI" sz="2000" dirty="0" smtClean="0">
                <a:solidFill>
                  <a:schemeClr val="bg1"/>
                </a:solidFill>
              </a:rPr>
              <a:t>, 1976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Robert Mapplethorpe - Patti Smith, 1976.jpg"/>
          <p:cNvPicPr>
            <a:picLocks noChangeAspect="1"/>
          </p:cNvPicPr>
          <p:nvPr/>
        </p:nvPicPr>
        <p:blipFill>
          <a:blip r:embed="rId2" cstate="print"/>
          <a:srcRect l="1073" t="1041" r="1073" b="1041"/>
          <a:stretch>
            <a:fillRect/>
          </a:stretch>
        </p:blipFill>
        <p:spPr>
          <a:xfrm>
            <a:off x="1928794" y="571480"/>
            <a:ext cx="5184000" cy="51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643578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nn-NO" sz="2000" dirty="0" smtClean="0">
                <a:solidFill>
                  <a:schemeClr val="bg1"/>
                </a:solidFill>
              </a:rPr>
              <a:t>Cindy Sherman, </a:t>
            </a:r>
            <a:r>
              <a:rPr lang="nn-NO" sz="2000" i="1" dirty="0" smtClean="0">
                <a:solidFill>
                  <a:schemeClr val="bg1"/>
                </a:solidFill>
              </a:rPr>
              <a:t>Nenaslovljeni scenski posnetek št. </a:t>
            </a:r>
            <a:r>
              <a:rPr lang="sl-SI" sz="2000" i="1" dirty="0" smtClean="0">
                <a:solidFill>
                  <a:schemeClr val="bg1"/>
                </a:solidFill>
              </a:rPr>
              <a:t>14</a:t>
            </a:r>
            <a:r>
              <a:rPr lang="nn-NO" sz="2000" dirty="0" smtClean="0">
                <a:solidFill>
                  <a:schemeClr val="bg1"/>
                </a:solidFill>
              </a:rPr>
              <a:t>, 1978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Cindy Sherman - 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85794"/>
            <a:ext cx="3836169" cy="493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Robert Mapplethorpe, </a:t>
            </a:r>
            <a:r>
              <a:rPr lang="fr-FR" sz="2000" i="1" dirty="0" smtClean="0">
                <a:solidFill>
                  <a:schemeClr val="bg1"/>
                </a:solidFill>
              </a:rPr>
              <a:t>Lisa Lyon</a:t>
            </a:r>
            <a:r>
              <a:rPr lang="fr-FR" sz="2000" dirty="0" smtClean="0">
                <a:solidFill>
                  <a:schemeClr val="bg1"/>
                </a:solidFill>
              </a:rPr>
              <a:t>, 1981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Robert Mapplethorpe II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2158" t="2933" r="3608" b="2933"/>
          <a:stretch>
            <a:fillRect/>
          </a:stretch>
        </p:blipFill>
        <p:spPr>
          <a:xfrm>
            <a:off x="2571736" y="714356"/>
            <a:ext cx="3938039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</a:t>
            </a:r>
            <a:r>
              <a:rPr lang="sl-SI" sz="2000" dirty="0" err="1" smtClean="0">
                <a:solidFill>
                  <a:schemeClr val="bg1"/>
                </a:solidFill>
              </a:rPr>
              <a:t>Mapplethorpe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Ajitto</a:t>
            </a:r>
            <a:r>
              <a:rPr lang="sl-SI" sz="2000" dirty="0" smtClean="0">
                <a:solidFill>
                  <a:schemeClr val="bg1"/>
                </a:solidFill>
              </a:rPr>
              <a:t>, 1981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Robert Mapplethorpe 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714356"/>
            <a:ext cx="3805380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Derrick_Cross_and_Friends_1982.jpg"/>
          <p:cNvPicPr>
            <a:picLocks noChangeAspect="1"/>
          </p:cNvPicPr>
          <p:nvPr/>
        </p:nvPicPr>
        <p:blipFill>
          <a:blip r:embed="rId2" cstate="print"/>
          <a:srcRect b="6072"/>
          <a:stretch>
            <a:fillRect/>
          </a:stretch>
        </p:blipFill>
        <p:spPr>
          <a:xfrm>
            <a:off x="2143108" y="785794"/>
            <a:ext cx="4778939" cy="47880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571472" y="6072206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Robert </a:t>
            </a:r>
            <a:r>
              <a:rPr lang="sl-SI" dirty="0" err="1" smtClean="0">
                <a:solidFill>
                  <a:schemeClr val="bg1"/>
                </a:solidFill>
              </a:rPr>
              <a:t>Mapplethorpe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Derrick </a:t>
            </a:r>
            <a:r>
              <a:rPr lang="sl-SI" i="1" dirty="0" err="1" smtClean="0">
                <a:solidFill>
                  <a:schemeClr val="bg1"/>
                </a:solidFill>
              </a:rPr>
              <a:t>Cross</a:t>
            </a:r>
            <a:r>
              <a:rPr lang="sl-SI" i="1" dirty="0" smtClean="0">
                <a:solidFill>
                  <a:schemeClr val="bg1"/>
                </a:solidFill>
              </a:rPr>
              <a:t> in prijatelja</a:t>
            </a:r>
            <a:r>
              <a:rPr lang="sl-SI" dirty="0" smtClean="0">
                <a:solidFill>
                  <a:schemeClr val="bg1"/>
                </a:solidFill>
              </a:rPr>
              <a:t>, 1982</a:t>
            </a:r>
            <a:endParaRPr lang="sl-SI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Jeff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Wall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Uničena soba</a:t>
            </a:r>
            <a:r>
              <a:rPr lang="sl-SI" sz="2000" dirty="0" smtClean="0">
                <a:solidFill>
                  <a:schemeClr val="bg1"/>
                </a:solidFill>
              </a:rPr>
              <a:t>, 1978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jeff_wall_destroyed_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552000" cy="42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Eugèn</a:t>
            </a:r>
            <a:r>
              <a:rPr lang="sl-SI" sz="2000" dirty="0" smtClean="0">
                <a:solidFill>
                  <a:schemeClr val="bg1"/>
                </a:solidFill>
              </a:rPr>
              <a:t> Delacroix, </a:t>
            </a:r>
            <a:r>
              <a:rPr lang="sl-SI" sz="2000" i="1" dirty="0" err="1" smtClean="0">
                <a:solidFill>
                  <a:schemeClr val="bg1"/>
                </a:solidFill>
              </a:rPr>
              <a:t>Sardanapalova</a:t>
            </a:r>
            <a:r>
              <a:rPr lang="sl-SI" sz="2000" i="1" dirty="0" smtClean="0">
                <a:solidFill>
                  <a:schemeClr val="bg1"/>
                </a:solidFill>
              </a:rPr>
              <a:t> smrt</a:t>
            </a:r>
            <a:r>
              <a:rPr lang="sl-SI" sz="2000" dirty="0" smtClean="0">
                <a:solidFill>
                  <a:schemeClr val="bg1"/>
                </a:solidFill>
              </a:rPr>
              <a:t>, 1827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Delacroix - Sardanapalova sm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5966365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Jeff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Wall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Pogovor mrtvih čet ,</a:t>
            </a:r>
            <a:r>
              <a:rPr lang="sl-SI" sz="2000" dirty="0" smtClean="0">
                <a:solidFill>
                  <a:schemeClr val="bg1"/>
                </a:solidFill>
              </a:rPr>
              <a:t>1992, </a:t>
            </a:r>
            <a:r>
              <a:rPr lang="sl-SI" sz="1600" dirty="0" smtClean="0">
                <a:solidFill>
                  <a:schemeClr val="bg1"/>
                </a:solidFill>
              </a:rPr>
              <a:t>digitalna fotomontaža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wall_dead_troops_talk_1991-92.jpg"/>
          <p:cNvPicPr>
            <a:picLocks noChangeAspect="1"/>
          </p:cNvPicPr>
          <p:nvPr/>
        </p:nvPicPr>
        <p:blipFill>
          <a:blip r:embed="rId2" cstate="print"/>
          <a:srcRect l="2092" t="3477" r="2343" b="3433"/>
          <a:stretch>
            <a:fillRect/>
          </a:stretch>
        </p:blipFill>
        <p:spPr>
          <a:xfrm>
            <a:off x="642910" y="928670"/>
            <a:ext cx="7802734" cy="42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Gregory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Crewdson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(Ofelija), </a:t>
            </a:r>
            <a:r>
              <a:rPr lang="sl-SI" sz="2000" dirty="0" smtClean="0">
                <a:solidFill>
                  <a:schemeClr val="bg1"/>
                </a:solidFill>
              </a:rPr>
              <a:t>2001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crewsdon-ophelia.jpg"/>
          <p:cNvPicPr>
            <a:picLocks noChangeAspect="1"/>
          </p:cNvPicPr>
          <p:nvPr/>
        </p:nvPicPr>
        <p:blipFill>
          <a:blip r:embed="rId2" cstate="print"/>
          <a:srcRect b="1550"/>
          <a:stretch>
            <a:fillRect/>
          </a:stretch>
        </p:blipFill>
        <p:spPr>
          <a:xfrm>
            <a:off x="1643042" y="928670"/>
            <a:ext cx="5816723" cy="457203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Gregory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Crewdson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(Trgovska ulica)</a:t>
            </a:r>
            <a:r>
              <a:rPr lang="sl-SI" sz="2000" dirty="0" smtClean="0">
                <a:solidFill>
                  <a:schemeClr val="bg1"/>
                </a:solidFill>
              </a:rPr>
              <a:t>, poletje 2003,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iz serije </a:t>
            </a:r>
            <a:r>
              <a:rPr lang="sl-SI" sz="1600" i="1" dirty="0" smtClean="0">
                <a:solidFill>
                  <a:schemeClr val="bg1"/>
                </a:solidFill>
              </a:rPr>
              <a:t>Pod vrtnicami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3" name="Slika 2" descr="gregory-crewdson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214422"/>
            <a:ext cx="6689029" cy="43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Gregory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Crewdson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Zbiranje v gozdu</a:t>
            </a:r>
            <a:r>
              <a:rPr lang="sl-SI" sz="2000" dirty="0" smtClean="0">
                <a:solidFill>
                  <a:schemeClr val="bg1"/>
                </a:solidFill>
              </a:rPr>
              <a:t>, 2003, </a:t>
            </a:r>
            <a:r>
              <a:rPr lang="sl-SI" sz="1600" dirty="0" smtClean="0">
                <a:solidFill>
                  <a:schemeClr val="bg1"/>
                </a:solidFill>
              </a:rPr>
              <a:t>iz serije </a:t>
            </a:r>
            <a:r>
              <a:rPr lang="sl-SI" sz="1600" i="1" dirty="0" smtClean="0">
                <a:solidFill>
                  <a:schemeClr val="bg1"/>
                </a:solidFill>
              </a:rPr>
              <a:t>Pod vrtnicami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3" name="Slika 2" descr="Gregory-Crewdson-Production-Still-For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57232"/>
            <a:ext cx="6314300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429684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Philip</a:t>
            </a:r>
            <a:r>
              <a:rPr lang="sl-SI" sz="2000" dirty="0" smtClean="0">
                <a:solidFill>
                  <a:schemeClr val="bg1"/>
                </a:solidFill>
              </a:rPr>
              <a:t>-Lorca </a:t>
            </a:r>
            <a:r>
              <a:rPr lang="sl-SI" sz="2000" dirty="0" err="1" smtClean="0">
                <a:solidFill>
                  <a:schemeClr val="bg1"/>
                </a:solidFill>
              </a:rPr>
              <a:t>diCorcia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Marilyn</a:t>
            </a:r>
            <a:r>
              <a:rPr lang="sl-SI" sz="2000" i="1" dirty="0" smtClean="0">
                <a:solidFill>
                  <a:schemeClr val="bg1"/>
                </a:solidFill>
              </a:rPr>
              <a:t>, 28 let, Las </a:t>
            </a:r>
            <a:r>
              <a:rPr lang="sl-SI" sz="2000" i="1" dirty="0" err="1" smtClean="0">
                <a:solidFill>
                  <a:schemeClr val="bg1"/>
                </a:solidFill>
              </a:rPr>
              <a:t>Vegas</a:t>
            </a:r>
            <a:r>
              <a:rPr lang="sl-SI" sz="2000" i="1" dirty="0" smtClean="0">
                <a:solidFill>
                  <a:schemeClr val="bg1"/>
                </a:solidFill>
              </a:rPr>
              <a:t>, Nevada, $ 30</a:t>
            </a:r>
            <a:r>
              <a:rPr lang="sl-SI" sz="2000" dirty="0" smtClean="0">
                <a:solidFill>
                  <a:schemeClr val="bg1"/>
                </a:solidFill>
              </a:rPr>
              <a:t>, 1990-92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DiCorcia, Maryly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071546"/>
            <a:ext cx="6570139" cy="43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Sherrie</a:t>
            </a:r>
            <a:r>
              <a:rPr lang="sl-SI" sz="2000" dirty="0" smtClean="0">
                <a:solidFill>
                  <a:schemeClr val="bg1"/>
                </a:solidFill>
              </a:rPr>
              <a:t> Levine, </a:t>
            </a:r>
            <a:r>
              <a:rPr lang="sl-SI" sz="2000" i="1" dirty="0" smtClean="0">
                <a:solidFill>
                  <a:schemeClr val="bg1"/>
                </a:solidFill>
              </a:rPr>
              <a:t>Po Walkerju Evansu 4</a:t>
            </a:r>
            <a:r>
              <a:rPr lang="sl-SI" sz="2000" dirty="0" smtClean="0">
                <a:solidFill>
                  <a:schemeClr val="bg1"/>
                </a:solidFill>
              </a:rPr>
              <a:t>, 1981</a:t>
            </a:r>
            <a:endParaRPr lang="sl-SI" sz="2000" dirty="0"/>
          </a:p>
        </p:txBody>
      </p:sp>
      <p:pic>
        <p:nvPicPr>
          <p:cNvPr id="5" name="Slika 4" descr="Sherie Lev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571480"/>
            <a:ext cx="388922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5357826"/>
            <a:ext cx="857256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it-IT" sz="2000" dirty="0" err="1" smtClean="0">
                <a:solidFill>
                  <a:schemeClr val="bg1"/>
                </a:solidFill>
              </a:rPr>
              <a:t>Philip-Lorca</a:t>
            </a:r>
            <a:r>
              <a:rPr lang="it-IT" sz="2000" dirty="0" smtClean="0">
                <a:solidFill>
                  <a:schemeClr val="bg1"/>
                </a:solidFill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</a:rPr>
              <a:t>diCorcia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E</a:t>
            </a:r>
            <a:r>
              <a:rPr lang="it-IT" sz="2000" i="1" dirty="0" err="1" smtClean="0">
                <a:solidFill>
                  <a:schemeClr val="bg1"/>
                </a:solidFill>
              </a:rPr>
              <a:t>ddie</a:t>
            </a:r>
            <a:r>
              <a:rPr lang="it-IT" sz="2000" i="1" dirty="0" smtClean="0">
                <a:solidFill>
                  <a:schemeClr val="bg1"/>
                </a:solidFill>
              </a:rPr>
              <a:t> Anderson, 21 </a:t>
            </a:r>
            <a:r>
              <a:rPr lang="it-IT" sz="2000" i="1" dirty="0" err="1" smtClean="0">
                <a:solidFill>
                  <a:schemeClr val="bg1"/>
                </a:solidFill>
              </a:rPr>
              <a:t>let</a:t>
            </a:r>
            <a:r>
              <a:rPr lang="it-IT" sz="2000" i="1" dirty="0" smtClean="0">
                <a:solidFill>
                  <a:schemeClr val="bg1"/>
                </a:solidFill>
              </a:rPr>
              <a:t>, Houston, TX, $ 20</a:t>
            </a:r>
            <a:r>
              <a:rPr lang="it-IT" sz="2000" dirty="0" smtClean="0">
                <a:solidFill>
                  <a:schemeClr val="bg1"/>
                </a:solidFill>
              </a:rPr>
              <a:t>, 1990-92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di Corcia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483663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5357826"/>
            <a:ext cx="857256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Rineke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Dijkstra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De </a:t>
            </a:r>
            <a:r>
              <a:rPr lang="sl-SI" sz="2000" i="1" dirty="0" err="1" smtClean="0">
                <a:solidFill>
                  <a:schemeClr val="bg1"/>
                </a:solidFill>
              </a:rPr>
              <a:t>Panne</a:t>
            </a:r>
            <a:r>
              <a:rPr lang="sl-SI" sz="2000" i="1" dirty="0" smtClean="0">
                <a:solidFill>
                  <a:schemeClr val="bg1"/>
                </a:solidFill>
              </a:rPr>
              <a:t>, Belgija, </a:t>
            </a:r>
            <a:r>
              <a:rPr lang="sl-SI" sz="2000" dirty="0" smtClean="0">
                <a:solidFill>
                  <a:schemeClr val="bg1"/>
                </a:solidFill>
              </a:rPr>
              <a:t>7. avgust 1992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Rineke Dykst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714356"/>
            <a:ext cx="3790675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5429264"/>
            <a:ext cx="857256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Rineke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Dijkstra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pl-PL" sz="2000" i="1" dirty="0" smtClean="0">
                <a:solidFill>
                  <a:schemeClr val="bg1"/>
                </a:solidFill>
              </a:rPr>
              <a:t>Kolobrzeg, Poljska</a:t>
            </a:r>
            <a:r>
              <a:rPr lang="pl-PL" sz="2000" dirty="0" smtClean="0">
                <a:solidFill>
                  <a:schemeClr val="bg1"/>
                </a:solidFill>
              </a:rPr>
              <a:t>, 26. julij 1992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Rineke Dijkstra, 1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571480"/>
            <a:ext cx="4003588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5720" y="5357826"/>
            <a:ext cx="857256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Rineke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Dijkstra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pt-BR" sz="2000" i="1" dirty="0" smtClean="0">
                <a:solidFill>
                  <a:schemeClr val="bg1"/>
                </a:solidFill>
              </a:rPr>
              <a:t>Montemor-o-Novo, Portugal</a:t>
            </a:r>
            <a:r>
              <a:rPr lang="sl-SI" sz="2000" i="1" dirty="0" err="1" smtClean="0">
                <a:solidFill>
                  <a:schemeClr val="bg1"/>
                </a:solidFill>
              </a:rPr>
              <a:t>ska</a:t>
            </a:r>
            <a:r>
              <a:rPr lang="pt-BR" sz="2000" i="1" dirty="0" smtClean="0">
                <a:solidFill>
                  <a:schemeClr val="bg1"/>
                </a:solidFill>
              </a:rPr>
              <a:t>, 1</a:t>
            </a:r>
            <a:r>
              <a:rPr lang="sl-SI" sz="2000" i="1" dirty="0" smtClean="0">
                <a:solidFill>
                  <a:schemeClr val="bg1"/>
                </a:solidFill>
              </a:rPr>
              <a:t>. maj</a:t>
            </a:r>
            <a:r>
              <a:rPr lang="pt-BR" sz="2000" i="1" dirty="0" smtClean="0">
                <a:solidFill>
                  <a:schemeClr val="bg1"/>
                </a:solidFill>
              </a:rPr>
              <a:t>, </a:t>
            </a:r>
            <a:r>
              <a:rPr lang="pt-BR" sz="2000" dirty="0" smtClean="0">
                <a:solidFill>
                  <a:schemeClr val="bg1"/>
                </a:solidFill>
              </a:rPr>
              <a:t>1994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Rineke Dijkstra.jpg"/>
          <p:cNvPicPr>
            <a:picLocks noChangeAspect="1"/>
          </p:cNvPicPr>
          <p:nvPr/>
        </p:nvPicPr>
        <p:blipFill>
          <a:blip r:embed="rId2" cstate="print"/>
          <a:srcRect r="1315"/>
          <a:stretch>
            <a:fillRect/>
          </a:stretch>
        </p:blipFill>
        <p:spPr>
          <a:xfrm>
            <a:off x="2500298" y="642918"/>
            <a:ext cx="4000528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Nancy </a:t>
            </a:r>
            <a:r>
              <a:rPr lang="sl-SI" sz="2000" dirty="0" err="1" smtClean="0">
                <a:solidFill>
                  <a:schemeClr val="bg1"/>
                </a:solidFill>
              </a:rPr>
              <a:t>Burson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Prva in druga lepotna sestavljanka, </a:t>
            </a:r>
            <a:r>
              <a:rPr lang="sl-SI" sz="2000" dirty="0" smtClean="0">
                <a:solidFill>
                  <a:schemeClr val="bg1"/>
                </a:solidFill>
              </a:rPr>
              <a:t>1982</a:t>
            </a:r>
            <a:r>
              <a:rPr lang="sl-SI" sz="2000" i="1" dirty="0" smtClean="0">
                <a:solidFill>
                  <a:schemeClr val="bg1"/>
                </a:solidFill>
              </a:rPr>
              <a:t/>
            </a:r>
            <a:br>
              <a:rPr lang="sl-SI" sz="2000" i="1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(Prva: </a:t>
            </a:r>
            <a:r>
              <a:rPr lang="sl-SI" sz="1600" dirty="0" err="1" smtClean="0">
                <a:solidFill>
                  <a:schemeClr val="bg1"/>
                </a:solidFill>
              </a:rPr>
              <a:t>Bette</a:t>
            </a:r>
            <a:r>
              <a:rPr lang="sl-SI" sz="1600" dirty="0" smtClean="0">
                <a:solidFill>
                  <a:schemeClr val="bg1"/>
                </a:solidFill>
              </a:rPr>
              <a:t> Davis, </a:t>
            </a:r>
            <a:r>
              <a:rPr lang="sl-SI" sz="1600" dirty="0" err="1" smtClean="0">
                <a:solidFill>
                  <a:schemeClr val="bg1"/>
                </a:solidFill>
              </a:rPr>
              <a:t>Audrey</a:t>
            </a:r>
            <a:r>
              <a:rPr lang="sl-SI" sz="1600" dirty="0" smtClean="0">
                <a:solidFill>
                  <a:schemeClr val="bg1"/>
                </a:solidFill>
              </a:rPr>
              <a:t> Hepburn, </a:t>
            </a:r>
            <a:r>
              <a:rPr lang="sl-SI" sz="1600" dirty="0" err="1" smtClean="0">
                <a:solidFill>
                  <a:schemeClr val="bg1"/>
                </a:solidFill>
              </a:rPr>
              <a:t>Grace</a:t>
            </a:r>
            <a:r>
              <a:rPr lang="sl-SI" sz="1600" dirty="0" smtClean="0">
                <a:solidFill>
                  <a:schemeClr val="bg1"/>
                </a:solidFill>
              </a:rPr>
              <a:t> Kelly, </a:t>
            </a:r>
            <a:r>
              <a:rPr lang="sl-SI" sz="1600" dirty="0" err="1" smtClean="0">
                <a:solidFill>
                  <a:schemeClr val="bg1"/>
                </a:solidFill>
              </a:rPr>
              <a:t>Sophia</a:t>
            </a:r>
            <a:r>
              <a:rPr lang="sl-SI" sz="1600" dirty="0" smtClean="0">
                <a:solidFill>
                  <a:schemeClr val="bg1"/>
                </a:solidFill>
              </a:rPr>
              <a:t> Loren, </a:t>
            </a:r>
            <a:r>
              <a:rPr lang="sl-SI" sz="1600" dirty="0" err="1" smtClean="0">
                <a:solidFill>
                  <a:schemeClr val="bg1"/>
                </a:solidFill>
              </a:rPr>
              <a:t>Marilyn</a:t>
            </a:r>
            <a:r>
              <a:rPr lang="sl-SI" sz="1600" dirty="0" smtClean="0">
                <a:solidFill>
                  <a:schemeClr val="bg1"/>
                </a:solidFill>
              </a:rPr>
              <a:t> Monroe; Druga: Jane Fonda, </a:t>
            </a:r>
            <a:r>
              <a:rPr lang="sl-SI" sz="1600" dirty="0" err="1" smtClean="0">
                <a:solidFill>
                  <a:schemeClr val="bg1"/>
                </a:solidFill>
              </a:rPr>
              <a:t>Jacqueline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Bisset</a:t>
            </a:r>
            <a:r>
              <a:rPr lang="sl-SI" sz="1600" dirty="0" smtClean="0">
                <a:solidFill>
                  <a:schemeClr val="bg1"/>
                </a:solidFill>
              </a:rPr>
              <a:t>, Diane Keaton, </a:t>
            </a:r>
            <a:r>
              <a:rPr lang="sl-SI" sz="1600" dirty="0" err="1" smtClean="0">
                <a:solidFill>
                  <a:schemeClr val="bg1"/>
                </a:solidFill>
              </a:rPr>
              <a:t>Brooke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Shields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Meryl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Streep</a:t>
            </a:r>
            <a:r>
              <a:rPr lang="sl-SI" sz="1600" dirty="0" smtClean="0">
                <a:solidFill>
                  <a:schemeClr val="bg1"/>
                </a:solidFill>
              </a:rPr>
              <a:t>)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Nancy Burson_Beauty-Composite-12-980x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7669573" cy="32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286388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Nancy </a:t>
            </a:r>
            <a:r>
              <a:rPr lang="sl-SI" sz="2000" dirty="0" err="1" smtClean="0">
                <a:solidFill>
                  <a:schemeClr val="bg1"/>
                </a:solidFill>
              </a:rPr>
              <a:t>Burson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Bojna glava I</a:t>
            </a:r>
            <a:r>
              <a:rPr lang="sl-SI" sz="2000" dirty="0" smtClean="0">
                <a:solidFill>
                  <a:schemeClr val="bg1"/>
                </a:solidFill>
              </a:rPr>
              <a:t>, 1982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(55% Reagana, 45% Brežnjeva, manj kot 1% Thatcherjeve, </a:t>
            </a:r>
            <a:r>
              <a:rPr lang="sl-SI" sz="1600" dirty="0" err="1" smtClean="0">
                <a:solidFill>
                  <a:schemeClr val="bg1"/>
                </a:solidFill>
              </a:rPr>
              <a:t>Mitteranda</a:t>
            </a:r>
            <a:r>
              <a:rPr lang="sl-SI" sz="1600" dirty="0" smtClean="0">
                <a:solidFill>
                  <a:schemeClr val="bg1"/>
                </a:solidFill>
              </a:rPr>
              <a:t> in </a:t>
            </a:r>
            <a:r>
              <a:rPr lang="sl-SI" sz="1600" dirty="0" err="1" smtClean="0">
                <a:solidFill>
                  <a:schemeClr val="bg1"/>
                </a:solidFill>
              </a:rPr>
              <a:t>Denga</a:t>
            </a:r>
            <a:r>
              <a:rPr lang="sl-SI" sz="1600" dirty="0" smtClean="0">
                <a:solidFill>
                  <a:schemeClr val="bg1"/>
                </a:solidFill>
              </a:rPr>
              <a:t>)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Nancy Bur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785794"/>
            <a:ext cx="4681103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Nancy </a:t>
            </a:r>
            <a:r>
              <a:rPr lang="sl-SI" sz="2000" dirty="0" err="1" smtClean="0">
                <a:solidFill>
                  <a:schemeClr val="bg1"/>
                </a:solidFill>
              </a:rPr>
              <a:t>Burson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Kaj če bi bil…</a:t>
            </a:r>
            <a:r>
              <a:rPr lang="sl-SI" sz="2000" dirty="0" smtClean="0">
                <a:solidFill>
                  <a:schemeClr val="bg1"/>
                </a:solidFill>
              </a:rPr>
              <a:t>, 2016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image-asse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8385531" cy="20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Anthony </a:t>
            </a:r>
            <a:r>
              <a:rPr lang="sl-SI" sz="2000" dirty="0" err="1" smtClean="0">
                <a:solidFill>
                  <a:schemeClr val="bg1"/>
                </a:solidFill>
              </a:rPr>
              <a:t>Aziz</a:t>
            </a:r>
            <a:r>
              <a:rPr lang="sl-SI" sz="2000" dirty="0" smtClean="0">
                <a:solidFill>
                  <a:schemeClr val="bg1"/>
                </a:solidFill>
              </a:rPr>
              <a:t> in </a:t>
            </a:r>
            <a:r>
              <a:rPr lang="sl-SI" sz="2000" dirty="0" err="1" smtClean="0">
                <a:solidFill>
                  <a:schemeClr val="bg1"/>
                </a:solidFill>
              </a:rPr>
              <a:t>Sammy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Cucher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Rick</a:t>
            </a:r>
            <a:r>
              <a:rPr lang="sl-SI" sz="2000" dirty="0" smtClean="0">
                <a:solidFill>
                  <a:schemeClr val="bg1"/>
                </a:solidFill>
              </a:rPr>
              <a:t>, 1995, </a:t>
            </a:r>
            <a:r>
              <a:rPr lang="sl-SI" sz="1600" dirty="0" smtClean="0">
                <a:solidFill>
                  <a:schemeClr val="bg1"/>
                </a:solidFill>
              </a:rPr>
              <a:t>iz cikla </a:t>
            </a:r>
            <a:r>
              <a:rPr lang="sl-SI" sz="1600" i="1" dirty="0" err="1" smtClean="0">
                <a:solidFill>
                  <a:schemeClr val="bg1"/>
                </a:solidFill>
              </a:rPr>
              <a:t>Distopija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3" name="Slika 2" descr="Az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642918"/>
            <a:ext cx="4187307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000" dirty="0" smtClean="0">
                <a:solidFill>
                  <a:schemeClr val="bg1"/>
                </a:solidFill>
              </a:rPr>
              <a:t>Barbara </a:t>
            </a:r>
            <a:r>
              <a:rPr lang="sl-SI" sz="2000" dirty="0" err="1" smtClean="0">
                <a:solidFill>
                  <a:schemeClr val="bg1"/>
                </a:solidFill>
              </a:rPr>
              <a:t>Kruger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(Kupujem, torej sem), </a:t>
            </a:r>
            <a:r>
              <a:rPr lang="sl-SI" sz="2000" dirty="0" smtClean="0">
                <a:solidFill>
                  <a:schemeClr val="bg1"/>
                </a:solidFill>
              </a:rPr>
              <a:t>1987</a:t>
            </a:r>
            <a:endParaRPr lang="sl-SI" sz="2000" dirty="0"/>
          </a:p>
        </p:txBody>
      </p:sp>
      <p:pic>
        <p:nvPicPr>
          <p:cNvPr id="4" name="Slika 3" descr="barbarakru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857232"/>
            <a:ext cx="4875000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000" dirty="0" smtClean="0">
                <a:solidFill>
                  <a:schemeClr val="bg1"/>
                </a:solidFill>
              </a:rPr>
              <a:t>Barbara </a:t>
            </a:r>
            <a:r>
              <a:rPr lang="sl-SI" sz="2000" dirty="0" err="1" smtClean="0">
                <a:solidFill>
                  <a:schemeClr val="bg1"/>
                </a:solidFill>
              </a:rPr>
              <a:t>Kruger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r>
              <a:rPr lang="sl-SI" sz="2000" i="1" dirty="0" smtClean="0">
                <a:solidFill>
                  <a:schemeClr val="bg1"/>
                </a:solidFill>
              </a:rPr>
              <a:t>Tvoje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i="1" dirty="0" smtClean="0">
                <a:solidFill>
                  <a:schemeClr val="bg1"/>
                </a:solidFill>
              </a:rPr>
              <a:t>telo je bojno polje</a:t>
            </a:r>
            <a:r>
              <a:rPr lang="sl-SI" sz="2000" dirty="0" smtClean="0">
                <a:solidFill>
                  <a:schemeClr val="bg1"/>
                </a:solidFill>
              </a:rPr>
              <a:t>, 1984</a:t>
            </a:r>
            <a:endParaRPr lang="sl-SI" sz="2000" dirty="0"/>
          </a:p>
        </p:txBody>
      </p:sp>
      <p:pic>
        <p:nvPicPr>
          <p:cNvPr id="3" name="Slika 2" descr="barbar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08720"/>
            <a:ext cx="4370652" cy="43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Mary </a:t>
            </a:r>
            <a:r>
              <a:rPr lang="sl-SI" sz="2000" dirty="0" smtClean="0">
                <a:solidFill>
                  <a:schemeClr val="bg1"/>
                </a:solidFill>
              </a:rPr>
              <a:t>E</a:t>
            </a:r>
            <a:r>
              <a:rPr lang="en-US" sz="2000" dirty="0" err="1" smtClean="0">
                <a:solidFill>
                  <a:schemeClr val="bg1"/>
                </a:solidFill>
              </a:rPr>
              <a:t>llen</a:t>
            </a:r>
            <a:r>
              <a:rPr lang="en-US" sz="2000" dirty="0" smtClean="0">
                <a:solidFill>
                  <a:schemeClr val="bg1"/>
                </a:solidFill>
              </a:rPr>
              <a:t> Mark, </a:t>
            </a:r>
            <a:r>
              <a:rPr lang="en-US" sz="2000" i="1" dirty="0" smtClean="0">
                <a:solidFill>
                  <a:schemeClr val="bg1"/>
                </a:solidFill>
              </a:rPr>
              <a:t>“Rat” in Mike s </a:t>
            </a:r>
            <a:r>
              <a:rPr lang="en-US" sz="2000" i="1" dirty="0" err="1" smtClean="0">
                <a:solidFill>
                  <a:schemeClr val="bg1"/>
                </a:solidFill>
              </a:rPr>
              <a:t>pištolo</a:t>
            </a:r>
            <a:r>
              <a:rPr lang="en-US" sz="2000" dirty="0" smtClean="0">
                <a:solidFill>
                  <a:schemeClr val="bg1"/>
                </a:solidFill>
              </a:rPr>
              <a:t>, Seattle, Washington, 1983</a:t>
            </a: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Mar Allen M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92306" cy="452596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Domen Lombergar, </a:t>
            </a:r>
            <a:r>
              <a:rPr lang="sv-SE" sz="2000" i="1" dirty="0" smtClean="0">
                <a:solidFill>
                  <a:schemeClr val="bg1"/>
                </a:solidFill>
              </a:rPr>
              <a:t>Posthuman-Undecimus</a:t>
            </a:r>
            <a:r>
              <a:rPr lang="sv-SE" sz="2000" dirty="0" smtClean="0">
                <a:solidFill>
                  <a:schemeClr val="bg1"/>
                </a:solidFill>
              </a:rPr>
              <a:t>, ok. 2004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Domen Lombergar.jpg"/>
          <p:cNvPicPr>
            <a:picLocks noChangeAspect="1"/>
          </p:cNvPicPr>
          <p:nvPr/>
        </p:nvPicPr>
        <p:blipFill>
          <a:blip r:embed="rId2" cstate="print"/>
          <a:srcRect l="6207" t="3900" r="6326" b="6182"/>
          <a:stretch>
            <a:fillRect/>
          </a:stretch>
        </p:blipFill>
        <p:spPr>
          <a:xfrm>
            <a:off x="2928926" y="714356"/>
            <a:ext cx="3358885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Florian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Maier</a:t>
            </a:r>
            <a:r>
              <a:rPr lang="sl-SI" sz="2000" dirty="0" smtClean="0">
                <a:solidFill>
                  <a:schemeClr val="bg1"/>
                </a:solidFill>
              </a:rPr>
              <a:t>-</a:t>
            </a:r>
            <a:r>
              <a:rPr lang="sl-SI" sz="2000" dirty="0" err="1" smtClean="0">
                <a:solidFill>
                  <a:schemeClr val="bg1"/>
                </a:solidFill>
              </a:rPr>
              <a:t>Aichen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</a:t>
            </a:r>
            <a:r>
              <a:rPr lang="sl-SI" sz="2000" dirty="0" smtClean="0">
                <a:solidFill>
                  <a:schemeClr val="bg1"/>
                </a:solidFill>
              </a:rPr>
              <a:t>, 2013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Florian Maier-Aichen II.jpg"/>
          <p:cNvPicPr>
            <a:picLocks noChangeAspect="1"/>
          </p:cNvPicPr>
          <p:nvPr/>
        </p:nvPicPr>
        <p:blipFill>
          <a:blip r:embed="rId2" cstate="print"/>
          <a:srcRect b="6906"/>
          <a:stretch>
            <a:fillRect/>
          </a:stretch>
        </p:blipFill>
        <p:spPr>
          <a:xfrm>
            <a:off x="1428728" y="785794"/>
            <a:ext cx="6242304" cy="48577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Mariko Mori, </a:t>
            </a:r>
            <a:r>
              <a:rPr lang="pl-PL" sz="2000" i="1" dirty="0" smtClean="0">
                <a:solidFill>
                  <a:schemeClr val="bg1"/>
                </a:solidFill>
              </a:rPr>
              <a:t>Prazne sanje</a:t>
            </a:r>
            <a:r>
              <a:rPr lang="pl-PL" sz="2000" dirty="0" smtClean="0">
                <a:solidFill>
                  <a:schemeClr val="bg1"/>
                </a:solidFill>
              </a:rPr>
              <a:t>, 1995</a:t>
            </a:r>
            <a:r>
              <a:rPr lang="pl-PL" sz="1600" dirty="0" smtClean="0">
                <a:solidFill>
                  <a:schemeClr val="bg1"/>
                </a:solidFill>
              </a:rPr>
              <a:t>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Mariko Mori.jpg"/>
          <p:cNvPicPr>
            <a:picLocks noChangeAspect="1"/>
          </p:cNvPicPr>
          <p:nvPr/>
        </p:nvPicPr>
        <p:blipFill>
          <a:blip r:embed="rId2" cstate="print"/>
          <a:srcRect b="6505"/>
          <a:stretch>
            <a:fillRect/>
          </a:stretch>
        </p:blipFill>
        <p:spPr>
          <a:xfrm>
            <a:off x="571472" y="1785926"/>
            <a:ext cx="8056348" cy="30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fi-FI" sz="2000" dirty="0" smtClean="0">
                <a:solidFill>
                  <a:schemeClr val="bg1"/>
                </a:solidFill>
              </a:rPr>
              <a:t>Mariko Mori, </a:t>
            </a:r>
            <a:r>
              <a:rPr lang="fi-FI" sz="2000" i="1" dirty="0" smtClean="0">
                <a:solidFill>
                  <a:schemeClr val="bg1"/>
                </a:solidFill>
              </a:rPr>
              <a:t>Čista zemlja</a:t>
            </a:r>
            <a:r>
              <a:rPr lang="fi-FI" sz="2000" dirty="0" smtClean="0">
                <a:solidFill>
                  <a:schemeClr val="bg1"/>
                </a:solidFill>
              </a:rPr>
              <a:t>, 1998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3" name="Slika 2" descr="Mariko Mori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142984"/>
            <a:ext cx="7296000" cy="41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Filippo Venturi</a:t>
            </a:r>
            <a:r>
              <a:rPr lang="fi-F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He Looks Like You</a:t>
            </a:r>
            <a:r>
              <a:rPr lang="en-US" sz="2000" dirty="0" smtClean="0">
                <a:solidFill>
                  <a:schemeClr val="bg1"/>
                </a:solidFill>
              </a:rPr>
              <a:t>, 2023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505497230_10236999471113007_3879982133531498617_n.jpg"/>
          <p:cNvPicPr>
            <a:picLocks noChangeAspect="1"/>
          </p:cNvPicPr>
          <p:nvPr/>
        </p:nvPicPr>
        <p:blipFill>
          <a:blip r:embed="rId2" cstate="print"/>
          <a:srcRect t="12249" b="14255"/>
          <a:stretch>
            <a:fillRect/>
          </a:stretch>
        </p:blipFill>
        <p:spPr>
          <a:xfrm>
            <a:off x="1214414" y="714356"/>
            <a:ext cx="6759556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Filippo Venturi</a:t>
            </a:r>
            <a:r>
              <a:rPr lang="fi-F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He Looks Like You</a:t>
            </a:r>
            <a:r>
              <a:rPr lang="en-US" sz="2000" dirty="0" smtClean="0">
                <a:solidFill>
                  <a:schemeClr val="bg1"/>
                </a:solidFill>
              </a:rPr>
              <a:t>, 2023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505230530_10236999469912977_11890245654096889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642918"/>
            <a:ext cx="4968000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Filippo Venturi</a:t>
            </a:r>
            <a:r>
              <a:rPr lang="fi-F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He Looks Like You</a:t>
            </a:r>
            <a:r>
              <a:rPr lang="en-US" sz="2000" dirty="0" smtClean="0">
                <a:solidFill>
                  <a:schemeClr val="bg1"/>
                </a:solidFill>
              </a:rPr>
              <a:t>, 2023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505391922_10236999470032980_7331450020597018618_n.jpg"/>
          <p:cNvPicPr>
            <a:picLocks noChangeAspect="1"/>
          </p:cNvPicPr>
          <p:nvPr/>
        </p:nvPicPr>
        <p:blipFill>
          <a:blip r:embed="rId2" cstate="print"/>
          <a:srcRect t="12500" b="12500"/>
          <a:stretch>
            <a:fillRect/>
          </a:stretch>
        </p:blipFill>
        <p:spPr>
          <a:xfrm>
            <a:off x="1142976" y="571480"/>
            <a:ext cx="6858000" cy="514353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Filippo Venturi</a:t>
            </a:r>
            <a:r>
              <a:rPr lang="fi-FI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He Looks Like You</a:t>
            </a:r>
            <a:r>
              <a:rPr lang="en-US" sz="2000" dirty="0" smtClean="0">
                <a:solidFill>
                  <a:schemeClr val="bg1"/>
                </a:solidFill>
              </a:rPr>
              <a:t>, 2023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505230097_10236999471073006_60430470657486540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500042"/>
            <a:ext cx="5292000" cy="52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Mary </a:t>
            </a:r>
            <a:r>
              <a:rPr lang="sl-SI" sz="2000" dirty="0" smtClean="0">
                <a:solidFill>
                  <a:schemeClr val="bg1"/>
                </a:solidFill>
              </a:rPr>
              <a:t>E</a:t>
            </a:r>
            <a:r>
              <a:rPr lang="en-US" sz="2000" dirty="0" err="1" smtClean="0">
                <a:solidFill>
                  <a:schemeClr val="bg1"/>
                </a:solidFill>
              </a:rPr>
              <a:t>llen</a:t>
            </a:r>
            <a:r>
              <a:rPr lang="en-US" sz="2000" dirty="0" smtClean="0">
                <a:solidFill>
                  <a:schemeClr val="bg1"/>
                </a:solidFill>
              </a:rPr>
              <a:t> Mark,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Falkland Road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Mumbaj</a:t>
            </a:r>
            <a:r>
              <a:rPr lang="en-US" sz="2000" dirty="0" smtClean="0">
                <a:solidFill>
                  <a:schemeClr val="bg1"/>
                </a:solidFill>
              </a:rPr>
              <a:t>, India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1978 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11" name="Ograda vsebine 10" descr="M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5964157" cy="399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8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Sebastião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Salgado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Rudnik zlata v </a:t>
            </a:r>
            <a:r>
              <a:rPr lang="sl-SI" sz="2000" i="1" dirty="0" err="1" smtClean="0">
                <a:solidFill>
                  <a:schemeClr val="bg1"/>
                </a:solidFill>
              </a:rPr>
              <a:t>Serri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Peladi</a:t>
            </a:r>
            <a:r>
              <a:rPr lang="sl-SI" sz="2000" dirty="0" smtClean="0">
                <a:solidFill>
                  <a:schemeClr val="bg1"/>
                </a:solidFill>
              </a:rPr>
              <a:t>, Brazilija, 1986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Salga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933284" cy="452596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63593</TotalTime>
  <Words>219</Words>
  <Application>Microsoft Office PowerPoint</Application>
  <PresentationFormat>Diaprojekcija na zaslonu (4:3)</PresentationFormat>
  <Paragraphs>82</Paragraphs>
  <Slides>77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77</vt:i4>
      </vt:variant>
    </vt:vector>
  </HeadingPairs>
  <TitlesOfParts>
    <vt:vector size="78" baseType="lpstr">
      <vt:lpstr>Privzeti načrt</vt:lpstr>
      <vt:lpstr>FOTOGRAFIJA OD SREDINE 70. LET 20. STOLETJA DO DANES   </vt:lpstr>
      <vt:lpstr> Ana Mendieta, Brez naslova, C, D, 1974</vt:lpstr>
      <vt:lpstr>  Cindy Sherman, Nenaslovljeni scenski posnetek št. 7, 1978  </vt:lpstr>
      <vt:lpstr>  Cindy Sherman, Nenaslovljeni scenski posnetek št. 35, 1979  </vt:lpstr>
      <vt:lpstr>  Cindy Sherman, Nenaslovljeni scenski posnetek št. 14, 1978  </vt:lpstr>
      <vt:lpstr> Sherrie Levine, Po Walkerju Evansu 4, 1981</vt:lpstr>
      <vt:lpstr> Mary Ellen Mark, “Rat” in Mike s pištolo, Seattle, Washington, 1983</vt:lpstr>
      <vt:lpstr>Mary Ellen Mark, Falkland Road, Mumbaj, India, 1978  </vt:lpstr>
      <vt:lpstr>Sebastião Salgado, Rudnik zlata v Serri Peladi, Brazilija, 1986</vt:lpstr>
      <vt:lpstr>Sebastião Salgado, Rudnik zlata v Serri Peladi, Brazilija, 1986</vt:lpstr>
      <vt:lpstr>Sebastião Salgado, iz cikla Geneza, 2013</vt:lpstr>
      <vt:lpstr> Boris Mikhailov, iz cikla Zgodovinski primer, 1998 </vt:lpstr>
      <vt:lpstr> Boris Mikhailov, iz cikla Zgodovinski primer, 1998 </vt:lpstr>
      <vt:lpstr>  Kevin Carter, (Onemogla deklica se plazi proti taborišču OZN), Južni Sudan, 1993 </vt:lpstr>
      <vt:lpstr>   James Nachtwey, Kabul, Afganistan, 1996   </vt:lpstr>
      <vt:lpstr>  James Nachtwey, Grozni, Čečenija, 1996   </vt:lpstr>
      <vt:lpstr>  Matic Zorman, Čakajoč na popis, 2015  </vt:lpstr>
      <vt:lpstr>  Matjaž Krivic, iz serije Kopanje prihodnosti, 2015  </vt:lpstr>
      <vt:lpstr> </vt:lpstr>
      <vt:lpstr> </vt:lpstr>
      <vt:lpstr> Nicholas Nixon, Sestre Brown, New Canaan, ZDA, 1975 </vt:lpstr>
      <vt:lpstr> Nicholas Nixon, Sestre Brown, Grantham, ZDA, 1994 </vt:lpstr>
      <vt:lpstr> Nicholas Nixon, Sestre Brown, Wellfleet, ZDA, 2014 </vt:lpstr>
      <vt:lpstr>Nan Goldin, Nan, mesec dni potem, ko je bila pretepena, 1984,  iz knjige Balada spolne odvisnosti, 1986 </vt:lpstr>
      <vt:lpstr> Nan Goldin, Misty and Jimmy Paulette v taksiju, New York, 1991 </vt:lpstr>
      <vt:lpstr> Nan Goldin, Siobhan at the A House I, Provincetown, MA, 1990 </vt:lpstr>
      <vt:lpstr> Andres Serrano, Zastrupitev s strupom za podgane, Iz cikla Mrtvašnica 1992</vt:lpstr>
      <vt:lpstr> Goran Bertok, iz serije Obiskovalci, 2004-2005</vt:lpstr>
      <vt:lpstr>William Eggleston, Iz fotografske mape Southern Suite,1981</vt:lpstr>
      <vt:lpstr>Joel Sternfeld, McLean, Virginia, december 1978,  iz serije Ameriške krajine  </vt:lpstr>
      <vt:lpstr>Joel Sternfeld, Tematski vodni park, Orlando, Florida, september 1980, iz serije Ameriške krajine</vt:lpstr>
      <vt:lpstr>Joel Sternfeld, Jez v kanjonu Glen, Page, Arizona, 1983,  iz serije Ameriške krajine </vt:lpstr>
      <vt:lpstr>Candida Hӧfer, Grad Cecilienhof, Potsdam I, 1991</vt:lpstr>
      <vt:lpstr> Candida Hӧfer, Louvre VIII, 2005</vt:lpstr>
      <vt:lpstr>Thomas Struth, Shinju-ku (Nebotičniki), Tokio 1986</vt:lpstr>
      <vt:lpstr>Thomas Struth, Crosby Street, New York 1978</vt:lpstr>
      <vt:lpstr>Thomas Struth, Občinstvo 4, Galerija Accademia, Firence, 2004</vt:lpstr>
      <vt:lpstr>Andreas Gursky, Pariz-Montparnasse, 1993</vt:lpstr>
      <vt:lpstr>Andreas Gursky, Čikaška borza, 1999</vt:lpstr>
      <vt:lpstr>Andreas Gursky, 99 centov, 2001, diptih</vt:lpstr>
      <vt:lpstr>Andreas Gursky, Engadin II, 1995</vt:lpstr>
      <vt:lpstr> Inge Rambow, Pri Klettwitzu, Brandenburško, 1991</vt:lpstr>
      <vt:lpstr> Inge Rambow, Pri Klettwitzu, Brandenburško, 1991</vt:lpstr>
      <vt:lpstr>   Simon Norfolk, Afganistan: Kronotopija, 2001</vt:lpstr>
      <vt:lpstr>  Simon Norfolk, Afganistan: Kronotopija, 2001</vt:lpstr>
      <vt:lpstr> Helmut Newton, Raquel Welch, 1980</vt:lpstr>
      <vt:lpstr> Helmut Newton, Prihajajo!, 1981</vt:lpstr>
      <vt:lpstr> Nobujoši Araki, iz cikla Mitologija, 2001-2007</vt:lpstr>
      <vt:lpstr> Robert Mapplethorpe, Patti Smith, 1976</vt:lpstr>
      <vt:lpstr> Robert Mapplethorpe, Lisa Lyon, 1981</vt:lpstr>
      <vt:lpstr> Robert Mapplethorpe, Ajitto, 1981</vt:lpstr>
      <vt:lpstr> </vt:lpstr>
      <vt:lpstr> Jeff Wall, Uničena soba, 1978</vt:lpstr>
      <vt:lpstr> Eugèn Delacroix, Sardanapalova smrt, 1827</vt:lpstr>
      <vt:lpstr> Jeff Wall, Pogovor mrtvih čet ,1992, digitalna fotomontaža  </vt:lpstr>
      <vt:lpstr> Gregory Crewdson, Brez naslova (Ofelija), 2001</vt:lpstr>
      <vt:lpstr> Gregory Crewdson, Brez naslova (Trgovska ulica), poletje 2003,  iz serije Pod vrtnicami</vt:lpstr>
      <vt:lpstr> Gregory Crewdson, Zbiranje v gozdu, 2003, iz serije Pod vrtnicami</vt:lpstr>
      <vt:lpstr> Philip-Lorca diCorcia, Marilyn, 28 let, Las Vegas, Nevada, $ 30, 1990-92</vt:lpstr>
      <vt:lpstr> Philip-Lorca diCorcia, Eddie Anderson, 21 let, Houston, TX, $ 20, 1990-92</vt:lpstr>
      <vt:lpstr>  Rineke Dijkstra, De Panne, Belgija, 7. avgust 1992</vt:lpstr>
      <vt:lpstr>  Rineke Dijkstra, Kolobrzeg, Poljska, 26. julij 1992</vt:lpstr>
      <vt:lpstr>  Rineke Dijkstra, Montemor-o-Novo, Portugalska, 1. maj, 1994</vt:lpstr>
      <vt:lpstr> Nancy Burson, Prva in druga lepotna sestavljanka, 1982 (Prva: Bette Davis, Audrey Hepburn, Grace Kelly, Sophia Loren, Marilyn Monroe; Druga: Jane Fonda, Jacqueline Bisset, Diane Keaton, Brooke Shields, Meryl Streep) </vt:lpstr>
      <vt:lpstr> Nancy Burson, Bojna glava I, 1982  (55% Reagana, 45% Brežnjeva, manj kot 1% Thatcherjeve, Mitteranda in Denga)</vt:lpstr>
      <vt:lpstr> Nancy Burson, Kaj če bi bil…, 2016</vt:lpstr>
      <vt:lpstr> Anthony Aziz in Sammy Cucher, Rick, 1995, iz cikla Distopija</vt:lpstr>
      <vt:lpstr> Barbara Kruger, Brez naslova (Kupujem, torej sem), 1987</vt:lpstr>
      <vt:lpstr> Barbara Kruger,Tvoje telo je bojno polje, 1984</vt:lpstr>
      <vt:lpstr> Domen Lombergar, Posthuman-Undecimus, ok. 2004</vt:lpstr>
      <vt:lpstr> Florian Maier-Aichen, Brez naslova, 2013</vt:lpstr>
      <vt:lpstr> Mariko Mori, Prazne sanje, 1995 </vt:lpstr>
      <vt:lpstr> Mariko Mori, Čista zemlja, 1998</vt:lpstr>
      <vt:lpstr> Filippo Venturi, He Looks Like You, 2023</vt:lpstr>
      <vt:lpstr> Filippo Venturi, He Looks Like You, 2023</vt:lpstr>
      <vt:lpstr> Filippo Venturi, He Looks Like You, 2023</vt:lpstr>
      <vt:lpstr> Filippo Venturi, He Looks Like You, 2023</vt:lpstr>
    </vt:vector>
  </TitlesOfParts>
  <Company>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PREPOZNAVANJA VSEBINE LIKOVNIH DEL</dc:title>
  <dc:creator>HGqw</dc:creator>
  <cp:lastModifiedBy>Uporabnik</cp:lastModifiedBy>
  <cp:revision>3841</cp:revision>
  <dcterms:created xsi:type="dcterms:W3CDTF">2008-02-12T16:18:52Z</dcterms:created>
  <dcterms:modified xsi:type="dcterms:W3CDTF">2026-03-24T17:17:48Z</dcterms:modified>
</cp:coreProperties>
</file>