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4" r:id="rId4"/>
    <p:sldId id="257" r:id="rId5"/>
    <p:sldId id="259" r:id="rId6"/>
    <p:sldId id="260" r:id="rId7"/>
    <p:sldId id="261" r:id="rId8"/>
    <p:sldId id="265" r:id="rId9"/>
    <p:sldId id="263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  <a:srgbClr val="28F4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13F55-267E-4F03-9D05-3A43ABB1168D}" type="datetimeFigureOut">
              <a:rPr lang="sl-SI" smtClean="0"/>
              <a:pPr/>
              <a:t>5.5.2011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7B79-C8D5-4500-97DC-E9CB9C79E0B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03648" y="692696"/>
            <a:ext cx="651492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166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ČUTILA</a:t>
            </a:r>
            <a:endParaRPr lang="sl-SI" sz="1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Slika 4" descr="wq_sen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96952"/>
            <a:ext cx="3848144" cy="315123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860032" y="594928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Sestavila Nina Rijavec </a:t>
            </a:r>
            <a:r>
              <a:rPr lang="sl-SI" dirty="0" err="1" smtClean="0"/>
              <a:t>Ternovec</a:t>
            </a:r>
            <a:r>
              <a:rPr lang="sl-SI" dirty="0" smtClean="0"/>
              <a:t>, prof.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lue_eye_clip_art_226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429000"/>
            <a:ext cx="2592288" cy="2592288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34747" y="404664"/>
            <a:ext cx="697370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OKO - ČUTILO ZA VID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395536" y="2060848"/>
            <a:ext cx="3888432" cy="720080"/>
          </a:xfrm>
          <a:prstGeom prst="wedgeRoundRectCallout">
            <a:avLst>
              <a:gd name="adj1" fmla="val -10598"/>
              <a:gd name="adj2" fmla="val 179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 očesom zaznamo svetlobo, barvo.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427984" y="2060848"/>
            <a:ext cx="3960440" cy="864096"/>
          </a:xfrm>
          <a:prstGeom prst="wedgeRoundRectCallout">
            <a:avLst>
              <a:gd name="adj1" fmla="val -62705"/>
              <a:gd name="adj2" fmla="val 129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gre po </a:t>
            </a:r>
            <a:r>
              <a:rPr lang="sl-SI" sz="2800" b="1" dirty="0" smtClean="0">
                <a:solidFill>
                  <a:srgbClr val="92D050"/>
                </a:solidFill>
              </a:rPr>
              <a:t>vidnem živcu</a:t>
            </a:r>
            <a:r>
              <a:rPr lang="sl-SI" sz="2800" b="1" dirty="0" smtClean="0"/>
              <a:t> do možganov.</a:t>
            </a:r>
            <a:endParaRPr lang="sl-SI" sz="2800" b="1" dirty="0"/>
          </a:p>
        </p:txBody>
      </p:sp>
      <p:sp>
        <p:nvSpPr>
          <p:cNvPr id="8" name="Zaokrožen pravokotni oblaček 7"/>
          <p:cNvSpPr/>
          <p:nvPr/>
        </p:nvSpPr>
        <p:spPr>
          <a:xfrm>
            <a:off x="4860032" y="4005064"/>
            <a:ext cx="3960440" cy="864096"/>
          </a:xfrm>
          <a:prstGeom prst="wedgeRoundRectCallout">
            <a:avLst>
              <a:gd name="adj1" fmla="val -62705"/>
              <a:gd name="adj2" fmla="val 1291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Možgani nam omogočajo, da vidimo. 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uller-lye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168352" cy="1969798"/>
          </a:xfrm>
          <a:prstGeom prst="rect">
            <a:avLst/>
          </a:prstGeom>
        </p:spPr>
      </p:pic>
      <p:pic>
        <p:nvPicPr>
          <p:cNvPr id="5" name="Slika 4" descr="optical_illusion_bars_Optical_illusions-s500x471-13683-58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9"/>
            <a:ext cx="3024336" cy="2848924"/>
          </a:xfrm>
          <a:prstGeom prst="rect">
            <a:avLst/>
          </a:prstGeom>
        </p:spPr>
      </p:pic>
      <p:pic>
        <p:nvPicPr>
          <p:cNvPr id="6" name="Slika 5" descr="opticnailuzija-vaz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933056"/>
            <a:ext cx="1805940" cy="242316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67544" y="27809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Ali sta črti a in b enako dolgi?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788024" y="34290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Ali so rdeče črte enako dolge?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03848" y="53012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Kaj vidiš na sliki?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103526" y="404664"/>
            <a:ext cx="723614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NOS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ČUTILO ZA VOH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Slika 4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84984"/>
            <a:ext cx="2520280" cy="3026748"/>
          </a:xfrm>
          <a:prstGeom prst="rect">
            <a:avLst/>
          </a:prstGeom>
        </p:spPr>
      </p:pic>
      <p:sp>
        <p:nvSpPr>
          <p:cNvPr id="6" name="Zaokrožen pravokotni oblaček 5"/>
          <p:cNvSpPr/>
          <p:nvPr/>
        </p:nvSpPr>
        <p:spPr>
          <a:xfrm>
            <a:off x="395536" y="1772816"/>
            <a:ext cx="3888432" cy="864096"/>
          </a:xfrm>
          <a:prstGeom prst="wedgeRoundRectCallout">
            <a:avLst>
              <a:gd name="adj1" fmla="val 35735"/>
              <a:gd name="adj2" fmla="val 114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 nosom zaznamo različne vonjave.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5004048" y="2924944"/>
            <a:ext cx="3960440" cy="1296144"/>
          </a:xfrm>
          <a:prstGeom prst="wedgeRoundRectCallout">
            <a:avLst>
              <a:gd name="adj1" fmla="val -56991"/>
              <a:gd name="adj2" fmla="val 121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gre po </a:t>
            </a:r>
            <a:r>
              <a:rPr lang="sl-SI" sz="2800" b="1" dirty="0" smtClean="0">
                <a:solidFill>
                  <a:srgbClr val="92D050"/>
                </a:solidFill>
              </a:rPr>
              <a:t>vohalnem živcu</a:t>
            </a:r>
            <a:r>
              <a:rPr lang="sl-SI" sz="2800" b="1" dirty="0" smtClean="0"/>
              <a:t> v možgane.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755576" y="332656"/>
            <a:ext cx="783554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JEZIK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ČUTILO ZA OKUS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395536" y="1772816"/>
            <a:ext cx="3888432" cy="864096"/>
          </a:xfrm>
          <a:prstGeom prst="wedgeRoundRectCallout">
            <a:avLst>
              <a:gd name="adj1" fmla="val -46221"/>
              <a:gd name="adj2" fmla="val 1308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Različni deli jezika zaznajo različne okuse.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355976" y="1484784"/>
            <a:ext cx="3960440" cy="1296144"/>
          </a:xfrm>
          <a:prstGeom prst="wedgeRoundRectCallout">
            <a:avLst>
              <a:gd name="adj1" fmla="val -95396"/>
              <a:gd name="adj2" fmla="val 111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/>
              <a:t>P</a:t>
            </a:r>
            <a:r>
              <a:rPr lang="sl-SI" sz="2800" b="1" dirty="0" smtClean="0"/>
              <a:t>o </a:t>
            </a:r>
            <a:r>
              <a:rPr lang="sl-SI" sz="2800" b="1" dirty="0" smtClean="0">
                <a:solidFill>
                  <a:srgbClr val="92D050"/>
                </a:solidFill>
              </a:rPr>
              <a:t>okušalnem živcu</a:t>
            </a:r>
            <a:r>
              <a:rPr lang="sl-SI" sz="2800" b="1" dirty="0" smtClean="0"/>
              <a:t> se sporočilo prenese v  možgane.</a:t>
            </a:r>
            <a:endParaRPr lang="sl-SI" sz="2800" b="1" dirty="0"/>
          </a:p>
        </p:txBody>
      </p:sp>
      <p:pic>
        <p:nvPicPr>
          <p:cNvPr id="10" name="Slika 9" descr="1206562050946125710nicubunu_Mouth_with_tongue_svg_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3429000"/>
            <a:ext cx="4846696" cy="2520280"/>
          </a:xfrm>
          <a:prstGeom prst="rect">
            <a:avLst/>
          </a:prstGeom>
        </p:spPr>
      </p:pic>
      <p:pic>
        <p:nvPicPr>
          <p:cNvPr id="11" name="Slika 10" descr="Tong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80928"/>
            <a:ext cx="3679542" cy="3066285"/>
          </a:xfrm>
          <a:prstGeom prst="rect">
            <a:avLst/>
          </a:prstGeom>
        </p:spPr>
      </p:pic>
      <p:sp>
        <p:nvSpPr>
          <p:cNvPr id="12" name="Desna puščica 11"/>
          <p:cNvSpPr/>
          <p:nvPr/>
        </p:nvSpPr>
        <p:spPr>
          <a:xfrm rot="19752852">
            <a:off x="4452222" y="5644759"/>
            <a:ext cx="1901850" cy="97917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SLADKO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Desna puščica 12"/>
          <p:cNvSpPr/>
          <p:nvPr/>
        </p:nvSpPr>
        <p:spPr>
          <a:xfrm rot="19752852">
            <a:off x="3896501" y="4638811"/>
            <a:ext cx="1901850" cy="979178"/>
          </a:xfrm>
          <a:prstGeom prst="rightArrow">
            <a:avLst/>
          </a:prstGeom>
          <a:solidFill>
            <a:srgbClr val="28F46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SLANO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Desna puščica 13"/>
          <p:cNvSpPr/>
          <p:nvPr/>
        </p:nvSpPr>
        <p:spPr>
          <a:xfrm rot="2524937" flipH="1">
            <a:off x="6636708" y="5120900"/>
            <a:ext cx="2402133" cy="97917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KISLO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Desna puščica 14"/>
          <p:cNvSpPr/>
          <p:nvPr/>
        </p:nvSpPr>
        <p:spPr>
          <a:xfrm rot="2524937" flipH="1">
            <a:off x="7050074" y="3819064"/>
            <a:ext cx="1755590" cy="979178"/>
          </a:xfrm>
          <a:prstGeom prst="rightArrow">
            <a:avLst/>
          </a:prstGeom>
          <a:solidFill>
            <a:srgbClr val="66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GRENKO</a:t>
            </a:r>
            <a:endParaRPr lang="sl-SI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936301" y="404664"/>
            <a:ext cx="757059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UHO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ČUTILO ZA SLUH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395536" y="1772816"/>
            <a:ext cx="3888432" cy="864096"/>
          </a:xfrm>
          <a:prstGeom prst="wedgeRoundRectCallout">
            <a:avLst>
              <a:gd name="adj1" fmla="val 35735"/>
              <a:gd name="adj2" fmla="val 114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 ušesom zaznamo zvok.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932040" y="2060848"/>
            <a:ext cx="3960440" cy="1296144"/>
          </a:xfrm>
          <a:prstGeom prst="wedgeRoundRectCallout">
            <a:avLst>
              <a:gd name="adj1" fmla="val -56991"/>
              <a:gd name="adj2" fmla="val 1214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se po </a:t>
            </a:r>
            <a:r>
              <a:rPr lang="sl-SI" sz="2800" b="1" dirty="0" smtClean="0">
                <a:solidFill>
                  <a:srgbClr val="92D050"/>
                </a:solidFill>
              </a:rPr>
              <a:t>slušnem živcu</a:t>
            </a:r>
            <a:r>
              <a:rPr lang="sl-SI" sz="2800" b="1" dirty="0" smtClean="0"/>
              <a:t> prenese v možgane.</a:t>
            </a:r>
            <a:endParaRPr lang="sl-SI" sz="2800" b="1" dirty="0"/>
          </a:p>
        </p:txBody>
      </p:sp>
      <p:pic>
        <p:nvPicPr>
          <p:cNvPr id="8" name="Slika 7" descr="ear-ca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068960"/>
            <a:ext cx="2034510" cy="3189635"/>
          </a:xfrm>
          <a:prstGeom prst="rect">
            <a:avLst/>
          </a:prstGeom>
        </p:spPr>
      </p:pic>
      <p:sp>
        <p:nvSpPr>
          <p:cNvPr id="9" name="Zaokrožen pravokotni oblaček 8"/>
          <p:cNvSpPr/>
          <p:nvPr/>
        </p:nvSpPr>
        <p:spPr>
          <a:xfrm>
            <a:off x="4860032" y="4581128"/>
            <a:ext cx="3960440" cy="1296144"/>
          </a:xfrm>
          <a:prstGeom prst="wedgeRoundRectCallout">
            <a:avLst>
              <a:gd name="adj1" fmla="val -63163"/>
              <a:gd name="adj2" fmla="val 432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Možgani prepoznajo zvok.</a:t>
            </a:r>
            <a:endParaRPr lang="sl-SI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087048" y="404664"/>
            <a:ext cx="726910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TUDI KOŽA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l-SI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</a:t>
            </a:r>
            <a:r>
              <a:rPr lang="sl-SI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ČUTILO </a:t>
            </a:r>
            <a:endParaRPr lang="sl-SI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Zaokrožen pravokotni oblaček 5"/>
          <p:cNvSpPr/>
          <p:nvPr/>
        </p:nvSpPr>
        <p:spPr>
          <a:xfrm>
            <a:off x="179512" y="1772816"/>
            <a:ext cx="4104456" cy="1296144"/>
          </a:xfrm>
          <a:prstGeom prst="wedgeRoundRectCallout">
            <a:avLst>
              <a:gd name="adj1" fmla="val 35735"/>
              <a:gd name="adj2" fmla="val 114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Koža zazna dotik, pritisk, bolečino, toplo, hladno.</a:t>
            </a:r>
            <a:endParaRPr lang="sl-SI" sz="2800" b="1" dirty="0"/>
          </a:p>
        </p:txBody>
      </p:sp>
      <p:sp>
        <p:nvSpPr>
          <p:cNvPr id="7" name="Zaokrožen pravokotni oblaček 6"/>
          <p:cNvSpPr/>
          <p:nvPr/>
        </p:nvSpPr>
        <p:spPr>
          <a:xfrm>
            <a:off x="4932040" y="2060848"/>
            <a:ext cx="3960440" cy="1296144"/>
          </a:xfrm>
          <a:prstGeom prst="wedgeRoundRectCallout">
            <a:avLst>
              <a:gd name="adj1" fmla="val -47847"/>
              <a:gd name="adj2" fmla="val 1074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Sporočilo se po </a:t>
            </a:r>
            <a:r>
              <a:rPr lang="sl-SI" sz="2800" b="1" dirty="0" smtClean="0">
                <a:solidFill>
                  <a:srgbClr val="92D050"/>
                </a:solidFill>
              </a:rPr>
              <a:t>živcih</a:t>
            </a:r>
            <a:r>
              <a:rPr lang="sl-SI" sz="2800" b="1" dirty="0" smtClean="0"/>
              <a:t> prenese v možgane.</a:t>
            </a:r>
            <a:endParaRPr lang="sl-SI" sz="2800" b="1" dirty="0"/>
          </a:p>
        </p:txBody>
      </p:sp>
      <p:pic>
        <p:nvPicPr>
          <p:cNvPr id="11" name="Slika 10" descr="h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18733">
            <a:off x="2041221" y="3228176"/>
            <a:ext cx="2972851" cy="353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 zavezanimi očmi razvrsti po velikosti prodnike. Začni z najmanjšim.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611560" y="404664"/>
            <a:ext cx="2418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l-SI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Naloga:</a:t>
            </a:r>
            <a:endParaRPr lang="sl-SI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Vir: </a:t>
            </a:r>
            <a:br>
              <a:rPr lang="sl-SI" dirty="0" smtClean="0"/>
            </a:br>
            <a:r>
              <a:rPr lang="sl-SI" i="1" dirty="0" smtClean="0"/>
              <a:t>učbenik (Od mravlje do sonca 1) za pouk naravoslovja in tehnike v 4. razredu .</a:t>
            </a:r>
          </a:p>
          <a:p>
            <a:r>
              <a:rPr lang="sl-SI" i="1" dirty="0"/>
              <a:t>Slikovno gradivo: internet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163</Words>
  <Application>Microsoft Office PowerPoint</Application>
  <PresentationFormat>Diaprojekcija na zaslonu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Nina</dc:creator>
  <cp:lastModifiedBy>Doma</cp:lastModifiedBy>
  <cp:revision>10</cp:revision>
  <dcterms:created xsi:type="dcterms:W3CDTF">2011-04-17T12:55:20Z</dcterms:created>
  <dcterms:modified xsi:type="dcterms:W3CDTF">2011-05-05T18:55:52Z</dcterms:modified>
</cp:coreProperties>
</file>