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9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9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2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86DE2F7-B858-40ED-B011-82ED30F44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FBC14C-6596-4592-AABE-357E3BC3D65C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0B0877-2397-4B12-939A-AF0CA2A0BC0F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3DDDD6-3A68-4452-ABBF-068B997F2E85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2FC034-826B-4EB7-B763-C70F5ACB9890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F9B6F-B702-4AF7-91B3-ABD0FFE6D11D}" type="slidenum">
              <a:rPr lang="en-US" smtClean="0">
                <a:cs typeface="Arial" charset="0"/>
              </a:rPr>
              <a:pPr/>
              <a:t>14</a:t>
            </a:fld>
            <a:endParaRPr lang="en-US" smtClean="0">
              <a:cs typeface="Arial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13F292-0467-4A47-B000-B85854512061}" type="slidenum">
              <a:rPr lang="en-US" smtClean="0">
                <a:cs typeface="Arial" charset="0"/>
              </a:rPr>
              <a:pPr/>
              <a:t>15</a:t>
            </a:fld>
            <a:endParaRPr lang="en-US" smtClean="0">
              <a:cs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5A4AC4-C609-4F2F-A86E-8DF11D9B015C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DD5BD9-8F4E-4A18-A6E5-E853D05A8FCF}" type="slidenum">
              <a:rPr lang="en-US" smtClean="0">
                <a:cs typeface="Arial" charset="0"/>
              </a:rPr>
              <a:pPr/>
              <a:t>17</a:t>
            </a:fld>
            <a:endParaRPr lang="en-US" smtClean="0">
              <a:cs typeface="Arial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7E902E-F9FB-4187-B427-2D4B1056C068}" type="slidenum">
              <a:rPr lang="en-US" smtClean="0">
                <a:cs typeface="Arial" charset="0"/>
              </a:rPr>
              <a:pPr/>
              <a:t>18</a:t>
            </a:fld>
            <a:endParaRPr lang="en-US" smtClean="0">
              <a:cs typeface="Arial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84B8C-4D00-43F7-B7B7-FF6EDED68933}" type="slidenum">
              <a:rPr lang="en-US" smtClean="0">
                <a:cs typeface="Arial" charset="0"/>
              </a:rPr>
              <a:pPr/>
              <a:t>19</a:t>
            </a:fld>
            <a:endParaRPr lang="en-US" smtClean="0">
              <a:cs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19DBED-3B33-4205-A034-24EEDE6D04C5}" type="slidenum">
              <a:rPr lang="en-US" smtClean="0">
                <a:cs typeface="Arial" charset="0"/>
              </a:rPr>
              <a:pPr/>
              <a:t>20</a:t>
            </a:fld>
            <a:endParaRPr lang="en-US" smtClean="0">
              <a:cs typeface="Arial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A202F-0F72-43C5-90B5-963392C24B86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1EBDA9-271B-4D95-AC29-AC8B6432892F}" type="slidenum">
              <a:rPr lang="en-US" smtClean="0">
                <a:cs typeface="Arial" charset="0"/>
              </a:rPr>
              <a:pPr/>
              <a:t>21</a:t>
            </a:fld>
            <a:endParaRPr lang="en-US" smtClean="0">
              <a:cs typeface="Arial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835EE0-4FE6-4C3F-9A9A-0E72B6784E7F}" type="slidenum">
              <a:rPr lang="en-US" smtClean="0">
                <a:cs typeface="Arial" charset="0"/>
              </a:rPr>
              <a:pPr/>
              <a:t>22</a:t>
            </a:fld>
            <a:endParaRPr lang="en-US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29BF99-C073-418E-96A9-322AAB967F75}" type="slidenum">
              <a:rPr lang="en-US" smtClean="0">
                <a:cs typeface="Arial" charset="0"/>
              </a:rPr>
              <a:pPr/>
              <a:t>23</a:t>
            </a:fld>
            <a:endParaRPr lang="en-US" smtClean="0">
              <a:cs typeface="Arial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D806BB-98DA-44AC-9421-2250BEDF41C5}" type="slidenum">
              <a:rPr lang="en-US" smtClean="0">
                <a:cs typeface="Arial" charset="0"/>
              </a:rPr>
              <a:pPr/>
              <a:t>24</a:t>
            </a:fld>
            <a:endParaRPr lang="en-US" smtClean="0">
              <a:cs typeface="Arial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602F7-7458-4223-96C2-8800A906BA49}" type="slidenum">
              <a:rPr lang="en-US" smtClean="0">
                <a:cs typeface="Arial" charset="0"/>
              </a:rPr>
              <a:pPr/>
              <a:t>25</a:t>
            </a:fld>
            <a:endParaRPr lang="en-US" smtClean="0">
              <a:cs typeface="Arial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1E51B-0F25-440E-AE0F-F94D97AFDA6E}" type="slidenum">
              <a:rPr lang="en-US" smtClean="0">
                <a:cs typeface="Arial" charset="0"/>
              </a:rPr>
              <a:pPr/>
              <a:t>26</a:t>
            </a:fld>
            <a:endParaRPr lang="en-US" smtClean="0">
              <a:cs typeface="Arial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DABF9D-00B2-4F39-836E-ACFA2CF91F19}" type="slidenum">
              <a:rPr lang="en-US" smtClean="0">
                <a:cs typeface="Arial" charset="0"/>
              </a:rPr>
              <a:pPr/>
              <a:t>27</a:t>
            </a:fld>
            <a:endParaRPr lang="en-US" smtClean="0">
              <a:cs typeface="Arial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3F9ED2-CACF-44E3-B188-8F96E1A24984}" type="slidenum">
              <a:rPr lang="en-US" smtClean="0">
                <a:cs typeface="Arial" charset="0"/>
              </a:rPr>
              <a:pPr/>
              <a:t>28</a:t>
            </a:fld>
            <a:endParaRPr lang="en-US" smtClean="0">
              <a:cs typeface="Arial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C08DF3-7FC8-44E7-AF84-EAE16036C3DA}" type="slidenum">
              <a:rPr lang="en-US" smtClean="0">
                <a:cs typeface="Arial" charset="0"/>
              </a:rPr>
              <a:pPr/>
              <a:t>29</a:t>
            </a:fld>
            <a:endParaRPr lang="en-US" smtClean="0">
              <a:cs typeface="Arial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A242F-4CA8-4AD7-9BF1-F2377945AF87}" type="slidenum">
              <a:rPr lang="en-US" smtClean="0">
                <a:cs typeface="Arial" charset="0"/>
              </a:rPr>
              <a:pPr/>
              <a:t>30</a:t>
            </a:fld>
            <a:endParaRPr lang="en-US" smtClean="0">
              <a:cs typeface="Arial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2F6FE5-4C44-467B-932C-9D9C0AAE0FD0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161079-EEAE-4A1F-BA5F-C6A53778381D}" type="slidenum">
              <a:rPr lang="en-US" smtClean="0">
                <a:cs typeface="Arial" charset="0"/>
              </a:rPr>
              <a:pPr/>
              <a:t>31</a:t>
            </a:fld>
            <a:endParaRPr lang="en-US" smtClean="0">
              <a:cs typeface="Arial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9BBB3E-23BF-4272-AD21-9150421A6A0C}" type="slidenum">
              <a:rPr lang="en-US" smtClean="0">
                <a:cs typeface="Arial" charset="0"/>
              </a:rPr>
              <a:pPr/>
              <a:t>32</a:t>
            </a:fld>
            <a:endParaRPr lang="en-US" smtClean="0">
              <a:cs typeface="Arial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781254-27E5-47F4-B2E2-71E6B37684C7}" type="slidenum">
              <a:rPr lang="en-US" smtClean="0">
                <a:cs typeface="Arial" charset="0"/>
              </a:rPr>
              <a:pPr/>
              <a:t>33</a:t>
            </a:fld>
            <a:endParaRPr lang="en-US" smtClean="0">
              <a:cs typeface="Arial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B5F936-1BCF-4188-9901-238C9FB40739}" type="slidenum">
              <a:rPr lang="en-US" smtClean="0">
                <a:cs typeface="Arial" charset="0"/>
              </a:rPr>
              <a:pPr/>
              <a:t>34</a:t>
            </a:fld>
            <a:endParaRPr lang="en-US" smtClean="0">
              <a:cs typeface="Arial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A5C350-B612-424B-973F-2B25DE900E2E}" type="slidenum">
              <a:rPr lang="en-US" smtClean="0">
                <a:cs typeface="Arial" charset="0"/>
              </a:rPr>
              <a:pPr/>
              <a:t>35</a:t>
            </a:fld>
            <a:endParaRPr lang="en-US" smtClean="0">
              <a:cs typeface="Arial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711ADB-2202-49C9-B3AB-FC17C5FD075F}" type="slidenum">
              <a:rPr lang="en-US" smtClean="0">
                <a:cs typeface="Arial" charset="0"/>
              </a:rPr>
              <a:pPr/>
              <a:t>36</a:t>
            </a:fld>
            <a:endParaRPr lang="en-US" smtClean="0">
              <a:cs typeface="Arial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D0AAFC-02ED-484E-B130-1D32F037204A}" type="slidenum">
              <a:rPr lang="en-US" smtClean="0">
                <a:cs typeface="Arial" charset="0"/>
              </a:rPr>
              <a:pPr/>
              <a:t>37</a:t>
            </a:fld>
            <a:endParaRPr lang="en-US" smtClean="0">
              <a:cs typeface="Arial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A687E2-4C4A-4F0E-B79F-16C76376C758}" type="slidenum">
              <a:rPr lang="en-US" smtClean="0">
                <a:cs typeface="Arial" charset="0"/>
              </a:rPr>
              <a:pPr/>
              <a:t>38</a:t>
            </a:fld>
            <a:endParaRPr lang="en-US" smtClean="0">
              <a:cs typeface="Arial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425AA-31B9-48FF-BFB7-50BEE8A8EB78}" type="slidenum">
              <a:rPr lang="en-US" smtClean="0">
                <a:cs typeface="Arial" charset="0"/>
              </a:rPr>
              <a:pPr/>
              <a:t>39</a:t>
            </a:fld>
            <a:endParaRPr lang="en-US" smtClean="0">
              <a:cs typeface="Arial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D17E2-BF02-4069-A423-E0D0AD686600}" type="slidenum">
              <a:rPr lang="en-US" smtClean="0">
                <a:cs typeface="Arial" charset="0"/>
              </a:rPr>
              <a:pPr/>
              <a:t>40</a:t>
            </a:fld>
            <a:endParaRPr lang="en-US" smtClean="0">
              <a:cs typeface="Arial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A5A1F4-4C36-499B-937B-11668150158A}" type="slidenum">
              <a:rPr lang="en-US" smtClean="0">
                <a:cs typeface="Arial" charset="0"/>
              </a:rPr>
              <a:pPr/>
              <a:t>4</a:t>
            </a:fld>
            <a:endParaRPr lang="en-US" smtClean="0">
              <a:cs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380E1-6F70-4AB6-AD69-38197C96EB81}" type="slidenum">
              <a:rPr lang="en-US" smtClean="0">
                <a:cs typeface="Arial" charset="0"/>
              </a:rPr>
              <a:pPr/>
              <a:t>41</a:t>
            </a:fld>
            <a:endParaRPr lang="en-US" smtClean="0">
              <a:cs typeface="Arial" charset="0"/>
            </a:endParaRPr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2F1BF9-E584-49EB-8001-3EBBB8CC0346}" type="slidenum">
              <a:rPr lang="en-US" smtClean="0">
                <a:cs typeface="Arial" charset="0"/>
              </a:rPr>
              <a:pPr/>
              <a:t>42</a:t>
            </a:fld>
            <a:endParaRPr lang="en-US" smtClean="0">
              <a:cs typeface="Arial" charset="0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7D8BC-C846-4509-82E3-563523362B36}" type="slidenum">
              <a:rPr lang="en-US" smtClean="0">
                <a:cs typeface="Arial" charset="0"/>
              </a:rPr>
              <a:pPr/>
              <a:t>5</a:t>
            </a:fld>
            <a:endParaRPr lang="en-US" smtClean="0">
              <a:cs typeface="Arial" charset="0"/>
            </a:endParaRPr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5A1E1-1F17-441E-A32A-F97E7220DAD1}" type="slidenum">
              <a:rPr lang="en-US" smtClean="0">
                <a:cs typeface="Arial" charset="0"/>
              </a:rPr>
              <a:pPr/>
              <a:t>6</a:t>
            </a:fld>
            <a:endParaRPr lang="en-US" smtClean="0"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CB05BD-DCD9-44A8-91E4-C0995C9FB6CB}" type="slidenum">
              <a:rPr lang="en-US" smtClean="0">
                <a:cs typeface="Arial" charset="0"/>
              </a:rPr>
              <a:pPr/>
              <a:t>8</a:t>
            </a:fld>
            <a:endParaRPr lang="en-US" smtClean="0"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904309-AA2D-497F-8F2A-459C0D65AA03}" type="slidenum">
              <a:rPr lang="en-US" smtClean="0">
                <a:cs typeface="Arial" charset="0"/>
              </a:rPr>
              <a:pPr/>
              <a:t>9</a:t>
            </a:fld>
            <a:endParaRPr lang="en-US" smtClean="0">
              <a:cs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593811-EBBC-4C92-A672-0D735C2ACB6E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 smtClean="0"/>
              <a:t>Kliknite, če želite urediti slog podnaslova matrice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A9AA0-EFE7-4FFF-B9A7-5ED1EDB48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70F5B-FC57-4B04-8FCC-5E92FDA96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A62D5-9FBA-4D66-B8DF-703F90501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5DBF3-2FCF-407B-8063-326012295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117B7-E1D8-4FDD-AC17-E5825FD94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87DC4-454A-4966-9C47-5167027EE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06550-A12F-473E-9E93-AD58FDB4C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1B635-F137-4956-A5C1-ACE343112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415D0-C276-46ED-90A3-F53E4BD9CB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7333E-D52C-4323-9F2D-770B203BB1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sl-SI" noProof="0" smtClean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80A7D-2FDE-42CC-9239-E772B2938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sl-SI" smtClean="0"/>
              <a:t>Kliknite, če želite urediti slog naslova matrice</a:t>
            </a:r>
            <a:endParaRPr lang="en-US"/>
          </a:p>
        </p:txBody>
      </p:sp>
      <p:sp>
        <p:nvSpPr>
          <p:cNvPr id="1027" name="Ograda besedila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smtClean="0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E93BF970-0D8A-4BA7-8326-BAB581EFF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0" r:id="rId2"/>
    <p:sldLayoutId id="2147483852" r:id="rId3"/>
    <p:sldLayoutId id="2147483849" r:id="rId4"/>
    <p:sldLayoutId id="2147483848" r:id="rId5"/>
    <p:sldLayoutId id="2147483847" r:id="rId6"/>
    <p:sldLayoutId id="2147483846" r:id="rId7"/>
    <p:sldLayoutId id="2147483845" r:id="rId8"/>
    <p:sldLayoutId id="2147483844" r:id="rId9"/>
    <p:sldLayoutId id="2147483843" r:id="rId10"/>
    <p:sldLayoutId id="21474838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25.xml"/><Relationship Id="rId18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41.xml"/><Relationship Id="rId7" Type="http://schemas.openxmlformats.org/officeDocument/2006/relationships/slide" Target="slide13.xml"/><Relationship Id="rId12" Type="http://schemas.openxmlformats.org/officeDocument/2006/relationships/slide" Target="slide23.xml"/><Relationship Id="rId17" Type="http://schemas.openxmlformats.org/officeDocument/2006/relationships/slide" Target="slide33.xml"/><Relationship Id="rId2" Type="http://schemas.openxmlformats.org/officeDocument/2006/relationships/notesSlide" Target="../notesSlides/notesSlide2.xml"/><Relationship Id="rId16" Type="http://schemas.openxmlformats.org/officeDocument/2006/relationships/slide" Target="slide31.xml"/><Relationship Id="rId20" Type="http://schemas.openxmlformats.org/officeDocument/2006/relationships/slide" Target="slide3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slide" Target="slide21.xml"/><Relationship Id="rId5" Type="http://schemas.openxmlformats.org/officeDocument/2006/relationships/slide" Target="slide9.xml"/><Relationship Id="rId15" Type="http://schemas.openxmlformats.org/officeDocument/2006/relationships/slide" Target="slide29.xml"/><Relationship Id="rId10" Type="http://schemas.openxmlformats.org/officeDocument/2006/relationships/slide" Target="slide19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" Target="slide2.xm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4.png"/><Relationship Id="rId9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slide" Target="slide2.xml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jeZBesedilom 8"/>
          <p:cNvSpPr txBox="1"/>
          <p:nvPr/>
        </p:nvSpPr>
        <p:spPr>
          <a:xfrm>
            <a:off x="457200" y="4495800"/>
            <a:ext cx="84582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sl-SI" sz="3600" b="1" dirty="0">
                <a:solidFill>
                  <a:schemeClr val="accent5">
                    <a:lumMod val="50000"/>
                  </a:schemeClr>
                </a:solidFill>
              </a:rPr>
              <a:t>LASTNOSTI IN RAZVRŠČANJE SNOVI, </a:t>
            </a:r>
          </a:p>
          <a:p>
            <a:pPr algn="ctr">
              <a:defRPr/>
            </a:pPr>
            <a:r>
              <a:rPr lang="sl-SI" sz="3600" b="1" dirty="0">
                <a:solidFill>
                  <a:schemeClr val="accent5">
                    <a:lumMod val="50000"/>
                  </a:schemeClr>
                </a:solidFill>
              </a:rPr>
              <a:t>SPREMINJANJE LASTNOSTI SNOVI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Napeljava centralnega ogrevanja je sklenjen sistem, vodovodna napeljava pa je odprt sistem. </a:t>
            </a:r>
          </a:p>
          <a:p>
            <a:pPr eaLnBrk="1" hangingPunct="1"/>
            <a:r>
              <a:rPr lang="sl-SI" sz="3200" b="1" smtClean="0"/>
              <a:t>V napeljavi centralnega ogrevanja kroži ista voda, v vodovodni napeljavi pa voda priteče in odteče in se ne vrača. </a:t>
            </a:r>
          </a:p>
        </p:txBody>
      </p:sp>
      <p:pic>
        <p:nvPicPr>
          <p:cNvPr id="3174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 vprašanje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 katere 3 skupine razdelimo snovi v naravi?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 trdnine, kapljevine in pline.</a:t>
            </a:r>
            <a:endParaRPr lang="en-US" sz="3200" b="1" smtClean="0"/>
          </a:p>
        </p:txBody>
      </p:sp>
      <p:pic>
        <p:nvPicPr>
          <p:cNvPr id="3584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http://www.funfood.si/slike/1720_4326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15088" y="2590800"/>
            <a:ext cx="2117641" cy="2819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342" name="Picture 10" descr="http://www.kii2.ntf.uni-lj.si/e-kemija/file.php/1/output/locevanje1/1z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590800"/>
            <a:ext cx="2819400" cy="2819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4343" name="Picture 12" descr="http://static.open.salon.com/files/how-olive-oil-works-312227482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2590800"/>
            <a:ext cx="3429000" cy="2851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 vprašanje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Kaj je značilno za kapljevine?</a:t>
            </a:r>
            <a:endParaRPr lang="en-US" sz="3200" b="1" smtClean="0"/>
          </a:p>
        </p:txBody>
      </p:sp>
      <p:pic>
        <p:nvPicPr>
          <p:cNvPr id="15364" name="Picture 5" descr="http://cseweb.ucsd.edu/groups/progsys/liqu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362200"/>
            <a:ext cx="3663950" cy="3990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Imajo obliko posode,</a:t>
            </a:r>
          </a:p>
          <a:p>
            <a:pPr eaLnBrk="1" hangingPunct="1"/>
            <a:r>
              <a:rPr lang="sl-SI" sz="3200" b="1" smtClean="0"/>
              <a:t>se jih ne da stisniti,</a:t>
            </a:r>
          </a:p>
          <a:p>
            <a:pPr eaLnBrk="1" hangingPunct="1"/>
            <a:r>
              <a:rPr lang="sl-SI" sz="3200" b="1" smtClean="0"/>
              <a:t>naredijo gladino in</a:t>
            </a:r>
          </a:p>
          <a:p>
            <a:pPr eaLnBrk="1" hangingPunct="1"/>
            <a:r>
              <a:rPr lang="sl-SI" sz="3200" b="1" smtClean="0"/>
              <a:t>lahko jih prelivamo.</a:t>
            </a:r>
          </a:p>
        </p:txBody>
      </p:sp>
      <p:pic>
        <p:nvPicPr>
          <p:cNvPr id="3993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http://www.poslovni-bazar.si/uploads/Image/kozar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438400"/>
            <a:ext cx="3463925" cy="31289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Naštej lastnosti trdnin.</a:t>
            </a:r>
            <a:r>
              <a:rPr lang="en-US" sz="3200" b="1" smtClean="0"/>
              <a:t> </a:t>
            </a:r>
            <a:endParaRPr lang="sl-SI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Lahko jih oblikujemo v telo,</a:t>
            </a:r>
          </a:p>
          <a:p>
            <a:pPr eaLnBrk="1" hangingPunct="1"/>
            <a:r>
              <a:rPr lang="sl-SI" sz="3200" b="1" smtClean="0"/>
              <a:t>so trde ali mehke,</a:t>
            </a:r>
          </a:p>
          <a:p>
            <a:pPr eaLnBrk="1" hangingPunct="1"/>
            <a:r>
              <a:rPr lang="sl-SI" sz="3200" b="1" smtClean="0"/>
              <a:t>so prožne ali neprožne,</a:t>
            </a:r>
          </a:p>
          <a:p>
            <a:pPr eaLnBrk="1" hangingPunct="1"/>
            <a:r>
              <a:rPr lang="sl-SI" sz="3200" b="1" smtClean="0"/>
              <a:t>ohranjajo obliko.</a:t>
            </a:r>
          </a:p>
        </p:txBody>
      </p:sp>
      <p:pic>
        <p:nvPicPr>
          <p:cNvPr id="4403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11" descr="http://lh6.ggpht.com/mamajacooks/SPpT6vHdlLI/AAAAAAAABDI/4mAU8ViNHlY/s400/DSCF1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810000"/>
            <a:ext cx="3632200" cy="2724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8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Kaj je značilno za pline?</a:t>
            </a:r>
            <a:endParaRPr lang="en-US" sz="32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Nimajo gladine, </a:t>
            </a:r>
          </a:p>
          <a:p>
            <a:pPr eaLnBrk="1" hangingPunct="1"/>
            <a:r>
              <a:rPr lang="sl-SI" sz="3200" b="1" smtClean="0"/>
              <a:t>porazdelijo se po celotnem prostoru, </a:t>
            </a:r>
          </a:p>
          <a:p>
            <a:pPr eaLnBrk="1" hangingPunct="1"/>
            <a:r>
              <a:rPr lang="sl-SI" sz="3200" b="1" smtClean="0"/>
              <a:t>lahko se pretakajo in </a:t>
            </a:r>
          </a:p>
          <a:p>
            <a:pPr eaLnBrk="1" hangingPunct="1"/>
            <a:r>
              <a:rPr lang="sl-SI" sz="3200" b="1" smtClean="0"/>
              <a:t>so stisljivi.</a:t>
            </a:r>
          </a:p>
        </p:txBody>
      </p:sp>
      <p:pic>
        <p:nvPicPr>
          <p:cNvPr id="4813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http://www.stgas.eu/images_1/gas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971800"/>
            <a:ext cx="2438400" cy="34464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Kaj so kapljevine?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9</a:t>
            </a:r>
            <a:r>
              <a:rPr lang="sl-SI" sz="4800" b="1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en-US" sz="4800" b="1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vprašanj</a:t>
            </a:r>
            <a:r>
              <a:rPr lang="sl-SI" sz="4800" b="1">
                <a:ln w="6350"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e</a:t>
            </a:r>
            <a:endParaRPr lang="en-US" sz="4800" b="1" dirty="0">
              <a:ln w="6350">
                <a:noFill/>
              </a:ln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Izberi vprašanje!</a:t>
            </a:r>
            <a:endParaRPr lang="en-US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124" name="AutoShape 4">
            <a:hlinkClick r:id="" action="ppaction://hlinkshowjump?jump=nex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129" name="AutoShape 9">
            <a:hlinkClick r:id="rId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130" name="AutoShape 10">
            <a:hlinkClick r:id="rId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31" name="AutoShape 11">
            <a:hlinkClick r:id="rId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132" name="AutoShape 12">
            <a:hlinkClick r:id="rId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10668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5133" name="AutoShape 13">
            <a:hlinkClick r:id="rId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5134" name="AutoShape 14">
            <a:hlinkClick r:id="rId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5135" name="AutoShape 15">
            <a:hlinkClick r:id="rId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5136" name="AutoShape 16">
            <a:hlinkClick r:id="rId1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5137" name="AutoShape 17">
            <a:hlinkClick r:id="rId1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25146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5138" name="AutoShape 18">
            <a:hlinkClick r:id="rId12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5139" name="AutoShape 19">
            <a:hlinkClick r:id="rId13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5140" name="AutoShape 20">
            <a:hlinkClick r:id="rId14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13</a:t>
            </a:r>
          </a:p>
        </p:txBody>
      </p:sp>
      <p:sp>
        <p:nvSpPr>
          <p:cNvPr id="5141" name="AutoShape 21">
            <a:hlinkClick r:id="rId15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14</a:t>
            </a:r>
          </a:p>
        </p:txBody>
      </p:sp>
      <p:sp>
        <p:nvSpPr>
          <p:cNvPr id="5142" name="AutoShape 22">
            <a:hlinkClick r:id="rId16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38862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5143" name="AutoShape 23">
            <a:hlinkClick r:id="rId17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48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5144" name="AutoShape 24">
            <a:hlinkClick r:id="rId18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0574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17</a:t>
            </a:r>
          </a:p>
        </p:txBody>
      </p:sp>
      <p:sp>
        <p:nvSpPr>
          <p:cNvPr id="5145" name="AutoShape 25">
            <a:hlinkClick r:id="rId19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8100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5146" name="AutoShape 26">
            <a:hlinkClick r:id="rId20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5626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19</a:t>
            </a:r>
          </a:p>
        </p:txBody>
      </p:sp>
      <p:sp>
        <p:nvSpPr>
          <p:cNvPr id="5147" name="AutoShape 27">
            <a:hlinkClick r:id="rId21" action="ppaction://hlinksldjump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315200" y="5334000"/>
            <a:ext cx="160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1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6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5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8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9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0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</p:childTnLst>
        </p:cTn>
      </p:par>
    </p:tnLst>
    <p:bldLst>
      <p:bldP spid="5124" grpId="0" animBg="1"/>
      <p:bldP spid="5129" grpId="0" animBg="1"/>
      <p:bldP spid="5130" grpId="0" animBg="1"/>
      <p:bldP spid="5131" grpId="0" animBg="1"/>
      <p:bldP spid="5131" grpId="1" animBg="1"/>
      <p:bldP spid="5132" grpId="0" animBg="1"/>
      <p:bldP spid="5133" grpId="0" animBg="1"/>
      <p:bldP spid="5134" grpId="0" animBg="1"/>
      <p:bldP spid="5135" grpId="0" animBg="1"/>
      <p:bldP spid="5136" grpId="0" animBg="1"/>
      <p:bldP spid="5137" grpId="0" animBg="1"/>
      <p:bldP spid="5138" grpId="0" animBg="1"/>
      <p:bldP spid="5139" grpId="0" animBg="1"/>
      <p:bldP spid="5140" grpId="0" animBg="1"/>
      <p:bldP spid="5141" grpId="0" animBg="1"/>
      <p:bldP spid="5142" grpId="0" animBg="1"/>
      <p:bldP spid="5143" grpId="0" animBg="1"/>
      <p:bldP spid="5144" grpId="0" animBg="1"/>
      <p:bldP spid="5145" grpId="0" animBg="1"/>
      <p:bldP spid="5146" grpId="0" animBg="1"/>
      <p:bldP spid="51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522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Snovi, ki delajo kapljice, imajo gladino in jih lahko prelivamo.</a:t>
            </a:r>
          </a:p>
          <a:p>
            <a:pPr eaLnBrk="1" hangingPunct="1">
              <a:buFont typeface="Wingdings 2" pitchFamily="18" charset="2"/>
              <a:buNone/>
            </a:pPr>
            <a:endParaRPr lang="en-US" b="1" smtClean="0">
              <a:solidFill>
                <a:schemeClr val="bg1"/>
              </a:solidFill>
            </a:endParaRPr>
          </a:p>
        </p:txBody>
      </p:sp>
      <p:pic>
        <p:nvPicPr>
          <p:cNvPr id="5222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http://ss1.spletnik.si/4_5/000/000/03d/11c/11976441745798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819400"/>
            <a:ext cx="3581400" cy="3581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42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b="1" smtClean="0"/>
              <a:t>N</a:t>
            </a:r>
            <a:r>
              <a:rPr lang="sl-SI" sz="3200" b="1" smtClean="0"/>
              <a:t>aštej vsaj 4 trdnine.</a:t>
            </a:r>
            <a:r>
              <a:rPr lang="en-US" sz="32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lonec, sol, štedilnik, makaroni, jeklenka, krožnik, parmezan,…</a:t>
            </a:r>
            <a:endParaRPr lang="en-US" sz="3200" b="1" smtClean="0">
              <a:solidFill>
                <a:schemeClr val="bg1"/>
              </a:solidFill>
            </a:endParaRPr>
          </a:p>
        </p:txBody>
      </p:sp>
      <p:pic>
        <p:nvPicPr>
          <p:cNvPr id="5632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http://www.budoshop-sp.si/skin1/images/bigimages/deska_l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895600"/>
            <a:ext cx="2222500" cy="18097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2" name="Picture 8" descr="http://www.vrtko.si/galerija/LONCI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0" y="4572000"/>
            <a:ext cx="2268538" cy="1943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3" name="Picture 10" descr="http://www.ivz.si/javne_datoteke/slike/1709-sugar1-thum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" y="2895600"/>
            <a:ext cx="2057400" cy="1543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4" name="Picture 12" descr="http://www.njena.si/galerija/albums/userpics/kategorije/Ostalo/kava_zrn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4648200"/>
            <a:ext cx="2133600" cy="19039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5" name="Picture 14" descr="http://www.radiimamomleko.com/imagelib/source/slike_porezane/sir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5029200"/>
            <a:ext cx="2244725" cy="14970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4586" name="Picture 16" descr="http://sp.sony-europe.com/media/3/123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0200" y="2895600"/>
            <a:ext cx="1447800" cy="1447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11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Naštej lastnosti, ki veljajo za mleko in olje.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5604" name="Picture 5" descr="http://media.mercola.com/ImageServer/public/2007/07--july/7.5mi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590800"/>
            <a:ext cx="3352800" cy="32480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5605" name="Picture 7" descr="http://www.rtvslo.si/_up/photos/2009/11/18/u72271-115660_olivno-olje-gr-ko_blogsh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590800"/>
            <a:ext cx="3516313" cy="3273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Imata obliko posode, </a:t>
            </a:r>
          </a:p>
          <a:p>
            <a:pPr eaLnBrk="1" hangingPunct="1"/>
            <a:r>
              <a:rPr lang="sl-SI" sz="3200" b="1" smtClean="0"/>
              <a:t>nista stisljiva, </a:t>
            </a:r>
          </a:p>
          <a:p>
            <a:pPr eaLnBrk="1" hangingPunct="1"/>
            <a:r>
              <a:rPr lang="sl-SI" sz="3200" b="1" smtClean="0"/>
              <a:t>imata gladino, </a:t>
            </a:r>
          </a:p>
          <a:p>
            <a:pPr eaLnBrk="1" hangingPunct="1"/>
            <a:r>
              <a:rPr lang="sl-SI" sz="3200" b="1" smtClean="0"/>
              <a:t>lahko ju prelivamo, </a:t>
            </a:r>
          </a:p>
          <a:p>
            <a:pPr eaLnBrk="1" hangingPunct="1"/>
            <a:r>
              <a:rPr lang="sl-SI" sz="3200" b="1" smtClean="0"/>
              <a:t>naredita kapljico.</a:t>
            </a:r>
          </a:p>
        </p:txBody>
      </p:sp>
      <p:pic>
        <p:nvPicPr>
          <p:cNvPr id="6041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Primerjaj lastnosti plinov in kapljevin. V čem so si podobni in v čem se razlikujejo? 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27652" name="Picture 7" descr="http://www.faqs.org/photo-dict/photofiles/list/2408/3144liqui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124200"/>
            <a:ext cx="1863725" cy="3149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27653" name="Picture 9" descr="http://www.erevija.com/slike/Plinska_jeklenka_Untitled-14%20copy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3200400"/>
            <a:ext cx="2482850" cy="3095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Podobnost: se pretakajo, nimajo svoje oblike. </a:t>
            </a:r>
          </a:p>
          <a:p>
            <a:pPr eaLnBrk="1" hangingPunct="1"/>
            <a:r>
              <a:rPr lang="sl-SI" sz="3200" b="1" smtClean="0"/>
              <a:t>Razlike: plini so stisljivi, ne naredijo kapljic in nimajo gladine.</a:t>
            </a:r>
          </a:p>
        </p:txBody>
      </p:sp>
      <p:pic>
        <p:nvPicPr>
          <p:cNvPr id="6451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13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Kako bi iz sadja, smetane in sladkorja naredil sladoled? Napiši pripomočke in opiši postopek.</a:t>
            </a:r>
            <a:endParaRPr lang="sl-SI" sz="3200" smtClean="0"/>
          </a:p>
        </p:txBody>
      </p:sp>
      <p:pic>
        <p:nvPicPr>
          <p:cNvPr id="29700" name="Picture 5" descr="http://194.249.196.220/Splet2008/A06/splet2a06/slado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200400"/>
            <a:ext cx="4449763" cy="29813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Potrebujemo mešalnik, posodo, nož, zamrzovalnik in desko. </a:t>
            </a:r>
          </a:p>
          <a:p>
            <a:pPr eaLnBrk="1" hangingPunct="1"/>
            <a:r>
              <a:rPr lang="sl-SI" sz="3200" b="1" smtClean="0"/>
              <a:t>Smetano stepemo, dodamo koščke sadja in sladkor in zmes položimo v zamrzovalnik za 4 ure.</a:t>
            </a:r>
          </a:p>
        </p:txBody>
      </p:sp>
      <p:pic>
        <p:nvPicPr>
          <p:cNvPr id="6861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1" name="Picture 11" descr="http://www.eva-solo.si/posoda/eva-solo-posoda-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343400"/>
            <a:ext cx="2124489" cy="10287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35" name="Picture 15" descr="http://beta.finance-on.net/pics/cache_F5/F57ZS_noz.11557506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562600"/>
            <a:ext cx="2830286" cy="742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0737" name="Picture 17" descr="http://www.gluhi.com/img/4004470034318/800/univerzalni-melaalnik---blender-bomann-um343c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343400"/>
            <a:ext cx="2313501" cy="20513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Opiši, kako nastanejo ledene sveče.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31748" name="Picture 5" descr="http://farm3.static.flickr.com/2543/3975541938_7a0b23f7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5486400" cy="36544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 vprašanje 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 sliki je vodovodna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napeljava. Ali bi voda iz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odprte pipe v najvišjem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nadstropju še tekla, če bi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se pod umivalnikom </a:t>
            </a:r>
          </a:p>
          <a:p>
            <a:pPr eaLnBrk="1" hangingPunct="1">
              <a:buFont typeface="Wingdings 2" pitchFamily="18" charset="2"/>
              <a:buNone/>
            </a:pPr>
            <a:r>
              <a:rPr lang="sl-SI" sz="3200" b="1" smtClean="0"/>
              <a:t>zamašila cev? </a:t>
            </a:r>
          </a:p>
          <a:p>
            <a:pPr eaLnBrk="1" hangingPunct="1"/>
            <a:r>
              <a:rPr lang="sl-SI" sz="3200" b="1" smtClean="0"/>
              <a:t>Pojasni odgovor.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5124" name="Picture 5" descr="http://www.ambientonline.net/revija/kopalnice/slike/hisni_vodov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81000"/>
            <a:ext cx="1981200" cy="62436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ob strehi se stali, steče na rob in zopet zamrzne.</a:t>
            </a:r>
          </a:p>
        </p:txBody>
      </p:sp>
      <p:pic>
        <p:nvPicPr>
          <p:cNvPr id="7270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Kako lahko spreminjamo stanja snovem?</a:t>
            </a:r>
          </a:p>
          <a:p>
            <a:pPr eaLnBrk="1" hangingPunct="1"/>
            <a:r>
              <a:rPr lang="sl-SI" sz="3200" b="1" smtClean="0"/>
              <a:t>Naštej nekaj primerov. </a:t>
            </a:r>
            <a:endParaRPr lang="en-US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S segrevanjem in ohlajanjem.</a:t>
            </a:r>
          </a:p>
          <a:p>
            <a:pPr eaLnBrk="1" hangingPunct="1"/>
            <a:r>
              <a:rPr lang="sl-SI" sz="3200" b="1" smtClean="0"/>
              <a:t>Voda – led – para</a:t>
            </a:r>
          </a:p>
          <a:p>
            <a:pPr eaLnBrk="1" hangingPunct="1"/>
            <a:r>
              <a:rPr lang="sl-SI" sz="3200" b="1" smtClean="0"/>
              <a:t>Sveča – tekoči vosek - -pare voska</a:t>
            </a:r>
          </a:p>
          <a:p>
            <a:pPr eaLnBrk="1" hangingPunct="1"/>
            <a:r>
              <a:rPr lang="sl-SI" sz="3200" b="1" smtClean="0"/>
              <a:t>Čokolada , sladoled,…</a:t>
            </a:r>
          </a:p>
        </p:txBody>
      </p:sp>
      <p:pic>
        <p:nvPicPr>
          <p:cNvPr id="7680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http://metro-portal.hr/img/repository/2008/02/web_image/icecube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962400"/>
            <a:ext cx="2990850" cy="23923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4822" name="Picture 5" descr="http://www.vcgn.si/joomla/images/stories/cand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3886200"/>
            <a:ext cx="2133600" cy="23891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16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Kako imenujemo vodo v trdnem stanju in kako v plinastem? </a:t>
            </a:r>
            <a:endParaRPr lang="en-US" sz="32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Led, para, hlapi.</a:t>
            </a:r>
          </a:p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8089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6" descr="http://chef.blog.siol.net/files/2007/10/06-plavajoci-le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719578"/>
            <a:ext cx="4114800" cy="309067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6870" name="Picture 8" descr="http://www.o-fp.kr.edus.si/iearn/voda/hlap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2743200"/>
            <a:ext cx="4114800" cy="30861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17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Naštej vsaj štiri kapljevine. </a:t>
            </a:r>
            <a:r>
              <a:rPr lang="en-US" sz="32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Olje, nafta, kis, sadni sok, voda, mleko,…</a:t>
            </a:r>
            <a:r>
              <a:rPr lang="en-US" sz="3200" b="1" smtClean="0">
                <a:solidFill>
                  <a:schemeClr val="bg1"/>
                </a:solidFill>
              </a:rPr>
              <a:t> </a:t>
            </a:r>
            <a:endParaRPr lang="sl-SI" sz="3200" b="1" smtClean="0">
              <a:solidFill>
                <a:schemeClr val="bg1"/>
              </a:solidFill>
            </a:endParaRPr>
          </a:p>
        </p:txBody>
      </p:sp>
      <p:pic>
        <p:nvPicPr>
          <p:cNvPr id="84995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://www.tomazgorec.si/wp-content/uploads/2008/10/mle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352800"/>
            <a:ext cx="1803400" cy="22479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8918" name="Picture 8" descr="http://www.spar.si/imperia/md/images/spar_si/prehranadanes/vitamini/recepti/pomarancni-s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505200"/>
            <a:ext cx="1752600" cy="2085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8919" name="Picture 10" descr="http://www.bodieko.si/foto/2009/09/ki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200400"/>
            <a:ext cx="1576388" cy="2362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8920" name="Picture 12" descr="http://www.nakupovanje.net/images/600x/posoda-za-bencin--118512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800" y="2971800"/>
            <a:ext cx="1914525" cy="26908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18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70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Kako bi lahko razložili kroženje vode v naravi? 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39940" name="Picture 7" descr="http://tehnika.fnm.uni-mb.si/projekti/energetika%2005/slike/objekti_za_pretvarjanje_merjenje_in_obnovljivi_viri_energije/krozenje_v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5105400" cy="31845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v kapljevinastem stanju v naravi neprestano izhlapeva, hlapi se zbirajo v kapljice (na primer v oblakih in rosi). Ko so kapljice v oblakih dovolj velike, pada dež in voda se vrne na zemljo. </a:t>
            </a:r>
          </a:p>
        </p:txBody>
      </p:sp>
      <p:pic>
        <p:nvPicPr>
          <p:cNvPr id="8909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http://www.grubelnik.com/galerija/02_ilustracije/007/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171950"/>
            <a:ext cx="3429000" cy="21431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19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Naštej nekaj uporabe magnetov v vsakdanjem življenju.</a:t>
            </a:r>
            <a:endParaRPr lang="en-US" sz="3200" b="1" smtClean="0"/>
          </a:p>
        </p:txBody>
      </p:sp>
      <p:pic>
        <p:nvPicPr>
          <p:cNvPr id="41988" name="Picture 7" descr="http://kids.nationalgeographic.com/staticfiles/NGS/Shared/StaticFiles/NGKids/Image/magnet_1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19400"/>
            <a:ext cx="4476750" cy="28575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bi tekla, saj dotočne in odtočne cevi med seboj niso povezane.</a:t>
            </a:r>
          </a:p>
        </p:txBody>
      </p:sp>
      <p:pic>
        <p:nvPicPr>
          <p:cNvPr id="2048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je…</a:t>
            </a:r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Kompas, tesnilo pri hladilniku, magnetni zapis pri glasbenih in videokasetah, magnetni diski v računalniku, bančne kartice,…</a:t>
            </a:r>
            <a:endParaRPr lang="en-US" sz="3200" b="1" smtClean="0"/>
          </a:p>
        </p:txBody>
      </p:sp>
      <p:pic>
        <p:nvPicPr>
          <p:cNvPr id="93187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http://www.spiritus.si/images/Izdelki/Kolencnik_z_magnet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810000"/>
            <a:ext cx="2514600" cy="2514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3014" name="Picture 8" descr="http://www.thatslovenia.com/images/Image/Kategorije/magnetki-megnets%20slovenia/magnetki_magnets_slovenia_cebela_zmaj_zaba_srce_Bee%20dragon_%20frog%20heart_ljublja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114800"/>
            <a:ext cx="2363788" cy="1571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3015" name="Picture 12" descr="http://www.kravos-co.si/galerija/images/dvig1/zz-magne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3657600"/>
            <a:ext cx="1981200" cy="29225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vprašanj</a:t>
            </a: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52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S katerimi postopki ločujemo snovi, ki smo jih zmešali?</a:t>
            </a:r>
          </a:p>
          <a:p>
            <a:pPr eaLnBrk="1" hangingPunct="1"/>
            <a:r>
              <a:rPr lang="sl-SI" sz="3200" b="1" smtClean="0"/>
              <a:t>Ali  lahko vedno ločimo snovi, ki smo jih zmešali? Povej primer, ko sestavin po mešanju ne moremo več ločiti.</a:t>
            </a:r>
            <a:endParaRPr lang="en-US" sz="3200" b="1" smtClean="0"/>
          </a:p>
        </p:txBody>
      </p:sp>
      <p:pic>
        <p:nvPicPr>
          <p:cNvPr id="44036" name="Picture 5" descr="http://www.pr-jurec.net/slike/2-kdo-smo-sejanje-velika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346677"/>
            <a:ext cx="2971800" cy="213032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</a:t>
            </a:r>
            <a:r>
              <a:rPr lang="en-US" sz="4800" dirty="0" err="1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odgovor</a:t>
            </a: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je…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S sejanjem, filtriranjem, vejanjem in usedanjem.</a:t>
            </a:r>
          </a:p>
          <a:p>
            <a:pPr eaLnBrk="1" hangingPunct="1"/>
            <a:r>
              <a:rPr lang="sl-SI" sz="3200" b="1" smtClean="0"/>
              <a:t>Ne. Sestavin,ki so v testu (moka, voda, sol, kvas) ne moremo več ločiti.</a:t>
            </a:r>
            <a:endParaRPr lang="en-US" sz="3200" b="1" smtClean="0"/>
          </a:p>
        </p:txBody>
      </p:sp>
      <p:pic>
        <p:nvPicPr>
          <p:cNvPr id="97283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8" descr="http://www.pozitivke.net/images/articles/20080316185450242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3886200"/>
            <a:ext cx="1924050" cy="1905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5062" name="Picture 10" descr="http://www.at-maribor.si/user_files/images/usedanje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810000"/>
            <a:ext cx="2717800" cy="20383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5063" name="Picture 12" descr="http://www.mogota.si/slike/mogota-poslovna-darila-praznicni-kompl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3810000"/>
            <a:ext cx="2381250" cy="2124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dirty="0" smtClean="0">
                <a:latin typeface="+mn-lt"/>
              </a:rPr>
              <a:t>Klavdija Štrancar</a:t>
            </a:r>
            <a:endParaRPr lang="sl-SI" dirty="0">
              <a:latin typeface="+mn-lt"/>
            </a:endParaRPr>
          </a:p>
        </p:txBody>
      </p:sp>
      <p:sp>
        <p:nvSpPr>
          <p:cNvPr id="99330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429000" cy="4602163"/>
          </a:xfrm>
        </p:spPr>
        <p:txBody>
          <a:bodyPr/>
          <a:lstStyle/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>
              <a:solidFill>
                <a:srgbClr val="FF0000"/>
              </a:solidFill>
            </a:endParaRPr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mtClean="0"/>
          </a:p>
          <a:p>
            <a:pPr eaLnBrk="1" hangingPunct="1"/>
            <a:endParaRPr lang="sl-SI" sz="2000" smtClean="0"/>
          </a:p>
          <a:p>
            <a:pPr eaLnBrk="1" hangingPunct="1"/>
            <a:r>
              <a:rPr lang="sl-SI" sz="2000" smtClean="0">
                <a:solidFill>
                  <a:srgbClr val="FF0000"/>
                </a:solidFill>
              </a:rPr>
              <a:t>Ajdovščina, 31. grudna 2009</a:t>
            </a:r>
          </a:p>
        </p:txBody>
      </p:sp>
      <p:sp>
        <p:nvSpPr>
          <p:cNvPr id="99331" name="Ograda vsebine 3"/>
          <p:cNvSpPr>
            <a:spLocks noGrp="1"/>
          </p:cNvSpPr>
          <p:nvPr>
            <p:ph sz="half" idx="1"/>
          </p:nvPr>
        </p:nvSpPr>
        <p:spPr>
          <a:xfrm>
            <a:off x="4038600" y="1828800"/>
            <a:ext cx="4648200" cy="4297363"/>
          </a:xfrm>
        </p:spPr>
        <p:txBody>
          <a:bodyPr/>
          <a:lstStyle/>
          <a:p>
            <a:pPr eaLnBrk="1" hangingPunct="1"/>
            <a:r>
              <a:rPr lang="sl-SI" smtClean="0"/>
              <a:t>Uporabljene so vsebine iz  Priročnika za  učitelje  Naravoslovje in tehnika 4, Založba Rokus/Klett 2009</a:t>
            </a:r>
          </a:p>
          <a:p>
            <a:pPr eaLnBrk="1" hangingPunct="1"/>
            <a:r>
              <a:rPr lang="sl-SI" smtClean="0"/>
              <a:t>Slikovno gradivo je last avtorjev.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 vprašanje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Oglej si sliko centralnega ogrevanja. Ali bi topla voda še pritekala v najvišji radiator, če bi se zamašila cev s hladno vodo v kleti? </a:t>
            </a:r>
          </a:p>
          <a:p>
            <a:pPr eaLnBrk="1" hangingPunct="1"/>
            <a:r>
              <a:rPr lang="sl-SI" sz="3200" b="1" smtClean="0"/>
              <a:t>Pojasni odgovor.</a:t>
            </a:r>
            <a:endParaRPr lang="en-US" sz="3200" smtClean="0">
              <a:solidFill>
                <a:schemeClr val="bg1"/>
              </a:solidFill>
            </a:endParaRPr>
          </a:p>
        </p:txBody>
      </p:sp>
      <p:pic>
        <p:nvPicPr>
          <p:cNvPr id="7172" name="Picture 8" descr="http://www.tomic-sp.si/images/kuca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00400"/>
            <a:ext cx="4217194" cy="3352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ne bi tekla. Hladna in topla tečejo po istem krogu. Zamašitev kjerkoli v krogu povzroči, da voda nikjer ne teče.</a:t>
            </a:r>
          </a:p>
        </p:txBody>
      </p:sp>
      <p:pic>
        <p:nvPicPr>
          <p:cNvPr id="24579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 vprašanje</a:t>
            </a:r>
            <a:endParaRPr lang="sl-SI" dirty="0"/>
          </a:p>
        </p:txBody>
      </p:sp>
      <p:sp>
        <p:nvSpPr>
          <p:cNvPr id="26626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Ali veš kam odteče voda iz umivalnika? Opiši pot odpadne vode. </a:t>
            </a:r>
            <a:endParaRPr lang="sl-SI" sz="3200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743200"/>
            <a:ext cx="6477000" cy="37369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odgovor je</a:t>
            </a:r>
            <a:r>
              <a:rPr lang="en-US" sz="48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…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Voda iz umivalnika je odpadna voda in odteče po kanalizacijskih ceveh v čistilne naprave. Tam jo očistijo in spustijo v reko. Preprosta čistilna naprava je tudi grezna jama ali greznica, kjer se voda prefiltrira in pri tem počasi pronica v tla. </a:t>
            </a:r>
          </a:p>
          <a:p>
            <a:pPr eaLnBrk="1" hangingPunct="1"/>
            <a:endParaRPr lang="sl-SI" smtClean="0"/>
          </a:p>
        </p:txBody>
      </p:sp>
      <p:pic>
        <p:nvPicPr>
          <p:cNvPr id="27651" name="Picture 10" descr="C:\Documents and Settings\user\My Documents\SPLETNE\PREPIS\KVIZIITD\HotPot\memorySlike\stavbe\house-wt.gif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5867400"/>
            <a:ext cx="68580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 vprašanje</a:t>
            </a:r>
            <a:endParaRPr lang="en-US" sz="4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l-SI" sz="3200" b="1" smtClean="0"/>
              <a:t>Kakšen sistem imata vodovodna in centralna napeljava? Razloži.</a:t>
            </a:r>
            <a:endParaRPr lang="en-US" sz="3200" b="1" smtClean="0"/>
          </a:p>
        </p:txBody>
      </p:sp>
      <p:pic>
        <p:nvPicPr>
          <p:cNvPr id="11268" name="Picture 10" descr="Radiatorsko ogrevanj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1905000" cy="33718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269" name="Picture 14" descr="http://www.adaptacije.hr/slike_radovi/vodovodna_instalaci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819400"/>
            <a:ext cx="3810000" cy="3067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613</TotalTime>
  <Words>918</Words>
  <Application>Microsoft Office PowerPoint</Application>
  <PresentationFormat>On-screen Show (4:3)</PresentationFormat>
  <Paragraphs>192</Paragraphs>
  <Slides>43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Vrh</vt:lpstr>
      <vt:lpstr>Slide 1</vt:lpstr>
      <vt:lpstr>Izberi vprašanje!</vt:lpstr>
      <vt:lpstr>1. vprašanje </vt:lpstr>
      <vt:lpstr>In odgovor je…</vt:lpstr>
      <vt:lpstr>2. vprašanje</vt:lpstr>
      <vt:lpstr>In odgovor je… </vt:lpstr>
      <vt:lpstr>3. vprašanje</vt:lpstr>
      <vt:lpstr>In odgovor je…</vt:lpstr>
      <vt:lpstr>4. vprašanje</vt:lpstr>
      <vt:lpstr>In odgovor je…</vt:lpstr>
      <vt:lpstr>5. vprašanje</vt:lpstr>
      <vt:lpstr>In odgovor je…</vt:lpstr>
      <vt:lpstr>6. vprašanje</vt:lpstr>
      <vt:lpstr>In odgovor je…</vt:lpstr>
      <vt:lpstr>7. vprašanje</vt:lpstr>
      <vt:lpstr>In odgovor je…</vt:lpstr>
      <vt:lpstr>8. vprašanje</vt:lpstr>
      <vt:lpstr>In odgovor je…</vt:lpstr>
      <vt:lpstr>9. vprašanje</vt:lpstr>
      <vt:lpstr>In odgovor je…</vt:lpstr>
      <vt:lpstr>10. vprašanje</vt:lpstr>
      <vt:lpstr>In odgovor je…</vt:lpstr>
      <vt:lpstr>11.  vprašanje</vt:lpstr>
      <vt:lpstr>In odgovor je…</vt:lpstr>
      <vt:lpstr>12. vprašanje</vt:lpstr>
      <vt:lpstr>In odgovor je…</vt:lpstr>
      <vt:lpstr>13. vprašanje</vt:lpstr>
      <vt:lpstr>In odgovor je…</vt:lpstr>
      <vt:lpstr>14. vprašanje</vt:lpstr>
      <vt:lpstr>In odgovor je…</vt:lpstr>
      <vt:lpstr>15. vprašanje</vt:lpstr>
      <vt:lpstr>In odgovor je…</vt:lpstr>
      <vt:lpstr>16. vprašanje</vt:lpstr>
      <vt:lpstr>In odgovor je…</vt:lpstr>
      <vt:lpstr>17. vprašanje</vt:lpstr>
      <vt:lpstr>In odgovor je…</vt:lpstr>
      <vt:lpstr>18. vprašanje</vt:lpstr>
      <vt:lpstr>In odgovor je…</vt:lpstr>
      <vt:lpstr>19.  vprašanje</vt:lpstr>
      <vt:lpstr>In odgovor je…</vt:lpstr>
      <vt:lpstr>20. vprašanje</vt:lpstr>
      <vt:lpstr>In odgovor je…</vt:lpstr>
      <vt:lpstr>Klavdija Štrancar</vt:lpstr>
    </vt:vector>
  </TitlesOfParts>
  <Company>Teachnology,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vprašanj</dc:title>
  <dc:creator>Klavdija Štrancar</dc:creator>
  <cp:lastModifiedBy>Doma</cp:lastModifiedBy>
  <cp:revision>65</cp:revision>
  <dcterms:created xsi:type="dcterms:W3CDTF">2005-07-07T00:08:32Z</dcterms:created>
  <dcterms:modified xsi:type="dcterms:W3CDTF">2010-10-22T17:46:43Z</dcterms:modified>
</cp:coreProperties>
</file>