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7282"/>
    <a:srgbClr val="47B9B4"/>
    <a:srgbClr val="0066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90" y="-85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6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Kliknite, če želite urediti sloge besedila matrice</a:t>
            </a:r>
          </a:p>
          <a:p>
            <a:pPr lvl="1"/>
            <a:r>
              <a:rPr lang="en-US" noProof="0" smtClean="0"/>
              <a:t>Druga raven</a:t>
            </a:r>
          </a:p>
          <a:p>
            <a:pPr lvl="2"/>
            <a:r>
              <a:rPr lang="en-US" noProof="0" smtClean="0"/>
              <a:t>Tretja raven</a:t>
            </a:r>
          </a:p>
          <a:p>
            <a:pPr lvl="3"/>
            <a:r>
              <a:rPr lang="en-US" noProof="0" smtClean="0"/>
              <a:t>Četrta raven</a:t>
            </a:r>
          </a:p>
          <a:p>
            <a:pPr lvl="4"/>
            <a:r>
              <a:rPr lang="en-US" noProof="0" smtClean="0"/>
              <a:t>Peta raven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3FA97FA-E832-4173-99C0-9B7A5C654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46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F03A53-29C2-473E-B6BF-C7AF4773AD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030F82-1E38-4E57-BAE9-5FFD7760D69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D2FB36-228D-4E66-BF68-B1CA43B6EF37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4A7047-3EC4-4BF8-B67F-588BB9EDE7A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5BC9FA-761A-44CE-9564-4D800D42F42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565D7A-956C-4BE4-8743-0CF7AD47B898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5FD6B8-5386-4699-8271-B3FEA297589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03F440-62B2-428F-82E3-8BBF25161EC9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E7D987-FDDB-46B2-851E-9B9F211AD3D6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17898-8EB0-403C-B7EF-BD2C08A8AF66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EFCE7-DCA0-4FE4-B1E2-FFD7C41DBB6C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D4DC66-55FA-40D7-B94F-304844B7F44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C155BD-358C-4967-8415-E1ADC568D94F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9855C-34A1-4F5A-8DB7-58A04FDE129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50B6B7-E43E-4931-B6EE-2D3D8FD1BE91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7B4696-A3FA-4701-B6BB-F849538A17F9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47EB5C-B334-4B94-81B6-8058EC85273C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0B9856-0452-4760-A25C-3F2DD6E2A40E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74F8D3-D9D7-4B9A-95D2-DE4AE7848DAF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510344-F369-4269-AD8B-DF02FCD927EA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5207A6-0E5B-41BF-941B-495F2B3ABF4F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9554C8-4A75-4901-995E-D23D53CE5DE1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CB744-58CC-4121-9AB7-6DB5849F20B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6AC7AD-715D-4C79-B6E6-19073B56AB26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04B319-6191-4DA5-A7D2-68A7B6E83AE3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9CF04-AF3F-40B4-B4F7-18ECCFA2F4FA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B90CF2-D6A1-47CC-9948-8FD897F64666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3FD3D5-DDF5-4D1D-A6D4-7F4A617BCCC7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A3285C-4A15-4CB2-B84C-FE7D7B0FBD9C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DD41E3-89D9-4BA5-84CC-E15B3FECB587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0F46A4-2B89-4AAE-9EFD-BEF6695F3743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2C9913-1DC1-4D6E-84BE-EFBBE0F7F4B8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2E82B9-91E6-4E0B-8448-B425780C19CF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16BA5D-D9EE-468E-8FA8-82E5CAFACD6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668F20-7105-407F-BD59-A1C5E9EE3D81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8472A7-0F92-4961-9A2B-72CF60F364F5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516E44-56C7-4D4A-89D1-F9D7DDA2B903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2771CA-D5BD-48A6-A37D-45E44FD73982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3C7873-1A23-47B1-81AF-2EA1F0CAD6C1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2EE34-DE47-4CEB-A8EB-D8A0520BB0BF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763D00-3779-4F94-A81D-5C65B28D68F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DD250A-1F4D-42F5-9BB0-842FBE194FA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7EB8-F6BB-4177-B0CF-C7AE46605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5DE4B-5C32-4ECA-A62B-86AD7E8A8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E24A9-7624-4EEB-B795-F82D6EB827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2AAB5-D85A-4C39-B725-A233053F4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220BB-6F15-48E0-BD4D-AA38993F9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18F9A-84D1-4115-A9E4-F92D4BE78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3DBDF-185A-4C42-9F92-A413187DF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8E479-A73F-4356-83DC-59B6A6A74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BDB39-A794-41B7-A45D-4A4BBDA68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6FCB8-20DC-419B-A68B-D7E6A0A3A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3A014-4301-4657-A96D-8E0C90B94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42000" b="-4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8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4A96B1-09C6-4161-970C-E56C63B3E0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18" Type="http://schemas.openxmlformats.org/officeDocument/2006/relationships/slide" Target="slide35.xml"/><Relationship Id="rId3" Type="http://schemas.openxmlformats.org/officeDocument/2006/relationships/slide" Target="slide5.xml"/><Relationship Id="rId21" Type="http://schemas.openxmlformats.org/officeDocument/2006/relationships/slide" Target="slide41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17" Type="http://schemas.openxmlformats.org/officeDocument/2006/relationships/slide" Target="slide33.xml"/><Relationship Id="rId2" Type="http://schemas.openxmlformats.org/officeDocument/2006/relationships/notesSlide" Target="../notesSlides/notesSlide2.xml"/><Relationship Id="rId16" Type="http://schemas.openxmlformats.org/officeDocument/2006/relationships/slide" Target="slide31.xml"/><Relationship Id="rId20" Type="http://schemas.openxmlformats.org/officeDocument/2006/relationships/slide" Target="slide3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5" Type="http://schemas.openxmlformats.org/officeDocument/2006/relationships/slide" Target="slide29.xml"/><Relationship Id="rId10" Type="http://schemas.openxmlformats.org/officeDocument/2006/relationships/slide" Target="slide19.xml"/><Relationship Id="rId19" Type="http://schemas.openxmlformats.org/officeDocument/2006/relationships/slide" Target="slide37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057400" y="438150"/>
            <a:ext cx="5105400" cy="4495800"/>
          </a:xfrm>
        </p:spPr>
        <p:txBody>
          <a:bodyPr/>
          <a:lstStyle/>
          <a:p>
            <a:pPr eaLnBrk="1" hangingPunct="1">
              <a:defRPr/>
            </a:pPr>
            <a:r>
              <a:rPr lang="sl-SI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itchFamily="82" charset="0"/>
              </a:rPr>
              <a:t>MOJA GLASBA</a:t>
            </a:r>
            <a:br>
              <a:rPr lang="sl-SI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itchFamily="82" charset="0"/>
              </a:rPr>
            </a:br>
            <a:r>
              <a:rPr lang="sl-SI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itchFamily="82" charset="0"/>
              </a:rPr>
              <a:t>2</a:t>
            </a:r>
            <a:r>
              <a:rPr lang="sl-SI" sz="60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urlz MT" pitchFamily="82" charset="0"/>
              </a:rPr>
              <a:t>0 VPRAŠANJ</a:t>
            </a:r>
            <a:endParaRPr lang="en-US" sz="6000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urlz MT" pitchFamily="82" charset="0"/>
            </a:endParaRPr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Klavdija Štrancar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Znak za tone in druge zvoke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5. VPRAŠANJE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Katero je drugo ime za violino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Gosli.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6. VPRAŠANJE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0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V kateri operi nastopa </a:t>
            </a:r>
            <a:r>
              <a:rPr lang="sl-SI" sz="4000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Papageno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V Mozartovi operi Čarobna piščal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7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V katero družino glasbil spada flavta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chemeClr val="bg1"/>
                </a:solidFill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Med pihala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8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so Barčica po morju plava, Na planincah, Čuk se je oženil?</a:t>
            </a:r>
            <a:endParaRPr lang="en-US" sz="36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0"/>
            <a:ext cx="50292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Ljudske pesmi.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9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0292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Glasbila, ki jih je nemški skladatelj Carl </a:t>
            </a:r>
            <a:r>
              <a:rPr lang="sl-SI" sz="3600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Orff</a:t>
            </a: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namenil otrokom, se imenujejo….</a:t>
            </a:r>
            <a:endParaRPr lang="en-US" sz="3600" b="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  <a:p>
            <a:pPr eaLnBrk="1" hangingPunct="1"/>
            <a:r>
              <a:rPr lang="en-US" sz="4000" dirty="0" smtClean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57150"/>
            <a:ext cx="8229600" cy="857250"/>
          </a:xfrm>
          <a:ln>
            <a:solidFill>
              <a:srgbClr val="00206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sl-SI" sz="4800" b="1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Izberi vprašanje</a:t>
            </a:r>
            <a:endParaRPr lang="en-US" sz="4800" b="1" dirty="0" smtClean="0">
              <a:solidFill>
                <a:srgbClr val="47B9B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124" name="AutoShape 4">
            <a:hlinkClick r:id="" action="ppaction://hlinkshowjump?jump=nextslide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5129" name="AutoShape 9">
            <a:hlinkClick r:id="rId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5130" name="AutoShape 10">
            <a:hlinkClick r:id="rId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5131" name="AutoShape 11">
            <a:hlinkClick r:id="rId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5132" name="AutoShape 12">
            <a:hlinkClick r:id="rId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8001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5133" name="AutoShape 13">
            <a:hlinkClick r:id="rId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5134" name="AutoShape 14">
            <a:hlinkClick r:id="rId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7</a:t>
            </a:r>
          </a:p>
        </p:txBody>
      </p:sp>
      <p:sp>
        <p:nvSpPr>
          <p:cNvPr id="5135" name="AutoShape 15">
            <a:hlinkClick r:id="rId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8</a:t>
            </a:r>
          </a:p>
        </p:txBody>
      </p:sp>
      <p:sp>
        <p:nvSpPr>
          <p:cNvPr id="5136" name="AutoShape 16">
            <a:hlinkClick r:id="rId1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9</a:t>
            </a:r>
          </a:p>
        </p:txBody>
      </p:sp>
      <p:sp>
        <p:nvSpPr>
          <p:cNvPr id="5137" name="AutoShape 17">
            <a:hlinkClick r:id="rId1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8859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5138" name="AutoShape 18">
            <a:hlinkClick r:id="rId12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11</a:t>
            </a:r>
          </a:p>
        </p:txBody>
      </p:sp>
      <p:sp>
        <p:nvSpPr>
          <p:cNvPr id="5139" name="AutoShape 19">
            <a:hlinkClick r:id="rId13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12</a:t>
            </a:r>
          </a:p>
        </p:txBody>
      </p:sp>
      <p:sp>
        <p:nvSpPr>
          <p:cNvPr id="5140" name="AutoShape 20">
            <a:hlinkClick r:id="rId14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13</a:t>
            </a:r>
          </a:p>
        </p:txBody>
      </p:sp>
      <p:sp>
        <p:nvSpPr>
          <p:cNvPr id="5141" name="AutoShape 21">
            <a:hlinkClick r:id="rId15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14</a:t>
            </a:r>
          </a:p>
        </p:txBody>
      </p:sp>
      <p:sp>
        <p:nvSpPr>
          <p:cNvPr id="5142" name="AutoShape 22">
            <a:hlinkClick r:id="rId16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91465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5143" name="AutoShape 23">
            <a:hlinkClick r:id="rId17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16</a:t>
            </a:r>
          </a:p>
        </p:txBody>
      </p:sp>
      <p:sp>
        <p:nvSpPr>
          <p:cNvPr id="5144" name="AutoShape 24">
            <a:hlinkClick r:id="rId18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17</a:t>
            </a:r>
          </a:p>
        </p:txBody>
      </p:sp>
      <p:sp>
        <p:nvSpPr>
          <p:cNvPr id="5145" name="AutoShape 25">
            <a:hlinkClick r:id="rId19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18</a:t>
            </a:r>
          </a:p>
        </p:txBody>
      </p:sp>
      <p:sp>
        <p:nvSpPr>
          <p:cNvPr id="5146" name="AutoShape 26">
            <a:hlinkClick r:id="rId20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19</a:t>
            </a:r>
          </a:p>
        </p:txBody>
      </p:sp>
      <p:sp>
        <p:nvSpPr>
          <p:cNvPr id="5147" name="AutoShape 27">
            <a:hlinkClick r:id="rId21" action="ppaction://hlinksldjump"/>
            <a:hlinkHover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000500"/>
            <a:ext cx="1600200" cy="914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206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chemeClr val="accent2">
                    <a:lumMod val="50000"/>
                  </a:schemeClr>
                </a:solidFill>
              </a:rPr>
              <a:t>20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1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5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2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3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5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5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6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5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5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7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5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8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5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39"/>
                  </p:tgtEl>
                </p:cond>
              </p:nextCondLst>
            </p:seq>
            <p:seq concurrent="1" nextAc="seek">
              <p:cTn id="105" restart="whenNotActive" fill="hold" evtFilter="cancelBubble" nodeType="interactiveSeq">
                <p:stCondLst>
                  <p:cond evt="onClick" delay="0">
                    <p:tgtEl>
                      <p:spTgt spid="5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6" fill="hold">
                      <p:stCondLst>
                        <p:cond delay="0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0"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5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1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5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2"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5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3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4"/>
                  </p:tgtEl>
                </p:cond>
              </p:nextCondLst>
            </p:seq>
            <p:seq concurrent="1" nextAc="seek">
              <p:cTn id="145" restart="whenNotActive" fill="hold" evtFilter="cancelBubble" nodeType="interactiveSeq">
                <p:stCondLst>
                  <p:cond evt="onClick" delay="0">
                    <p:tgtEl>
                      <p:spTgt spid="5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6" fill="hold">
                      <p:stCondLst>
                        <p:cond delay="0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5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5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6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5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47"/>
                  </p:tgtEl>
                </p:cond>
              </p:nextCondLst>
            </p:seq>
          </p:childTnLst>
        </p:cTn>
      </p:par>
    </p:tnLst>
    <p:bldLst>
      <p:bldP spid="5124" grpId="0" animBg="1"/>
      <p:bldP spid="5129" grpId="0" animBg="1"/>
      <p:bldP spid="5130" grpId="0" animBg="1"/>
      <p:bldP spid="5131" grpId="0" animBg="1"/>
      <p:bldP spid="5131" grpId="1" animBg="1"/>
      <p:bldP spid="5132" grpId="0" animBg="1"/>
      <p:bldP spid="5133" grpId="0" animBg="1"/>
      <p:bldP spid="5134" grpId="0" animBg="1"/>
      <p:bldP spid="5135" grpId="0" animBg="1"/>
      <p:bldP spid="5136" grpId="0" animBg="1"/>
      <p:bldP spid="5137" grpId="0" animBg="1"/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  <p:bldP spid="51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400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Orffovi</a:t>
            </a:r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inštrumenti</a:t>
            </a:r>
            <a:r>
              <a:rPr lang="sl-SI" sz="4400" dirty="0" smtClean="0">
                <a:latin typeface="Candara" pitchFamily="34" charset="0"/>
              </a:rPr>
              <a:t>.</a:t>
            </a:r>
            <a:endParaRPr lang="en-US" sz="4400" dirty="0"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10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 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81600" cy="3394472"/>
          </a:xfrm>
        </p:spPr>
        <p:txBody>
          <a:bodyPr/>
          <a:lstStyle/>
          <a:p>
            <a:pPr eaLnBrk="1" hangingPunct="1"/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Kako se imenuje glasbilo s črnimi in belimi tipkami?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0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Klavir.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11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 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Kako se imenuje glasbenik, ki igra na klavir?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0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Pianist.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12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Kako se imenuje nota, ki traja ½ dobe in ima 1 zastavico?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3950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Osminka</a:t>
            </a:r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13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Imenuj ljudski ples, ki se ga pleše v krogu.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</a:p>
        </p:txBody>
      </p:sp>
      <p:pic>
        <p:nvPicPr>
          <p:cNvPr id="28677" name="Picture 5" descr="http://www.kolocollaboration.org/media/artwork/1602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3678" y="4019550"/>
            <a:ext cx="1540322" cy="11239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123950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Kolo.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14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4953000" cy="3394472"/>
          </a:xfrm>
        </p:spPr>
        <p:txBody>
          <a:bodyPr/>
          <a:lstStyle/>
          <a:p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Glinasti lonec ima čez odprtino napeto opno iz svinjskega mehurja. V sredini je privezana paličica iz trstike. Katero ljudsko glasbilo je to?</a:t>
            </a:r>
          </a:p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1. VPRAŠANJE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so DO RE MI FA SOL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0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Lončeni bas.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15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 eaLnBrk="1" hangingPunct="1"/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Vrsta orkestralnih skladb za živali, ki jih je napisal francoski skladatelj C. </a:t>
            </a:r>
            <a:r>
              <a:rPr lang="sl-SI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Saint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- </a:t>
            </a:r>
            <a:r>
              <a:rPr lang="sl-SI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Saëns</a:t>
            </a: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, se imenuje….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Živalski karneval.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16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816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Kako se reče s tujo besedo “</a:t>
            </a:r>
            <a:r>
              <a:rPr lang="sl-SI" sz="3600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okamenine</a:t>
            </a: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”?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Fosili.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17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 eaLnBrk="1" hangingPunct="1"/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En kovač konja kuje,</a:t>
            </a:r>
          </a:p>
          <a:p>
            <a:pPr eaLnBrk="1" hangingPunct="1">
              <a:buNone/>
            </a:pP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  kol’ko žebljev potrebuje?</a:t>
            </a:r>
          </a:p>
          <a:p>
            <a:pPr eaLnBrk="1" hangingPunct="1">
              <a:buNone/>
            </a:pP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  En, dva, tri,</a:t>
            </a:r>
          </a:p>
          <a:p>
            <a:pPr eaLnBrk="1" hangingPunct="1">
              <a:buNone/>
            </a:pPr>
            <a:r>
              <a:rPr lang="sl-SI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  pa povej število ti!</a:t>
            </a:r>
          </a:p>
          <a:p>
            <a:pPr eaLnBrk="1" hangingPunct="1">
              <a:buNone/>
            </a:pP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To je …..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36871" name="Picture 7" descr="Pay for Melita Osojnik - En kovac konja kuje . mp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1000" y="4000500"/>
            <a:ext cx="1143000" cy="1143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Ljudska izštevanka.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18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Skupina, ki jo sestavlja 8 pevcev, se imenuje….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Oktet.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5" name="Slika 4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19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Kako imenujemo glasbeno obliko, v kateri dve ali več skupin izvaja isto melodijo zaporedoma?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81600" cy="3394472"/>
          </a:xfrm>
        </p:spPr>
        <p:txBody>
          <a:bodyPr/>
          <a:lstStyle/>
          <a:p>
            <a:pPr eaLnBrk="1" hangingPunct="1"/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Solmizacijski zlogi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3600" b="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  <a:p>
            <a:pPr eaLnBrk="1" hangingPunct="1"/>
            <a:endParaRPr lang="en-US" dirty="0" smtClean="0">
              <a:solidFill>
                <a:schemeClr val="bg1"/>
              </a:solidFill>
            </a:endParaRPr>
          </a:p>
        </p:txBody>
      </p:sp>
      <p:pic>
        <p:nvPicPr>
          <p:cNvPr id="7" name="Slika 6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4953000" cy="3394472"/>
          </a:xfrm>
        </p:spPr>
        <p:txBody>
          <a:bodyPr/>
          <a:lstStyle/>
          <a:p>
            <a:pPr eaLnBrk="1" hangingPunct="1"/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Kanon.</a:t>
            </a:r>
            <a:endParaRPr lang="en-US" sz="44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20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</a:t>
            </a:r>
            <a:r>
              <a:rPr lang="en-US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VPRAŠANJ</a:t>
            </a: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81600" cy="3394472"/>
          </a:xfrm>
        </p:spPr>
        <p:txBody>
          <a:bodyPr/>
          <a:lstStyle/>
          <a:p>
            <a:pPr eaLnBrk="1" hangingPunct="1"/>
            <a:r>
              <a:rPr lang="sl-SI" sz="3600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Makso</a:t>
            </a: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  <a:r>
              <a:rPr lang="sl-SI" sz="3600" dirty="0" err="1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Pirnik</a:t>
            </a: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,  Jakob Jež,  Janez Bitenc in  Mira Voglarjeva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 </a:t>
            </a:r>
            <a:r>
              <a:rPr lang="sl-SI" sz="36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so …..</a:t>
            </a:r>
            <a:endParaRPr lang="en-US" sz="36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JE…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 eaLnBrk="1" hangingPunct="1"/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Slovenski skladatelji.</a:t>
            </a:r>
            <a:endParaRPr lang="en-US" sz="4000" dirty="0" smtClean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2. VPRAŠANJE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je pavza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Znak za glasbeno tišino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3. VPRAŠANJE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43000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Kam pišemo note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IN ODGOVOR JE</a:t>
            </a:r>
            <a:r>
              <a:rPr lang="en-US" sz="4800" dirty="0" smtClean="0">
                <a:solidFill>
                  <a:srgbClr val="47B9B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0292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V notno črtovje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.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  <p:pic>
        <p:nvPicPr>
          <p:cNvPr id="6" name="Slika 5" descr="Domov1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48365" y="4159976"/>
            <a:ext cx="895635" cy="983524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800" dirty="0" smtClean="0">
                <a:solidFill>
                  <a:srgbClr val="20728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4. VPRAŠANJE</a:t>
            </a:r>
            <a:endParaRPr lang="en-US" sz="4800" dirty="0" smtClean="0">
              <a:solidFill>
                <a:srgbClr val="20728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200151"/>
            <a:ext cx="5105400" cy="339447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sl-SI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Kaj  je nota</a:t>
            </a:r>
            <a:r>
              <a:rPr lang="en-US" sz="4400" dirty="0" smtClean="0">
                <a:solidFill>
                  <a:schemeClr val="accent2">
                    <a:lumMod val="50000"/>
                  </a:schemeClr>
                </a:solidFill>
                <a:latin typeface="Candara" pitchFamily="34" charset="0"/>
              </a:rPr>
              <a:t>?</a:t>
            </a:r>
            <a:endParaRPr lang="en-US" sz="4400" dirty="0">
              <a:solidFill>
                <a:schemeClr val="accent2">
                  <a:lumMod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AA"/>
      </a:accent5>
      <a:accent6>
        <a:srgbClr val="2D2D8A"/>
      </a:accent6>
      <a:hlink>
        <a:srgbClr val="FFFF00"/>
      </a:hlink>
      <a:folHlink>
        <a:srgbClr val="99009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AA"/>
        </a:accent5>
        <a:accent6>
          <a:srgbClr val="2D2D8A"/>
        </a:accent6>
        <a:hlink>
          <a:srgbClr val="FFFF00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522</Words>
  <Application>Microsoft Office PowerPoint</Application>
  <PresentationFormat>Diaprojekcija na zaslonu (16:9)</PresentationFormat>
  <Paragraphs>152</Paragraphs>
  <Slides>42</Slides>
  <Notes>42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42</vt:i4>
      </vt:variant>
    </vt:vector>
  </HeadingPairs>
  <TitlesOfParts>
    <vt:vector size="43" baseType="lpstr">
      <vt:lpstr>Default Design</vt:lpstr>
      <vt:lpstr>MOJA GLASBA 20 VPRAŠANJ</vt:lpstr>
      <vt:lpstr>Izberi vprašanje</vt:lpstr>
      <vt:lpstr>1. VPRAŠANJE</vt:lpstr>
      <vt:lpstr>IN ODGOVOR JE…</vt:lpstr>
      <vt:lpstr>2. VPRAŠANJE</vt:lpstr>
      <vt:lpstr>IN ODGOVOR JE… </vt:lpstr>
      <vt:lpstr>3. VPRAŠANJE</vt:lpstr>
      <vt:lpstr>IN ODGOVOR JE…</vt:lpstr>
      <vt:lpstr>4. VPRAŠANJE</vt:lpstr>
      <vt:lpstr>IN ODGOVOR JE…</vt:lpstr>
      <vt:lpstr>5. VPRAŠANJE</vt:lpstr>
      <vt:lpstr>IN ODGOVOR JE…</vt:lpstr>
      <vt:lpstr>6. VPRAŠANJE</vt:lpstr>
      <vt:lpstr>IN ODGOVOR JE…</vt:lpstr>
      <vt:lpstr>7. VPRAŠANJE</vt:lpstr>
      <vt:lpstr>IN ODGOVOR JE…</vt:lpstr>
      <vt:lpstr>8. VPRAŠANJE</vt:lpstr>
      <vt:lpstr>IN ODGOVOR JE…</vt:lpstr>
      <vt:lpstr>9. VPRAŠANJE</vt:lpstr>
      <vt:lpstr>IN ODGOVOR JE…</vt:lpstr>
      <vt:lpstr>10. VPRAŠANJE</vt:lpstr>
      <vt:lpstr>IN ODGOVOR JE…</vt:lpstr>
      <vt:lpstr>11.  VPRAŠANJE</vt:lpstr>
      <vt:lpstr>IN ODGOVOR JE…</vt:lpstr>
      <vt:lpstr>12. VPRAŠANJE</vt:lpstr>
      <vt:lpstr>IN ODGOVOR JE…</vt:lpstr>
      <vt:lpstr>13. VPRAŠANJE</vt:lpstr>
      <vt:lpstr>IN ODGOVOR JE…</vt:lpstr>
      <vt:lpstr>14. VPRAŠANJE</vt:lpstr>
      <vt:lpstr>IN ODGOVOR JE…</vt:lpstr>
      <vt:lpstr>15. VPRAŠANJE</vt:lpstr>
      <vt:lpstr>IN ODGOVOR JE…</vt:lpstr>
      <vt:lpstr>16. VPRAŠANJE</vt:lpstr>
      <vt:lpstr>IN ODGOVOR JE…</vt:lpstr>
      <vt:lpstr>17.VPRAŠANJE</vt:lpstr>
      <vt:lpstr>IN ODGOVOR JE…</vt:lpstr>
      <vt:lpstr>18. VPRAŠANJE</vt:lpstr>
      <vt:lpstr>IN ODGOVOR JE…</vt:lpstr>
      <vt:lpstr>19. VPRAŠANJE</vt:lpstr>
      <vt:lpstr>IN ODGOVOR JE…</vt:lpstr>
      <vt:lpstr>20. VPRAŠANJE</vt:lpstr>
      <vt:lpstr>IN ODGOVOR JE…</vt:lpstr>
    </vt:vector>
  </TitlesOfParts>
  <Company>Teachnology,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Twenty Questions</dc:title>
  <dc:creator>Paul McKee</dc:creator>
  <cp:lastModifiedBy>Doma</cp:lastModifiedBy>
  <cp:revision>42</cp:revision>
  <dcterms:created xsi:type="dcterms:W3CDTF">2005-07-07T00:08:32Z</dcterms:created>
  <dcterms:modified xsi:type="dcterms:W3CDTF">2014-11-25T20:04:08Z</dcterms:modified>
</cp:coreProperties>
</file>