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72" r:id="rId4"/>
    <p:sldId id="273" r:id="rId5"/>
    <p:sldId id="274" r:id="rId6"/>
    <p:sldId id="275" r:id="rId7"/>
    <p:sldId id="277" r:id="rId8"/>
    <p:sldId id="276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6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5A49C-0850-46BC-8833-259614A761AC}" type="datetimeFigureOut">
              <a:rPr lang="sl-SI" smtClean="0"/>
              <a:pPr/>
              <a:t>29.1.2012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74E8D-AC7C-428D-86D2-B89464869AC9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C3BA-CC7D-4542-B8A5-049D204BEA57}" type="datetimeFigureOut">
              <a:rPr lang="sl-SI" smtClean="0"/>
              <a:pPr/>
              <a:t>29.1.2012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59B8-FDC2-47D1-A380-2463C833A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C3BA-CC7D-4542-B8A5-049D204BEA57}" type="datetimeFigureOut">
              <a:rPr lang="sl-SI" smtClean="0"/>
              <a:pPr/>
              <a:t>29.1.2012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59B8-FDC2-47D1-A380-2463C833A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C3BA-CC7D-4542-B8A5-049D204BEA57}" type="datetimeFigureOut">
              <a:rPr lang="sl-SI" smtClean="0"/>
              <a:pPr/>
              <a:t>29.1.2012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59B8-FDC2-47D1-A380-2463C833A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C3BA-CC7D-4542-B8A5-049D204BEA57}" type="datetimeFigureOut">
              <a:rPr lang="sl-SI" smtClean="0"/>
              <a:pPr/>
              <a:t>29.1.2012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59B8-FDC2-47D1-A380-2463C833A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C3BA-CC7D-4542-B8A5-049D204BEA57}" type="datetimeFigureOut">
              <a:rPr lang="sl-SI" smtClean="0"/>
              <a:pPr/>
              <a:t>29.1.2012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59B8-FDC2-47D1-A380-2463C833A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C3BA-CC7D-4542-B8A5-049D204BEA57}" type="datetimeFigureOut">
              <a:rPr lang="sl-SI" smtClean="0"/>
              <a:pPr/>
              <a:t>29.1.2012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59B8-FDC2-47D1-A380-2463C833A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C3BA-CC7D-4542-B8A5-049D204BEA57}" type="datetimeFigureOut">
              <a:rPr lang="sl-SI" smtClean="0"/>
              <a:pPr/>
              <a:t>29.1.2012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59B8-FDC2-47D1-A380-2463C833A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C3BA-CC7D-4542-B8A5-049D204BEA57}" type="datetimeFigureOut">
              <a:rPr lang="sl-SI" smtClean="0"/>
              <a:pPr/>
              <a:t>29.1.2012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59B8-FDC2-47D1-A380-2463C833A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C3BA-CC7D-4542-B8A5-049D204BEA57}" type="datetimeFigureOut">
              <a:rPr lang="sl-SI" smtClean="0"/>
              <a:pPr/>
              <a:t>29.1.2012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59B8-FDC2-47D1-A380-2463C833A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C3BA-CC7D-4542-B8A5-049D204BEA57}" type="datetimeFigureOut">
              <a:rPr lang="sl-SI" smtClean="0"/>
              <a:pPr/>
              <a:t>29.1.2012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59B8-FDC2-47D1-A380-2463C833A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C3BA-CC7D-4542-B8A5-049D204BEA57}" type="datetimeFigureOut">
              <a:rPr lang="sl-SI" smtClean="0"/>
              <a:pPr/>
              <a:t>29.1.2012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59B8-FDC2-47D1-A380-2463C833A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6C3BA-CC7D-4542-B8A5-049D204BEA57}" type="datetimeFigureOut">
              <a:rPr lang="sl-SI" smtClean="0"/>
              <a:pPr/>
              <a:t>29.1.2012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B59B8-FDC2-47D1-A380-2463C833A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dominstil.si/articles/takosenaredi/204/oznacevalci-prostorov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4725144"/>
            <a:ext cx="7772400" cy="14700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l-SI" sz="66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RELIEF IZ GLINE</a:t>
            </a:r>
            <a:endParaRPr lang="sl-SI" sz="6600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pic>
        <p:nvPicPr>
          <p:cNvPr id="17416" name="Picture 8" descr="http://www.academicart.com/bv_children/best/sequo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6135525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bg1"/>
                </a:solidFill>
                <a:latin typeface="Candara" pitchFamily="34" charset="0"/>
              </a:rPr>
              <a:t>Ideja: OZNAČEVALCI PROSTOROV</a:t>
            </a:r>
            <a:endParaRPr lang="sl-SI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sl-SI" dirty="0">
                <a:solidFill>
                  <a:schemeClr val="bg1"/>
                </a:solidFill>
                <a:latin typeface="Candara" pitchFamily="34" charset="0"/>
              </a:rPr>
              <a:t>Potrebujemo:</a:t>
            </a:r>
          </a:p>
          <a:p>
            <a:r>
              <a:rPr lang="sl-SI" dirty="0" smtClean="0">
                <a:solidFill>
                  <a:schemeClr val="bg1"/>
                </a:solidFill>
                <a:latin typeface="Candara" pitchFamily="34" charset="0"/>
              </a:rPr>
              <a:t>glino </a:t>
            </a:r>
            <a:r>
              <a:rPr lang="sl-SI" dirty="0">
                <a:solidFill>
                  <a:schemeClr val="bg1"/>
                </a:solidFill>
                <a:latin typeface="Candara" pitchFamily="34" charset="0"/>
              </a:rPr>
              <a:t>ali na zraku sušečo se maso,</a:t>
            </a:r>
          </a:p>
          <a:p>
            <a:r>
              <a:rPr lang="sl-SI" dirty="0" smtClean="0">
                <a:solidFill>
                  <a:schemeClr val="bg1"/>
                </a:solidFill>
                <a:latin typeface="Candara" pitchFamily="34" charset="0"/>
              </a:rPr>
              <a:t>modelirko </a:t>
            </a:r>
            <a:r>
              <a:rPr lang="sl-SI" dirty="0">
                <a:solidFill>
                  <a:schemeClr val="bg1"/>
                </a:solidFill>
                <a:latin typeface="Candara" pitchFamily="34" charset="0"/>
              </a:rPr>
              <a:t>ali drugo orodje za modeliranje,</a:t>
            </a:r>
          </a:p>
          <a:p>
            <a:r>
              <a:rPr lang="sl-SI" dirty="0" smtClean="0">
                <a:solidFill>
                  <a:schemeClr val="bg1"/>
                </a:solidFill>
                <a:latin typeface="Candara" pitchFamily="34" charset="0"/>
              </a:rPr>
              <a:t>lepilo </a:t>
            </a:r>
            <a:r>
              <a:rPr lang="sl-SI" dirty="0">
                <a:solidFill>
                  <a:schemeClr val="bg1"/>
                </a:solidFill>
                <a:latin typeface="Candara" pitchFamily="34" charset="0"/>
              </a:rPr>
              <a:t>za keramične ploščice.</a:t>
            </a:r>
          </a:p>
          <a:p>
            <a:endParaRPr lang="sl-SI" dirty="0">
              <a:latin typeface="Candara" pitchFamily="34" charset="0"/>
            </a:endParaRPr>
          </a:p>
        </p:txBody>
      </p:sp>
      <p:pic>
        <p:nvPicPr>
          <p:cNvPr id="5" name="Ograda vsebine 4" descr="2011-03-18_2129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844824"/>
            <a:ext cx="3008346" cy="3021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bg1"/>
                </a:solidFill>
                <a:latin typeface="Candara" pitchFamily="34" charset="0"/>
              </a:rPr>
              <a:t>Navodila za delo:</a:t>
            </a:r>
            <a:endParaRPr lang="sl-SI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>
                <a:solidFill>
                  <a:schemeClr val="bg1"/>
                </a:solidFill>
                <a:latin typeface="Candara" pitchFamily="34" charset="0"/>
              </a:rPr>
              <a:t>Glino dobro pregnetemo. Če je pretrda, ji po kapljicah dodajamo vodo, če pa je premokra, jo pustimo nekaj časa na zraku, da voda </a:t>
            </a:r>
            <a:r>
              <a:rPr lang="sl-SI" dirty="0" smtClean="0">
                <a:solidFill>
                  <a:schemeClr val="bg1"/>
                </a:solidFill>
                <a:latin typeface="Candara" pitchFamily="34" charset="0"/>
              </a:rPr>
              <a:t>izhlapi.</a:t>
            </a:r>
            <a:endParaRPr lang="sl-SI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>
                <a:solidFill>
                  <a:schemeClr val="bg1"/>
                </a:solidFill>
                <a:latin typeface="Candara" pitchFamily="34" charset="0"/>
              </a:rPr>
              <a:t>Najprej iz gline izdelamo kvadrate različnih velikosti, ki bodo podlaga za reliefe. Podlaga iz gline naj bo debela  približno 1 cm, da se nam kasneje ne prelomi.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l-SI" sz="3600" dirty="0">
                <a:solidFill>
                  <a:schemeClr val="bg1"/>
                </a:solidFill>
              </a:rPr>
              <a:t>Nato na podlago dodajamo glino in oblikujemo motive, ki bodo nakazovali različne </a:t>
            </a:r>
            <a:r>
              <a:rPr lang="sl-SI" sz="3600" dirty="0" smtClean="0">
                <a:solidFill>
                  <a:schemeClr val="bg1"/>
                </a:solidFill>
              </a:rPr>
              <a:t>prostore, npr.:</a:t>
            </a:r>
            <a:endParaRPr lang="sl-SI" sz="3600" dirty="0">
              <a:solidFill>
                <a:schemeClr val="bg1"/>
              </a:solidFill>
            </a:endParaRPr>
          </a:p>
        </p:txBody>
      </p:sp>
      <p:pic>
        <p:nvPicPr>
          <p:cNvPr id="6" name="Ograda vsebine 5" descr="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2060848"/>
            <a:ext cx="2952328" cy="3208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oljeZBesedilom 7"/>
          <p:cNvSpPr txBox="1"/>
          <p:nvPr/>
        </p:nvSpPr>
        <p:spPr>
          <a:xfrm>
            <a:off x="5004048" y="558924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KUHINJA</a:t>
            </a:r>
            <a:endParaRPr lang="sl-SI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32656"/>
            <a:ext cx="3086531" cy="2657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645024"/>
            <a:ext cx="2392671" cy="27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501008"/>
            <a:ext cx="2543530" cy="2743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32656"/>
            <a:ext cx="3096344" cy="280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oljeZBesedilom 6"/>
          <p:cNvSpPr txBox="1"/>
          <p:nvPr/>
        </p:nvSpPr>
        <p:spPr>
          <a:xfrm>
            <a:off x="899592" y="306896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chemeClr val="bg1"/>
                </a:solidFill>
              </a:rPr>
              <a:t>SPALNICA, </a:t>
            </a:r>
            <a:endParaRPr lang="sl-SI" sz="2400" dirty="0">
              <a:solidFill>
                <a:schemeClr val="bg1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5004048" y="299695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chemeClr val="bg1"/>
                </a:solidFill>
              </a:rPr>
              <a:t>KOPALNICA,…</a:t>
            </a:r>
            <a:endParaRPr lang="sl-SI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395536" y="260648"/>
            <a:ext cx="4038600" cy="4525963"/>
          </a:xfrm>
        </p:spPr>
        <p:txBody>
          <a:bodyPr>
            <a:no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Reliefe iz gline pustimo, da se dobro posušijo, nato jih spečemo v posebni peči za žganje gline. </a:t>
            </a:r>
            <a:endParaRPr lang="sl-SI" dirty="0" smtClean="0">
              <a:solidFill>
                <a:schemeClr val="bg1"/>
              </a:solidFill>
            </a:endParaRPr>
          </a:p>
          <a:p>
            <a:r>
              <a:rPr lang="sl-SI" dirty="0" smtClean="0">
                <a:solidFill>
                  <a:schemeClr val="bg1"/>
                </a:solidFill>
              </a:rPr>
              <a:t>Izdelke </a:t>
            </a:r>
            <a:r>
              <a:rPr lang="sl-SI" dirty="0">
                <a:solidFill>
                  <a:schemeClr val="bg1"/>
                </a:solidFill>
              </a:rPr>
              <a:t>iz na zraku sušeče modelirne mase pa le pustimo, da se posušijo na zraku, in že so pripravljeni za uporabo. 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Lahko </a:t>
            </a:r>
            <a:r>
              <a:rPr lang="sl-SI" dirty="0">
                <a:solidFill>
                  <a:schemeClr val="bg1"/>
                </a:solidFill>
              </a:rPr>
              <a:t>jih prebarvamo ali pustimo takšne, kot so.</a:t>
            </a:r>
          </a:p>
        </p:txBody>
      </p:sp>
      <p:pic>
        <p:nvPicPr>
          <p:cNvPr id="7" name="Ograda vsebine 4" descr="6_00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340768"/>
            <a:ext cx="3472002" cy="4535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l-SI" dirty="0">
                <a:solidFill>
                  <a:schemeClr val="bg1"/>
                </a:solidFill>
              </a:rPr>
              <a:t>Posušene reliefe nalepimo na zid z lepilom za keramične ploščice. </a:t>
            </a:r>
            <a:endParaRPr lang="sl-SI" dirty="0" smtClean="0">
              <a:solidFill>
                <a:schemeClr val="bg1"/>
              </a:solidFill>
            </a:endParaRPr>
          </a:p>
          <a:p>
            <a:r>
              <a:rPr lang="sl-SI" dirty="0" smtClean="0">
                <a:solidFill>
                  <a:schemeClr val="bg1"/>
                </a:solidFill>
              </a:rPr>
              <a:t>Nalepimo </a:t>
            </a:r>
            <a:r>
              <a:rPr lang="sl-SI" dirty="0">
                <a:solidFill>
                  <a:schemeClr val="bg1"/>
                </a:solidFill>
              </a:rPr>
              <a:t>jih poleg vrat, za katerimi se skriva soba, ki jo prikazuje označevalec. </a:t>
            </a:r>
            <a:endParaRPr lang="sl-SI" dirty="0" smtClean="0">
              <a:solidFill>
                <a:schemeClr val="bg1"/>
              </a:solidFill>
            </a:endParaRPr>
          </a:p>
          <a:p>
            <a:r>
              <a:rPr lang="sl-SI" dirty="0" smtClean="0">
                <a:solidFill>
                  <a:schemeClr val="bg1"/>
                </a:solidFill>
              </a:rPr>
              <a:t>Pritrdimo </a:t>
            </a:r>
            <a:r>
              <a:rPr lang="sl-SI" dirty="0">
                <a:solidFill>
                  <a:schemeClr val="bg1"/>
                </a:solidFill>
              </a:rPr>
              <a:t>jih na različne višine, da razgibamo in popestrimo prostor.</a:t>
            </a:r>
          </a:p>
        </p:txBody>
      </p:sp>
      <p:pic>
        <p:nvPicPr>
          <p:cNvPr id="6" name="Ograda vsebine 4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04864"/>
            <a:ext cx="4038600" cy="2858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>
                <a:solidFill>
                  <a:schemeClr val="bg1"/>
                </a:solidFill>
              </a:rPr>
              <a:t>Viri:</a:t>
            </a:r>
          </a:p>
          <a:p>
            <a:r>
              <a:rPr lang="sl-SI" sz="1800" dirty="0" smtClean="0">
                <a:solidFill>
                  <a:schemeClr val="bg1"/>
                </a:solidFill>
              </a:rPr>
              <a:t>T. </a:t>
            </a:r>
            <a:r>
              <a:rPr lang="sl-SI" sz="1800" dirty="0" err="1" smtClean="0">
                <a:solidFill>
                  <a:schemeClr val="bg1"/>
                </a:solidFill>
              </a:rPr>
              <a:t>Tacol</a:t>
            </a:r>
            <a:r>
              <a:rPr lang="sl-SI" sz="1800" dirty="0" smtClean="0">
                <a:solidFill>
                  <a:schemeClr val="bg1"/>
                </a:solidFill>
              </a:rPr>
              <a:t>, </a:t>
            </a:r>
            <a:r>
              <a:rPr lang="sl-SI" sz="1800" dirty="0" err="1" smtClean="0">
                <a:solidFill>
                  <a:schemeClr val="bg1"/>
                </a:solidFill>
              </a:rPr>
              <a:t>B.Tomšič</a:t>
            </a:r>
            <a:r>
              <a:rPr lang="sl-SI" sz="1800" dirty="0" smtClean="0">
                <a:solidFill>
                  <a:schemeClr val="bg1"/>
                </a:solidFill>
              </a:rPr>
              <a:t> Čerkez: Likovno izražanje,Učbenik za likovno vzgojo  za 4. razred devetletne osnovne šole / Debora 2005</a:t>
            </a:r>
          </a:p>
          <a:p>
            <a:r>
              <a:rPr lang="sl-SI" sz="1800" dirty="0" smtClean="0">
                <a:hlinkClick r:id="rId2"/>
              </a:rPr>
              <a:t>http://www.dominstil.si/articles/takosenaredi/204/oznacevalci-prostorov</a:t>
            </a:r>
            <a:r>
              <a:rPr lang="sl-SI" sz="2000" dirty="0" smtClean="0">
                <a:hlinkClick r:id="rId2"/>
              </a:rPr>
              <a:t>/</a:t>
            </a:r>
            <a:endParaRPr lang="sl-SI" sz="2000" dirty="0" smtClean="0"/>
          </a:p>
          <a:p>
            <a:r>
              <a:rPr lang="sl-SI" sz="1800" dirty="0" smtClean="0">
                <a:solidFill>
                  <a:schemeClr val="bg1"/>
                </a:solidFill>
              </a:rPr>
              <a:t>fotografije, dostopne na internetu</a:t>
            </a:r>
          </a:p>
          <a:p>
            <a:endParaRPr lang="sl-SI" sz="2000" dirty="0"/>
          </a:p>
          <a:p>
            <a:pPr>
              <a:buNone/>
            </a:pPr>
            <a:endParaRPr lang="sl-SI" sz="2000" dirty="0"/>
          </a:p>
        </p:txBody>
      </p:sp>
      <p:pic>
        <p:nvPicPr>
          <p:cNvPr id="27650" name="Picture 2" descr="http://www.fncraft.com/clay%20relief%201%202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96952"/>
            <a:ext cx="4152131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bg1"/>
                </a:solidFill>
                <a:latin typeface="Candara" pitchFamily="34" charset="0"/>
              </a:rPr>
              <a:t>Iz letne priprave:</a:t>
            </a:r>
            <a:endParaRPr lang="sl-SI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6" name="Ograda vsebine 5" descr="2012-01-29_205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14071"/>
            <a:ext cx="8229600" cy="22982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dirty="0" smtClean="0">
                <a:solidFill>
                  <a:schemeClr val="bg1"/>
                </a:solidFill>
                <a:latin typeface="Candara" pitchFamily="34" charset="0"/>
              </a:rPr>
              <a:t>KAJ JE RELIEF?</a:t>
            </a:r>
            <a:endParaRPr lang="sl-SI" sz="48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l-SI" sz="3600" dirty="0" smtClean="0">
                <a:solidFill>
                  <a:schemeClr val="bg1"/>
                </a:solidFill>
                <a:latin typeface="Candara" pitchFamily="34" charset="0"/>
              </a:rPr>
              <a:t>KIPI  SO  LAHKO PRITRJENI NA PLOŠČO ALI STENO. IZ NJE BOLJ ALI MANJ IZSTOPAJO.</a:t>
            </a:r>
          </a:p>
          <a:p>
            <a:r>
              <a:rPr lang="sl-SI" sz="3600" dirty="0" smtClean="0">
                <a:solidFill>
                  <a:schemeClr val="bg1"/>
                </a:solidFill>
                <a:latin typeface="Candara" pitchFamily="34" charset="0"/>
              </a:rPr>
              <a:t>TAKŠNEMU KIPU PRAVIMO </a:t>
            </a:r>
            <a:r>
              <a:rPr lang="sl-SI" sz="3600" dirty="0" smtClean="0">
                <a:solidFill>
                  <a:srgbClr val="FF0000"/>
                </a:solidFill>
                <a:latin typeface="Candara" pitchFamily="34" charset="0"/>
              </a:rPr>
              <a:t>RELIEF</a:t>
            </a:r>
            <a:r>
              <a:rPr lang="sl-SI" sz="3600" dirty="0" smtClean="0">
                <a:solidFill>
                  <a:schemeClr val="bg1"/>
                </a:solidFill>
                <a:latin typeface="Candara" pitchFamily="34" charset="0"/>
              </a:rPr>
              <a:t>.</a:t>
            </a:r>
          </a:p>
          <a:p>
            <a:endParaRPr lang="sl-SI" dirty="0">
              <a:latin typeface="Candara" pitchFamily="34" charset="0"/>
            </a:endParaRPr>
          </a:p>
        </p:txBody>
      </p:sp>
      <p:pic>
        <p:nvPicPr>
          <p:cNvPr id="5" name="Ograda slike 7" descr="Slika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23227" b="23227"/>
          <a:stretch>
            <a:fillRect/>
          </a:stretch>
        </p:blipFill>
        <p:spPr>
          <a:xfrm>
            <a:off x="539552" y="1988840"/>
            <a:ext cx="3970016" cy="2977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bg1"/>
                </a:solidFill>
                <a:latin typeface="Candara" pitchFamily="34" charset="0"/>
              </a:rPr>
              <a:t>NIZKI RELIEF</a:t>
            </a:r>
            <a:endParaRPr lang="sl-SI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sz="3600" dirty="0" smtClean="0">
                <a:solidFill>
                  <a:schemeClr val="bg1"/>
                </a:solidFill>
                <a:latin typeface="Candara" pitchFamily="34" charset="0"/>
              </a:rPr>
              <a:t>KADAR PODOBE ZELO MALO IZSTOPAJO IZ POVRŠINE, PRAVIMO TEMU </a:t>
            </a:r>
            <a:r>
              <a:rPr lang="sl-SI" sz="3600" dirty="0" smtClean="0">
                <a:solidFill>
                  <a:srgbClr val="FFFF00"/>
                </a:solidFill>
                <a:latin typeface="Candara" pitchFamily="34" charset="0"/>
              </a:rPr>
              <a:t>NIZKI</a:t>
            </a:r>
            <a:r>
              <a:rPr lang="sl-SI" sz="3600" dirty="0" smtClean="0">
                <a:solidFill>
                  <a:schemeClr val="bg1"/>
                </a:solidFill>
                <a:latin typeface="Candara" pitchFamily="34" charset="0"/>
              </a:rPr>
              <a:t> RELIEF.</a:t>
            </a:r>
          </a:p>
          <a:p>
            <a:endParaRPr lang="sl-SI" dirty="0">
              <a:latin typeface="Candara" pitchFamily="34" charset="0"/>
            </a:endParaRPr>
          </a:p>
        </p:txBody>
      </p:sp>
      <p:pic>
        <p:nvPicPr>
          <p:cNvPr id="5" name="Ograda slike 4" descr="AfRoc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14734" b="14734"/>
          <a:stretch>
            <a:fillRect/>
          </a:stretch>
        </p:blipFill>
        <p:spPr>
          <a:xfrm>
            <a:off x="4427984" y="1916832"/>
            <a:ext cx="4144516" cy="3108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oljeZBesedilom 5"/>
          <p:cNvSpPr txBox="1"/>
          <p:nvPr/>
        </p:nvSpPr>
        <p:spPr>
          <a:xfrm>
            <a:off x="4860032" y="55172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Candara" pitchFamily="34" charset="0"/>
              </a:rPr>
              <a:t>Podoba gazel iz Alžirije</a:t>
            </a:r>
            <a:endParaRPr lang="sl-SI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bg1"/>
                </a:solidFill>
                <a:latin typeface="Candara" pitchFamily="34" charset="0"/>
              </a:rPr>
              <a:t>VISOKI RELIEF</a:t>
            </a:r>
            <a:endParaRPr lang="sl-SI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sz="3600" dirty="0" smtClean="0">
                <a:solidFill>
                  <a:schemeClr val="bg1"/>
                </a:solidFill>
                <a:latin typeface="Candara" pitchFamily="34" charset="0"/>
              </a:rPr>
              <a:t>KADAR PODOBE MOČNO IZSTOPAJO IZ OZADJA, JE TO </a:t>
            </a:r>
            <a:r>
              <a:rPr lang="sl-SI" sz="3600" dirty="0" smtClean="0">
                <a:solidFill>
                  <a:srgbClr val="FFFF00"/>
                </a:solidFill>
                <a:latin typeface="Candara" pitchFamily="34" charset="0"/>
              </a:rPr>
              <a:t>VISOKI </a:t>
            </a:r>
            <a:r>
              <a:rPr lang="sl-SI" sz="3600" dirty="0" smtClean="0">
                <a:solidFill>
                  <a:schemeClr val="bg1"/>
                </a:solidFill>
                <a:latin typeface="Candara" pitchFamily="34" charset="0"/>
              </a:rPr>
              <a:t>RELIEF.</a:t>
            </a:r>
          </a:p>
          <a:p>
            <a:endParaRPr lang="sl-SI" dirty="0">
              <a:latin typeface="Candara" pitchFamily="34" charset="0"/>
            </a:endParaRPr>
          </a:p>
        </p:txBody>
      </p:sp>
      <p:pic>
        <p:nvPicPr>
          <p:cNvPr id="5" name="Ograda slike 6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21766" b="21766"/>
          <a:stretch>
            <a:fillRect/>
          </a:stretch>
        </p:blipFill>
        <p:spPr>
          <a:xfrm>
            <a:off x="4788024" y="2348880"/>
            <a:ext cx="3648353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oljeZBesedilom 5"/>
          <p:cNvSpPr txBox="1"/>
          <p:nvPr/>
        </p:nvSpPr>
        <p:spPr>
          <a:xfrm>
            <a:off x="4860032" y="56612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Candara" pitchFamily="34" charset="0"/>
              </a:rPr>
              <a:t>Tempelj </a:t>
            </a:r>
            <a:r>
              <a:rPr lang="sl-SI" dirty="0" err="1" smtClean="0">
                <a:solidFill>
                  <a:schemeClr val="bg1"/>
                </a:solidFill>
                <a:latin typeface="Candara" pitchFamily="34" charset="0"/>
              </a:rPr>
              <a:t>Venugopala</a:t>
            </a:r>
            <a:r>
              <a:rPr lang="sl-SI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l-SI" dirty="0" err="1" smtClean="0">
                <a:solidFill>
                  <a:schemeClr val="bg1"/>
                </a:solidFill>
                <a:latin typeface="Candara" pitchFamily="34" charset="0"/>
              </a:rPr>
              <a:t>Krishnan</a:t>
            </a:r>
            <a:r>
              <a:rPr lang="sl-SI" dirty="0" smtClean="0">
                <a:solidFill>
                  <a:schemeClr val="bg1"/>
                </a:solidFill>
                <a:latin typeface="Candara" pitchFamily="34" charset="0"/>
              </a:rPr>
              <a:t>, Indija</a:t>
            </a:r>
            <a:endParaRPr lang="sl-SI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bg1"/>
                </a:solidFill>
                <a:latin typeface="Candara" pitchFamily="34" charset="0"/>
              </a:rPr>
              <a:t>GLOBOKI RELIEF</a:t>
            </a:r>
            <a:endParaRPr lang="sl-SI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sz="3600" dirty="0" smtClean="0">
                <a:solidFill>
                  <a:schemeClr val="bg1"/>
                </a:solidFill>
                <a:latin typeface="Candara" pitchFamily="34" charset="0"/>
              </a:rPr>
              <a:t>VČASIH PODOBE IZ PLOŠČE SPLOH NE IZSTOPAJO, AMPAK SO VDOLBLJENE VANJO. TEMU PRAVIMO </a:t>
            </a:r>
            <a:r>
              <a:rPr lang="sl-SI" sz="3600" dirty="0" smtClean="0">
                <a:solidFill>
                  <a:srgbClr val="FFFF00"/>
                </a:solidFill>
                <a:latin typeface="Candara" pitchFamily="34" charset="0"/>
              </a:rPr>
              <a:t>GLOBOKI </a:t>
            </a:r>
            <a:r>
              <a:rPr lang="sl-SI" sz="3600" dirty="0" smtClean="0">
                <a:solidFill>
                  <a:schemeClr val="bg1"/>
                </a:solidFill>
                <a:latin typeface="Candara" pitchFamily="34" charset="0"/>
              </a:rPr>
              <a:t>RELIEF.</a:t>
            </a:r>
          </a:p>
          <a:p>
            <a:endParaRPr lang="sl-SI" dirty="0">
              <a:latin typeface="Candara" pitchFamily="34" charset="0"/>
            </a:endParaRPr>
          </a:p>
        </p:txBody>
      </p:sp>
      <p:pic>
        <p:nvPicPr>
          <p:cNvPr id="5" name="Ograda slike 4" descr="eab41f12edf548a08d88f757668edae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42" r="42"/>
          <a:stretch>
            <a:fillRect/>
          </a:stretch>
        </p:blipFill>
        <p:spPr>
          <a:xfrm>
            <a:off x="4648200" y="2348699"/>
            <a:ext cx="4038600" cy="3028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oljeZBesedilom 5"/>
          <p:cNvSpPr txBox="1"/>
          <p:nvPr/>
        </p:nvSpPr>
        <p:spPr>
          <a:xfrm>
            <a:off x="4283968" y="573325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0" dirty="0" smtClean="0">
                <a:solidFill>
                  <a:schemeClr val="bg1"/>
                </a:solidFill>
                <a:latin typeface="Candara" pitchFamily="34" charset="0"/>
              </a:rPr>
              <a:t>Jože Plečnik: Glinasta ploščica s krilato kačo</a:t>
            </a:r>
            <a:endParaRPr lang="sl-SI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2.arnes.si/~osngdl2s/razstave/razred6/relief/relie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2255670" cy="246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http://www2.arnes.si/~osngdl2s/razstave/razred6/relief/relie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3" y="1052736"/>
            <a:ext cx="2195382" cy="232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://www2.arnes.si/~osngdl2s/razstave/razred6/relief/relief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9" y="1012357"/>
            <a:ext cx="2160240" cy="2401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www2.arnes.si/~osngdl2s/razstave/razred6/relief/relief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149080"/>
            <a:ext cx="2160240" cy="2124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://www2.arnes.si/~osngdl2s/razstave/razred6/relief/relief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149080"/>
            <a:ext cx="2161710" cy="211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www2.arnes.si/~osngdl2s/razstave/razred6/relief/relief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142686"/>
            <a:ext cx="2520280" cy="2133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oljeZBesedilom 7"/>
          <p:cNvSpPr txBox="1"/>
          <p:nvPr/>
        </p:nvSpPr>
        <p:spPr>
          <a:xfrm>
            <a:off x="971600" y="26064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Candara" pitchFamily="34" charset="0"/>
              </a:rPr>
              <a:t>Izdelki učencev OŠ Danila Lokarja Ajdovščina</a:t>
            </a:r>
            <a:endParaRPr lang="sl-SI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francebevk.net/images/LV_Kipi/5_relief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3657600" cy="274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10" descr="http://www.francebevk.net/images/LV_Kipi/5_relief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48680"/>
            <a:ext cx="3657600" cy="274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6" name="Picture 2" descr="http://www.francebevk.net/images/LV_Kipi/5_relief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73016"/>
            <a:ext cx="3657600" cy="274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http://www.francebevk.net/images/LV_Kipi/5_relief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573016"/>
            <a:ext cx="2041122" cy="2721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oljeZBesedilom 7"/>
          <p:cNvSpPr txBox="1"/>
          <p:nvPr/>
        </p:nvSpPr>
        <p:spPr>
          <a:xfrm>
            <a:off x="4572000" y="378904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Candara" pitchFamily="34" charset="0"/>
              </a:rPr>
              <a:t>Izdelki OŠ Franceta Bevka, Ljubljana</a:t>
            </a:r>
            <a:endParaRPr lang="sl-SI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SC_0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725144"/>
            <a:ext cx="1944216" cy="1809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skle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2656"/>
            <a:ext cx="3826913" cy="2767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jeZBesedilom 4"/>
          <p:cNvSpPr txBox="1"/>
          <p:nvPr/>
        </p:nvSpPr>
        <p:spPr>
          <a:xfrm>
            <a:off x="179512" y="573325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Candara" pitchFamily="34" charset="0"/>
              </a:rPr>
              <a:t>Izdelki učencev OŠ Col</a:t>
            </a:r>
            <a:endParaRPr lang="sl-SI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6" name="Picture 4" descr="DSC03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573016"/>
            <a:ext cx="2941171" cy="2450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drev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3139736" cy="3984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323</Words>
  <Application>Microsoft Office PowerPoint</Application>
  <PresentationFormat>Diaprojekcija na zaslonu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7" baseType="lpstr">
      <vt:lpstr>Officeova tema</vt:lpstr>
      <vt:lpstr>RELIEF IZ GLINE</vt:lpstr>
      <vt:lpstr>Iz letne priprave:</vt:lpstr>
      <vt:lpstr>KAJ JE RELIEF?</vt:lpstr>
      <vt:lpstr>NIZKI RELIEF</vt:lpstr>
      <vt:lpstr>VISOKI RELIEF</vt:lpstr>
      <vt:lpstr>GLOBOKI RELIEF</vt:lpstr>
      <vt:lpstr>Diapozitiv 7</vt:lpstr>
      <vt:lpstr>Diapozitiv 8</vt:lpstr>
      <vt:lpstr>Diapozitiv 9</vt:lpstr>
      <vt:lpstr>Ideja: OZNAČEVALCI PROSTOROV</vt:lpstr>
      <vt:lpstr>Navodila za delo:</vt:lpstr>
      <vt:lpstr>Diapozitiv 12</vt:lpstr>
      <vt:lpstr>Diapozitiv 13</vt:lpstr>
      <vt:lpstr>Diapozitiv 14</vt:lpstr>
      <vt:lpstr>Diapozitiv 15</vt:lpstr>
      <vt:lpstr>Diapozitiv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RELIEF IZ GLINE</dc:title>
  <dc:creator>Klavdija</dc:creator>
  <cp:lastModifiedBy>Klavdija</cp:lastModifiedBy>
  <cp:revision>4</cp:revision>
  <dcterms:created xsi:type="dcterms:W3CDTF">2011-03-18T20:19:21Z</dcterms:created>
  <dcterms:modified xsi:type="dcterms:W3CDTF">2012-01-29T19:51:02Z</dcterms:modified>
</cp:coreProperties>
</file>