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3"/>
  </p:notesMasterIdLst>
  <p:sldIdLst>
    <p:sldId id="270" r:id="rId2"/>
    <p:sldId id="256" r:id="rId3"/>
    <p:sldId id="258" r:id="rId4"/>
    <p:sldId id="269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68" r:id="rId31"/>
    <p:sldId id="286" r:id="rId32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CDD3D-8469-450F-BAC8-D21AEC083F73}" type="datetimeFigureOut">
              <a:rPr lang="sl-SI" smtClean="0"/>
              <a:pPr/>
              <a:t>9.6.2010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1A130-7EF3-4AC5-A9BD-656EC284AC4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</a:t>
            </a:fld>
            <a:endParaRPr lang="sl-S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10</a:t>
            </a:fld>
            <a:endParaRPr lang="sl-S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11</a:t>
            </a:fld>
            <a:endParaRPr lang="sl-S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12</a:t>
            </a:fld>
            <a:endParaRPr lang="sl-S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13</a:t>
            </a:fld>
            <a:endParaRPr lang="sl-S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14</a:t>
            </a:fld>
            <a:endParaRPr lang="sl-SI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15</a:t>
            </a:fld>
            <a:endParaRPr lang="sl-SI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16</a:t>
            </a:fld>
            <a:endParaRPr lang="sl-SI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17</a:t>
            </a:fld>
            <a:endParaRPr lang="sl-SI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18</a:t>
            </a:fld>
            <a:endParaRPr lang="sl-SI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19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20</a:t>
            </a:fld>
            <a:endParaRPr lang="sl-SI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21</a:t>
            </a:fld>
            <a:endParaRPr lang="sl-SI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22</a:t>
            </a:fld>
            <a:endParaRPr lang="sl-SI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23</a:t>
            </a:fld>
            <a:endParaRPr lang="sl-SI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24</a:t>
            </a:fld>
            <a:endParaRPr lang="sl-SI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25</a:t>
            </a:fld>
            <a:endParaRPr lang="sl-SI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26</a:t>
            </a:fld>
            <a:endParaRPr lang="sl-SI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27</a:t>
            </a:fld>
            <a:endParaRPr lang="sl-SI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28</a:t>
            </a:fld>
            <a:endParaRPr lang="sl-SI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29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3</a:t>
            </a:fld>
            <a:endParaRPr lang="sl-SI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30</a:t>
            </a:fld>
            <a:endParaRPr lang="sl-SI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31</a:t>
            </a:fld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4</a:t>
            </a:fld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5</a:t>
            </a:fld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6</a:t>
            </a:fld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7</a:t>
            </a:fld>
            <a:endParaRPr 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8</a:t>
            </a:fld>
            <a:endParaRPr lang="sl-S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A130-7EF3-4AC5-A9BD-656EC284AC42}" type="slidenum">
              <a:rPr lang="sl-SI" smtClean="0"/>
              <a:pPr/>
              <a:t>9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02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03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04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05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06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07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08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09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0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1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2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3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4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6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7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8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4130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1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32" name="Rectangle 3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4133" name="Rectangle 3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4134" name="Rectangle 3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73C230-8614-462D-A3D0-DA69BE13D0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6BE47-7AAF-4EF5-BAEC-428924ACF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9723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37870-E0E8-478F-901D-12DC26DD29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1143000" y="1981200"/>
            <a:ext cx="7772400" cy="4114800"/>
          </a:xfrm>
        </p:spPr>
        <p:txBody>
          <a:bodyPr/>
          <a:lstStyle/>
          <a:p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90DDC0-9180-437C-A562-0ADF8A1167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FD7C8-516E-4A10-B657-1BC9ABCE81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1BF09-92A0-463A-9213-067F86123A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14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1054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AF866-3BD1-4D25-989A-CEA1ED7C1A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90A8A-CFC9-4DD1-97BA-F0FFBF480A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A13B4-D459-4568-9FDE-ACF2166719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E7693-9A12-4EC5-80BF-066416395C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2FAE9E-6ADC-4039-96F0-E2B1C43428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F50C1-6010-46B2-985C-88A3852957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3076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307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7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7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6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7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8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8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0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8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099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3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310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3106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2E06DFA-1E8D-4947-B090-349C640F175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F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2060575"/>
            <a:ext cx="7772400" cy="1143000"/>
          </a:xfrm>
        </p:spPr>
        <p:txBody>
          <a:bodyPr/>
          <a:lstStyle/>
          <a:p>
            <a:pPr algn="ctr"/>
            <a:r>
              <a:rPr lang="sl-SI" sz="6600" b="1">
                <a:solidFill>
                  <a:srgbClr val="FF0066"/>
                </a:solidFill>
                <a:latin typeface="Arial" pitchFamily="34" charset="0"/>
              </a:rPr>
              <a:t>Lepo je biti kemik</a:t>
            </a:r>
          </a:p>
        </p:txBody>
      </p:sp>
      <p:pic>
        <p:nvPicPr>
          <p:cNvPr id="19461" name="Picture 5" descr="crysta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838" y="0"/>
            <a:ext cx="2160587" cy="2420938"/>
          </a:xfrm>
          <a:prstGeom prst="rect">
            <a:avLst/>
          </a:prstGeom>
          <a:noFill/>
        </p:spPr>
      </p:pic>
      <p:pic>
        <p:nvPicPr>
          <p:cNvPr id="19462" name="Picture 6" descr="chemanim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3429000"/>
            <a:ext cx="4249737" cy="2557463"/>
          </a:xfrm>
          <a:prstGeom prst="rect">
            <a:avLst/>
          </a:prstGeom>
          <a:noFill/>
        </p:spPr>
      </p:pic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900113" y="614045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dirty="0">
                <a:latin typeface="Comic Sans MS" pitchFamily="66" charset="0"/>
              </a:rPr>
              <a:t>Mag. Karla Krajnik, OŠ Cvetka Golarja, Škofja Loka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9144000" cy="1655762"/>
          </a:xfrm>
        </p:spPr>
        <p:txBody>
          <a:bodyPr/>
          <a:lstStyle/>
          <a:p>
            <a:pPr marL="762000" indent="-762000">
              <a:buFontTx/>
              <a:buAutoNum type="arabicPeriod" startAt="6"/>
            </a:pP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Katera vrsta snovi nastane, ko klor v </a:t>
            </a:r>
            <a:br>
              <a:rPr lang="sl-SI" sz="36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obliki plina reagira z natrijem v obliki kovine?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2032000"/>
            <a:ext cx="3603625" cy="4059238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sl-SI"/>
          </a:p>
          <a:p>
            <a:pPr>
              <a:buFont typeface="Monotype Sorts" pitchFamily="2" charset="2"/>
              <a:buNone/>
            </a:pPr>
            <a:r>
              <a:rPr lang="sl-SI"/>
              <a:t>     </a:t>
            </a:r>
            <a:r>
              <a:rPr lang="sl-SI">
                <a:effectLst/>
                <a:latin typeface="Arial" pitchFamily="34" charset="0"/>
              </a:rPr>
              <a:t>A  spojina</a:t>
            </a:r>
          </a:p>
          <a:p>
            <a:pPr>
              <a:buFont typeface="Monotype Sorts" pitchFamily="2" charset="2"/>
              <a:buNone/>
            </a:pPr>
            <a:r>
              <a:rPr lang="sl-SI">
                <a:effectLst/>
                <a:latin typeface="Arial" pitchFamily="34" charset="0"/>
              </a:rPr>
              <a:t>     B  element</a:t>
            </a:r>
          </a:p>
          <a:p>
            <a:pPr>
              <a:buFont typeface="Monotype Sorts" pitchFamily="2" charset="2"/>
              <a:buNone/>
            </a:pPr>
            <a:r>
              <a:rPr lang="sl-SI">
                <a:effectLst/>
                <a:latin typeface="Arial" pitchFamily="34" charset="0"/>
              </a:rPr>
              <a:t>     C  zlitina</a:t>
            </a:r>
          </a:p>
          <a:p>
            <a:pPr>
              <a:buFont typeface="Monotype Sorts" pitchFamily="2" charset="2"/>
              <a:buNone/>
            </a:pPr>
            <a:r>
              <a:rPr lang="sl-SI">
                <a:effectLst/>
                <a:latin typeface="Arial" pitchFamily="34" charset="0"/>
              </a:rPr>
              <a:t>     D  raztopina</a:t>
            </a:r>
          </a:p>
        </p:txBody>
      </p:sp>
      <p:pic>
        <p:nvPicPr>
          <p:cNvPr id="11268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893175" cy="2362200"/>
          </a:xfrm>
        </p:spPr>
        <p:txBody>
          <a:bodyPr/>
          <a:lstStyle/>
          <a:p>
            <a:pPr marL="762000" indent="-762000"/>
            <a:r>
              <a:rPr lang="sl-SI" sz="3200">
                <a:solidFill>
                  <a:schemeClr val="tx1"/>
                </a:solidFill>
                <a:latin typeface="Arial" pitchFamily="34" charset="0"/>
              </a:rPr>
              <a:t>7.    Gorenje fosilnih goriv je povečalo količino ogljikovega dioksida v ozračju. Kaj je možen učinek, ki ga povečana količina  ogljikovega dioksida lahko ima na naš planet.</a:t>
            </a:r>
            <a:br>
              <a:rPr lang="sl-SI" sz="3200">
                <a:solidFill>
                  <a:schemeClr val="tx1"/>
                </a:solidFill>
                <a:latin typeface="Arial" pitchFamily="34" charset="0"/>
              </a:rPr>
            </a:br>
            <a:endParaRPr lang="sl-SI" sz="32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2636838"/>
            <a:ext cx="6605588" cy="2487612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sl-SI"/>
              <a:t>      </a:t>
            </a:r>
            <a:r>
              <a:rPr lang="sl-SI">
                <a:latin typeface="Arial" pitchFamily="34" charset="0"/>
              </a:rPr>
              <a:t>A  toplejše podnebje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 B  hladnejše podnebje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 C  zmanjšana relativna vlažnost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 D  več ozona v ozračju</a:t>
            </a:r>
          </a:p>
        </p:txBody>
      </p:sp>
      <p:pic>
        <p:nvPicPr>
          <p:cNvPr id="12292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8362950" cy="1858963"/>
          </a:xfrm>
        </p:spPr>
        <p:txBody>
          <a:bodyPr/>
          <a:lstStyle/>
          <a:p>
            <a:pPr marL="762000" indent="-762000"/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8.   Nafta je primer naravnega vira, ki se ne obnavlja. Kaj od naštetega je tudi primer neobnovljivega vira?</a:t>
            </a:r>
            <a:br>
              <a:rPr lang="sl-SI" sz="3600">
                <a:solidFill>
                  <a:schemeClr val="tx1"/>
                </a:solidFill>
                <a:latin typeface="Arial" pitchFamily="34" charset="0"/>
              </a:rPr>
            </a:br>
            <a:endParaRPr lang="sl-SI" sz="36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3141663"/>
            <a:ext cx="6573838" cy="287972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sl-SI"/>
              <a:t>        </a:t>
            </a:r>
            <a:r>
              <a:rPr lang="sl-SI">
                <a:latin typeface="Arial" pitchFamily="34" charset="0"/>
              </a:rPr>
              <a:t>A  les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  B  morska voda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  C  sončna svetloba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  D  premog</a:t>
            </a:r>
          </a:p>
        </p:txBody>
      </p:sp>
      <p:pic>
        <p:nvPicPr>
          <p:cNvPr id="13316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7772400" cy="1143000"/>
          </a:xfrm>
        </p:spPr>
        <p:txBody>
          <a:bodyPr/>
          <a:lstStyle/>
          <a:p>
            <a:pPr marL="762000" indent="-762000"/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9.    Kaj nastane, če nevtralen atom  </a:t>
            </a:r>
            <a:br>
              <a:rPr lang="sl-SI" sz="36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 dobi elektron?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4075" y="2332038"/>
            <a:ext cx="3970338" cy="4525962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sl-SI"/>
              <a:t>	  </a:t>
            </a:r>
            <a:r>
              <a:rPr lang="sl-SI">
                <a:latin typeface="Arial" pitchFamily="34" charset="0"/>
              </a:rPr>
              <a:t>A  zmes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B  ion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C  molekula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D  kovina</a:t>
            </a:r>
          </a:p>
        </p:txBody>
      </p:sp>
      <p:pic>
        <p:nvPicPr>
          <p:cNvPr id="14340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692150"/>
            <a:ext cx="7772400" cy="1143000"/>
          </a:xfrm>
        </p:spPr>
        <p:txBody>
          <a:bodyPr/>
          <a:lstStyle/>
          <a:p>
            <a:pPr marL="838200" indent="-838200"/>
            <a:r>
              <a:rPr lang="sl-SI" sz="3600" b="1">
                <a:solidFill>
                  <a:schemeClr val="tx1"/>
                </a:solidFill>
                <a:latin typeface="Arial" pitchFamily="34" charset="0"/>
              </a:rPr>
              <a:t>10. Reši kemijsko "enačbo“:</a:t>
            </a:r>
            <a:br>
              <a:rPr lang="sl-SI" sz="3600" b="1">
                <a:solidFill>
                  <a:schemeClr val="tx1"/>
                </a:solidFill>
                <a:latin typeface="Arial" pitchFamily="34" charset="0"/>
              </a:rPr>
            </a:br>
            <a:r>
              <a:rPr lang="sl-SI" sz="3600" b="1">
                <a:solidFill>
                  <a:schemeClr val="tx1"/>
                </a:solidFill>
                <a:latin typeface="Arial" pitchFamily="34" charset="0"/>
              </a:rPr>
              <a:t>Ogljik + uran = 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2332038"/>
            <a:ext cx="8229600" cy="4525962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sl-SI" b="1"/>
              <a:t/>
            </a:r>
            <a:br>
              <a:rPr lang="sl-SI" b="1"/>
            </a:br>
            <a:endParaRPr lang="sl-SI" b="1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124075" y="2332038"/>
            <a:ext cx="3970338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baker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silicij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radon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vodik</a:t>
            </a:r>
          </a:p>
        </p:txBody>
      </p:sp>
      <p:pic>
        <p:nvPicPr>
          <p:cNvPr id="15365" name="Picture 5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11. Slike prikazujejo znanstvenike. </a:t>
            </a:r>
            <a:br>
              <a:rPr lang="sl-SI" sz="36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     Med njimi izberi Slovenca, ki je</a:t>
            </a:r>
            <a:br>
              <a:rPr lang="sl-SI" sz="36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     dobil Nobelovo nagrad.</a:t>
            </a:r>
            <a:r>
              <a:rPr lang="sl-SI" sz="4000"/>
              <a:t> </a:t>
            </a:r>
          </a:p>
        </p:txBody>
      </p:sp>
      <p:pic>
        <p:nvPicPr>
          <p:cNvPr id="20485" name="Picture 5" descr="inde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4075" y="2276475"/>
            <a:ext cx="1439863" cy="1800225"/>
          </a:xfrm>
          <a:prstGeom prst="rect">
            <a:avLst/>
          </a:prstGeom>
          <a:noFill/>
        </p:spPr>
      </p:pic>
      <p:pic>
        <p:nvPicPr>
          <p:cNvPr id="20487" name="Picture 7" descr="index"/>
          <p:cNvPicPr>
            <a:picLocks noChangeAspect="1" noChangeArrowheads="1"/>
          </p:cNvPicPr>
          <p:nvPr/>
        </p:nvPicPr>
        <p:blipFill>
          <a:blip r:embed="rId4" cstate="print"/>
          <a:srcRect l="15797" r="11621" b="9169"/>
          <a:stretch>
            <a:fillRect/>
          </a:stretch>
        </p:blipFill>
        <p:spPr bwMode="auto">
          <a:xfrm>
            <a:off x="5940425" y="2276475"/>
            <a:ext cx="1655763" cy="1871663"/>
          </a:xfrm>
          <a:prstGeom prst="rect">
            <a:avLst/>
          </a:prstGeom>
          <a:noFill/>
        </p:spPr>
      </p:pic>
      <p:pic>
        <p:nvPicPr>
          <p:cNvPr id="20489" name="Picture 9" descr="index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050" y="4365625"/>
            <a:ext cx="1497013" cy="1871663"/>
          </a:xfrm>
          <a:prstGeom prst="rect">
            <a:avLst/>
          </a:prstGeom>
          <a:noFill/>
        </p:spPr>
      </p:pic>
      <p:pic>
        <p:nvPicPr>
          <p:cNvPr id="20491" name="Picture 11" descr="index"/>
          <p:cNvPicPr>
            <a:picLocks noChangeAspect="1" noChangeArrowheads="1"/>
          </p:cNvPicPr>
          <p:nvPr/>
        </p:nvPicPr>
        <p:blipFill>
          <a:blip r:embed="rId6" cstate="print"/>
          <a:srcRect r="4324" b="6349"/>
          <a:stretch>
            <a:fillRect/>
          </a:stretch>
        </p:blipFill>
        <p:spPr bwMode="auto">
          <a:xfrm>
            <a:off x="6011863" y="4365625"/>
            <a:ext cx="1439862" cy="1873250"/>
          </a:xfrm>
          <a:prstGeom prst="rect">
            <a:avLst/>
          </a:prstGeom>
          <a:noFill/>
        </p:spPr>
      </p:pic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547813" y="3500438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latin typeface="Arial" pitchFamily="34" charset="0"/>
              </a:rPr>
              <a:t>A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5219700" y="3573463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latin typeface="Arial" pitchFamily="34" charset="0"/>
              </a:rPr>
              <a:t>B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1547813" y="573405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latin typeface="Arial" pitchFamily="34" charset="0"/>
              </a:rPr>
              <a:t>C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5292725" y="573405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>
                <a:latin typeface="Arial" pitchFamily="34" charset="0"/>
              </a:rPr>
              <a:t>D</a:t>
            </a:r>
          </a:p>
        </p:txBody>
      </p:sp>
      <p:pic>
        <p:nvPicPr>
          <p:cNvPr id="20497" name="Picture 17" descr="9-02beaker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1725" y="4492625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12. Kako imenujemo prehod  snovi </a:t>
            </a:r>
            <a:r>
              <a:rPr lang="sl-SI" sz="4000">
                <a:solidFill>
                  <a:schemeClr val="tx1"/>
                </a:solidFill>
              </a:rPr>
              <a:t> </a:t>
            </a: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iz </a:t>
            </a:r>
            <a:br>
              <a:rPr lang="sl-SI" sz="36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      plina v tekočino?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2124075" y="2332038"/>
            <a:ext cx="3970338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sublimacija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kondenzacija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izparevanje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destilacija</a:t>
            </a:r>
          </a:p>
        </p:txBody>
      </p:sp>
      <p:pic>
        <p:nvPicPr>
          <p:cNvPr id="21516" name="Picture 12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13. Izotopi se med seboj razlikujejo v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124075" y="2332038"/>
            <a:ext cx="5327650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številu atomov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številu dvojnih vezi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številu nevtronov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številu protonov</a:t>
            </a:r>
          </a:p>
        </p:txBody>
      </p:sp>
      <p:pic>
        <p:nvPicPr>
          <p:cNvPr id="22532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14. Kalij sodi med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124075" y="2332038"/>
            <a:ext cx="6192838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alkalijske elemente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zemljoalkalijske elemente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prehodne elemente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žlahtne pline</a:t>
            </a:r>
          </a:p>
        </p:txBody>
      </p:sp>
      <p:pic>
        <p:nvPicPr>
          <p:cNvPr id="23556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15. Produkta nepopolnega gorenja </a:t>
            </a:r>
            <a:br>
              <a:rPr lang="sl-SI" sz="36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      ogljikovodikov sta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124075" y="2332038"/>
            <a:ext cx="6192838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ogljik in vodik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voda in ogljikov oksid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voda in ogljikov dioksid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voda in žveplov dioksid</a:t>
            </a:r>
          </a:p>
        </p:txBody>
      </p:sp>
      <p:pic>
        <p:nvPicPr>
          <p:cNvPr id="24580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066800" y="609600"/>
            <a:ext cx="8077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>
                <a:solidFill>
                  <a:srgbClr val="CCECFF"/>
                </a:solidFill>
                <a:latin typeface="Arial" pitchFamily="34" charset="0"/>
              </a:rPr>
              <a:t>Razvrstite spojine od tiste z najmanjšim številom vodikovih atomov do tiste z največjim.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143000" y="28194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A amoniak</a:t>
            </a:r>
            <a:endParaRPr lang="sl-SI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181600" y="2819400"/>
            <a:ext cx="396240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B vodikov klorid</a:t>
            </a:r>
            <a:endParaRPr lang="sl-SI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066800" y="41910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C voda</a:t>
            </a:r>
            <a:endParaRPr lang="sl-SI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181600" y="41910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D metan</a:t>
            </a:r>
            <a:endParaRPr lang="sl-SI"/>
          </a:p>
        </p:txBody>
      </p:sp>
      <p:pic>
        <p:nvPicPr>
          <p:cNvPr id="2055" name="Picture 7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16. S kovalentno vezjo se povežejo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124075" y="2332038"/>
            <a:ext cx="6192838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kovine s kovinami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kovine z nekovinami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nekovine z nekovinami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kovine z žlahtnimi plini</a:t>
            </a:r>
          </a:p>
        </p:txBody>
      </p:sp>
      <p:pic>
        <p:nvPicPr>
          <p:cNvPr id="25604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17. Med kemijske reakcije sodi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124075" y="2332038"/>
            <a:ext cx="6192838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destilacija vode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raztapljanje soli v  vodi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segrevanje vode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elektroliza vode</a:t>
            </a:r>
          </a:p>
        </p:txBody>
      </p:sp>
      <p:pic>
        <p:nvPicPr>
          <p:cNvPr id="26628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18. Splošna formula C</a:t>
            </a:r>
            <a:r>
              <a:rPr lang="sl-SI" sz="3600" baseline="-25000">
                <a:solidFill>
                  <a:schemeClr val="tx1"/>
                </a:solidFill>
                <a:latin typeface="Arial" pitchFamily="34" charset="0"/>
              </a:rPr>
              <a:t>n</a:t>
            </a: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H</a:t>
            </a:r>
            <a:r>
              <a:rPr lang="sl-SI" sz="3600" baseline="-25000">
                <a:solidFill>
                  <a:schemeClr val="tx1"/>
                </a:solidFill>
                <a:latin typeface="Arial" pitchFamily="34" charset="0"/>
              </a:rPr>
              <a:t>2n-2 </a:t>
            </a: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ustreza </a:t>
            </a:r>
            <a:br>
              <a:rPr lang="sl-SI" sz="36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      homologni vrsti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124075" y="2332038"/>
            <a:ext cx="6192838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alkanov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alkenov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alkinov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cikloalkanov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4000">
                <a:solidFill>
                  <a:schemeClr val="tx1"/>
                </a:solidFill>
                <a:latin typeface="Arial" pitchFamily="34" charset="0"/>
              </a:rPr>
              <a:t>19. Adicija je kemijska reakcija </a:t>
            </a:r>
            <a:br>
              <a:rPr lang="sl-SI" sz="40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4000">
                <a:solidFill>
                  <a:schemeClr val="tx1"/>
                </a:solidFill>
                <a:latin typeface="Arial" pitchFamily="34" charset="0"/>
              </a:rPr>
              <a:t>      značilna za</a:t>
            </a:r>
            <a:endParaRPr lang="sl-SI">
              <a:solidFill>
                <a:schemeClr val="tx1"/>
              </a:solidFill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124075" y="2332038"/>
            <a:ext cx="6192838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nenasičene ogljikovodike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nasičene ogljikovodike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ciklične ogljikovodike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aciklične ogljikovodike</a:t>
            </a:r>
          </a:p>
        </p:txBody>
      </p:sp>
      <p:pic>
        <p:nvPicPr>
          <p:cNvPr id="28676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20. V barvah za lase je spojina, ki </a:t>
            </a:r>
            <a:br>
              <a:rPr lang="sl-SI" sz="36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     razbarva barvo las: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124075" y="2332038"/>
            <a:ext cx="6192838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voda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metan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klorovodikova kislina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vodikov peroksid</a:t>
            </a:r>
          </a:p>
        </p:txBody>
      </p:sp>
      <p:pic>
        <p:nvPicPr>
          <p:cNvPr id="29700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21. Metan ne nastaja: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124075" y="2332038"/>
            <a:ext cx="6911975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v premogovnikih kot jamski plin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v močvirjih pri razkroju celuloze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pri gorenju zemeljskega plina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v riževih nasadih</a:t>
            </a:r>
          </a:p>
        </p:txBody>
      </p:sp>
      <p:pic>
        <p:nvPicPr>
          <p:cNvPr id="30724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22. Oksidi so: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63713" y="2276475"/>
            <a:ext cx="6911975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spojine s kisikom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zlitine s kisikom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elementi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ogljikovodiki</a:t>
            </a:r>
          </a:p>
        </p:txBody>
      </p:sp>
      <p:pic>
        <p:nvPicPr>
          <p:cNvPr id="31748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23. Katera snov ni sestavljena iz ogljika: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763713" y="2276475"/>
            <a:ext cx="6911975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grafit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diamant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fuleren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amalgam</a:t>
            </a:r>
          </a:p>
        </p:txBody>
      </p:sp>
      <p:pic>
        <p:nvPicPr>
          <p:cNvPr id="32772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24. Amalgam je: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1763713" y="2276475"/>
            <a:ext cx="6911975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zlitina z živim srebrom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zlitina z bakrom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spojina, ki vsebujejo amalgam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element</a:t>
            </a:r>
          </a:p>
        </p:txBody>
      </p:sp>
      <p:pic>
        <p:nvPicPr>
          <p:cNvPr id="33796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748713" cy="1666875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25. Med elemente ne sodi:</a:t>
            </a: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763713" y="2276475"/>
            <a:ext cx="6911975" cy="282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	  </a:t>
            </a: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  vodik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B  kositer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C  platina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sl-SI" sz="3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   D  voda</a:t>
            </a:r>
          </a:p>
        </p:txBody>
      </p:sp>
      <p:pic>
        <p:nvPicPr>
          <p:cNvPr id="34820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066800" y="609600"/>
            <a:ext cx="8077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>
                <a:latin typeface="Arial" pitchFamily="34" charset="0"/>
              </a:rPr>
              <a:t>Razvrstite spojine od tiste z najmanjšim številom vodikovih atomov do tiste z največjim.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143000" y="28194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A heksin</a:t>
            </a:r>
            <a:endParaRPr lang="sl-SI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181600" y="2819400"/>
            <a:ext cx="396240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B heksan</a:t>
            </a:r>
            <a:endParaRPr lang="sl-SI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066800" y="41910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C benzen</a:t>
            </a:r>
            <a:endParaRPr lang="sl-SI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181600" y="4191000"/>
            <a:ext cx="3581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D cikloheksan</a:t>
            </a:r>
            <a:endParaRPr lang="sl-SI"/>
          </a:p>
        </p:txBody>
      </p:sp>
      <p:pic>
        <p:nvPicPr>
          <p:cNvPr id="6151" name="Picture 7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7772400" cy="1143000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26. Reši rebus.</a:t>
            </a:r>
          </a:p>
        </p:txBody>
      </p:sp>
      <p:graphicFrame>
        <p:nvGraphicFramePr>
          <p:cNvPr id="16528" name="Group 144"/>
          <p:cNvGraphicFramePr>
            <a:graphicFrameLocks noGrp="1"/>
          </p:cNvGraphicFramePr>
          <p:nvPr>
            <p:ph idx="1"/>
          </p:nvPr>
        </p:nvGraphicFramePr>
        <p:xfrm>
          <a:off x="1143000" y="1981200"/>
          <a:ext cx="4868863" cy="1401763"/>
        </p:xfrm>
        <a:graphic>
          <a:graphicData uri="http://schemas.openxmlformats.org/drawingml/2006/table">
            <a:tbl>
              <a:tblPr/>
              <a:tblGrid>
                <a:gridCol w="571500"/>
                <a:gridCol w="669925"/>
                <a:gridCol w="573088"/>
                <a:gridCol w="666750"/>
                <a:gridCol w="573087"/>
                <a:gridCol w="668338"/>
                <a:gridCol w="574675"/>
                <a:gridCol w="571500"/>
              </a:tblGrid>
              <a:tr h="727075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10,8</a:t>
                      </a:r>
                      <a:endParaRPr kumimoji="0" lang="sl-S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5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B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12</a:t>
                      </a:r>
                      <a:endParaRPr kumimoji="0" lang="sl-S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6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?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14</a:t>
                      </a:r>
                      <a:endParaRPr kumimoji="0" lang="sl-S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7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N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16</a:t>
                      </a:r>
                      <a:endParaRPr kumimoji="0" lang="sl-S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8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O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26,9</a:t>
                      </a:r>
                      <a:endParaRPr kumimoji="0" lang="sl-S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13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Al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28</a:t>
                      </a:r>
                      <a:endParaRPr kumimoji="0" lang="sl-S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14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Si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30,9</a:t>
                      </a:r>
                      <a:endParaRPr kumimoji="0" lang="sl-S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15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P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32</a:t>
                      </a:r>
                      <a:endParaRPr kumimoji="0" lang="sl-SI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CE" pitchFamily="34" charset="-18"/>
                        <a:cs typeface="Times New Roman" pitchFamily="18" charset="0"/>
                      </a:endParaRP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16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E" pitchFamily="34" charset="-18"/>
                          <a:cs typeface="Times New Roman" pitchFamily="18" charset="0"/>
                        </a:rPr>
                        <a:t>S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529" name="Text Box 145"/>
          <p:cNvSpPr txBox="1">
            <a:spLocks noChangeArrowheads="1"/>
          </p:cNvSpPr>
          <p:nvPr/>
        </p:nvSpPr>
        <p:spPr bwMode="auto">
          <a:xfrm>
            <a:off x="6208713" y="2368550"/>
            <a:ext cx="7397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sl-SI" sz="4000">
                <a:latin typeface="Arial" pitchFamily="34" charset="0"/>
              </a:rPr>
              <a:t>o</a:t>
            </a:r>
          </a:p>
        </p:txBody>
      </p:sp>
      <p:sp>
        <p:nvSpPr>
          <p:cNvPr id="16530" name="Text Box 146"/>
          <p:cNvSpPr txBox="1">
            <a:spLocks noChangeArrowheads="1"/>
          </p:cNvSpPr>
          <p:nvPr/>
        </p:nvSpPr>
        <p:spPr bwMode="auto">
          <a:xfrm>
            <a:off x="7000875" y="1865313"/>
            <a:ext cx="167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sl-SI"/>
          </a:p>
        </p:txBody>
      </p:sp>
      <p:sp>
        <p:nvSpPr>
          <p:cNvPr id="16531" name="Text Box 147"/>
          <p:cNvSpPr txBox="1">
            <a:spLocks noChangeArrowheads="1"/>
          </p:cNvSpPr>
          <p:nvPr/>
        </p:nvSpPr>
        <p:spPr bwMode="auto">
          <a:xfrm>
            <a:off x="7000875" y="1979613"/>
            <a:ext cx="1819275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sl-SI" sz="3200">
              <a:latin typeface="Arial" pitchFamily="34" charset="0"/>
            </a:endParaRPr>
          </a:p>
          <a:p>
            <a:pPr algn="ctr"/>
            <a:r>
              <a:rPr lang="sl-SI" sz="3200">
                <a:latin typeface="Arial" pitchFamily="34" charset="0"/>
              </a:rPr>
              <a:t>diki</a:t>
            </a:r>
          </a:p>
          <a:p>
            <a:endParaRPr lang="sl-SI" sz="3200">
              <a:latin typeface="Arial" pitchFamily="34" charset="0"/>
            </a:endParaRPr>
          </a:p>
          <a:p>
            <a:endParaRPr lang="sl-SI" sz="3200">
              <a:latin typeface="Arial" pitchFamily="34" charset="0"/>
            </a:endParaRPr>
          </a:p>
          <a:p>
            <a:endParaRPr lang="sl-SI" sz="3200">
              <a:latin typeface="Arial" pitchFamily="34" charset="0"/>
            </a:endParaRPr>
          </a:p>
          <a:p>
            <a:endParaRPr lang="sl-SI" sz="3200">
              <a:latin typeface="Arial" pitchFamily="34" charset="0"/>
            </a:endParaRPr>
          </a:p>
        </p:txBody>
      </p:sp>
      <p:sp>
        <p:nvSpPr>
          <p:cNvPr id="16532" name="Oval 148"/>
          <p:cNvSpPr>
            <a:spLocks noChangeArrowheads="1"/>
          </p:cNvSpPr>
          <p:nvPr/>
        </p:nvSpPr>
        <p:spPr bwMode="auto">
          <a:xfrm>
            <a:off x="7308850" y="2060575"/>
            <a:ext cx="1223963" cy="1439863"/>
          </a:xfrm>
          <a:prstGeom prst="ellipse">
            <a:avLst/>
          </a:prstGeom>
          <a:noFill/>
          <a:ln w="476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pic>
        <p:nvPicPr>
          <p:cNvPr id="16533" name="Picture 149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7772400" cy="431800"/>
          </a:xfrm>
        </p:spPr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Rešitve: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7000875" y="1865313"/>
            <a:ext cx="167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sl-SI"/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1116013" y="692150"/>
            <a:ext cx="7812087" cy="740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sl-SI" sz="3200">
                <a:latin typeface="Arial" pitchFamily="34" charset="0"/>
              </a:rPr>
              <a:t>1. prosojnica: B, C, D, A</a:t>
            </a:r>
          </a:p>
          <a:p>
            <a:pPr marL="457200" indent="-457200"/>
            <a:r>
              <a:rPr lang="sl-SI" sz="3200">
                <a:latin typeface="Arial" pitchFamily="34" charset="0"/>
              </a:rPr>
              <a:t>2. prosojnica:  C, A, D, B</a:t>
            </a:r>
          </a:p>
          <a:p>
            <a:pPr marL="457200" indent="-457200"/>
            <a:r>
              <a:rPr lang="sl-SI" sz="3200">
                <a:latin typeface="Arial" pitchFamily="34" charset="0"/>
              </a:rPr>
              <a:t>3. prosojnica: D</a:t>
            </a:r>
          </a:p>
          <a:p>
            <a:pPr marL="457200" indent="-457200">
              <a:buFontTx/>
              <a:buAutoNum type="arabicPeriod"/>
            </a:pPr>
            <a:r>
              <a:rPr lang="sl-SI" sz="3200">
                <a:latin typeface="Arial" pitchFamily="34" charset="0"/>
              </a:rPr>
              <a:t>D		2. B		3. A=H</a:t>
            </a:r>
            <a:r>
              <a:rPr lang="sl-SI" sz="3200" baseline="-25000">
                <a:latin typeface="Arial" pitchFamily="34" charset="0"/>
              </a:rPr>
              <a:t>2</a:t>
            </a:r>
            <a:r>
              <a:rPr lang="sl-SI" sz="3200">
                <a:latin typeface="Arial" pitchFamily="34" charset="0"/>
              </a:rPr>
              <a:t>O; B=CCl</a:t>
            </a:r>
            <a:r>
              <a:rPr lang="sl-SI" sz="3200" baseline="-25000">
                <a:latin typeface="Arial" pitchFamily="34" charset="0"/>
              </a:rPr>
              <a:t>4</a:t>
            </a:r>
            <a:endParaRPr lang="sl-SI" sz="3200">
              <a:latin typeface="Arial" pitchFamily="34" charset="0"/>
            </a:endParaRPr>
          </a:p>
          <a:p>
            <a:pPr marL="457200" indent="-457200"/>
            <a:r>
              <a:rPr lang="sl-SI" sz="3200">
                <a:latin typeface="Arial" pitchFamily="34" charset="0"/>
              </a:rPr>
              <a:t>4. B		5. B		6. A</a:t>
            </a:r>
          </a:p>
          <a:p>
            <a:pPr marL="457200" indent="-457200"/>
            <a:r>
              <a:rPr lang="sl-SI" sz="3200">
                <a:latin typeface="Arial" pitchFamily="34" charset="0"/>
              </a:rPr>
              <a:t>7. A		8. D		9. B</a:t>
            </a:r>
          </a:p>
          <a:p>
            <a:pPr marL="457200" indent="-457200"/>
            <a:r>
              <a:rPr lang="sl-SI" sz="3200">
                <a:latin typeface="Arial" pitchFamily="34" charset="0"/>
              </a:rPr>
              <a:t>10. A	11. A	12. B</a:t>
            </a:r>
          </a:p>
          <a:p>
            <a:pPr marL="457200" indent="-457200"/>
            <a:r>
              <a:rPr lang="sl-SI" sz="3200">
                <a:latin typeface="Arial" pitchFamily="34" charset="0"/>
              </a:rPr>
              <a:t>13. C	14. A	15. B</a:t>
            </a:r>
          </a:p>
          <a:p>
            <a:pPr marL="457200" indent="-457200"/>
            <a:r>
              <a:rPr lang="sl-SI" sz="3200">
                <a:latin typeface="Arial" pitchFamily="34" charset="0"/>
              </a:rPr>
              <a:t>16. C	17. D	18. C</a:t>
            </a:r>
          </a:p>
          <a:p>
            <a:pPr marL="457200" indent="-457200"/>
            <a:r>
              <a:rPr lang="sl-SI" sz="3200">
                <a:latin typeface="Arial" pitchFamily="34" charset="0"/>
              </a:rPr>
              <a:t>19. A	20. D	21. C</a:t>
            </a:r>
          </a:p>
          <a:p>
            <a:pPr marL="457200" indent="-457200"/>
            <a:r>
              <a:rPr lang="sl-SI" sz="3200">
                <a:latin typeface="Arial" pitchFamily="34" charset="0"/>
              </a:rPr>
              <a:t>22. A	23. D	24. A</a:t>
            </a:r>
          </a:p>
          <a:p>
            <a:pPr marL="457200" indent="-457200"/>
            <a:r>
              <a:rPr lang="sl-SI" sz="3200">
                <a:latin typeface="Arial" pitchFamily="34" charset="0"/>
              </a:rPr>
              <a:t>25. D	26. OGLJIKOVODIKI</a:t>
            </a:r>
          </a:p>
          <a:p>
            <a:pPr marL="457200" indent="-457200"/>
            <a:endParaRPr lang="sl-SI" sz="3200">
              <a:latin typeface="Arial" pitchFamily="34" charset="0"/>
            </a:endParaRPr>
          </a:p>
          <a:p>
            <a:pPr marL="457200" indent="-457200"/>
            <a:endParaRPr lang="sl-SI" sz="3200">
              <a:latin typeface="Arial" pitchFamily="34" charset="0"/>
            </a:endParaRPr>
          </a:p>
          <a:p>
            <a:pPr marL="457200" indent="-457200"/>
            <a:endParaRPr lang="sl-SI" sz="3200">
              <a:latin typeface="Arial" pitchFamily="34" charset="0"/>
            </a:endParaRPr>
          </a:p>
        </p:txBody>
      </p:sp>
      <p:pic>
        <p:nvPicPr>
          <p:cNvPr id="35872" name="Picture 32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Katera slika je na znaku, ki opozarja na strupeno?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8538" y="2276475"/>
            <a:ext cx="4437062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A   Luciferjev zob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B   Osama Bin Laden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C   Vampirjevi rožički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D   Lobanja</a:t>
            </a:r>
          </a:p>
        </p:txBody>
      </p:sp>
      <p:pic>
        <p:nvPicPr>
          <p:cNvPr id="18436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066800" y="609600"/>
            <a:ext cx="8077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sl-SI" sz="3600">
                <a:solidFill>
                  <a:srgbClr val="CCECFF"/>
                </a:solidFill>
                <a:latin typeface="Arial" pitchFamily="34" charset="0"/>
              </a:rPr>
              <a:t>Kateri je pogovorni izraz za acetilensko svetilko?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143000" y="28194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A martinovka</a:t>
            </a:r>
            <a:endParaRPr lang="sl-SI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181600" y="28194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B špiritovka</a:t>
            </a:r>
            <a:endParaRPr lang="sl-SI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066800" y="41910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C molotovka</a:t>
            </a:r>
            <a:endParaRPr lang="sl-SI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181600" y="4191000"/>
            <a:ext cx="320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D karbidovka</a:t>
            </a:r>
            <a:endParaRPr lang="sl-SI"/>
          </a:p>
        </p:txBody>
      </p:sp>
      <p:pic>
        <p:nvPicPr>
          <p:cNvPr id="5127" name="Picture 7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066800" y="609600"/>
            <a:ext cx="8077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sl-SI" sz="3600">
                <a:solidFill>
                  <a:srgbClr val="CCECFF"/>
                </a:solidFill>
                <a:latin typeface="Arial" pitchFamily="34" charset="0"/>
              </a:rPr>
              <a:t>2. Bron je zlitina, v kateri sta pomešana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143000" y="2819400"/>
            <a:ext cx="365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A baker in cink</a:t>
            </a:r>
            <a:endParaRPr lang="sl-SI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029200" y="2819400"/>
            <a:ext cx="480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B baker in kositer</a:t>
            </a:r>
            <a:endParaRPr lang="sl-SI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066800" y="4191000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C baker in zlato</a:t>
            </a:r>
            <a:endParaRPr lang="sl-SI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029200" y="4191000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3600" b="1">
                <a:solidFill>
                  <a:srgbClr val="CCECFF"/>
                </a:solidFill>
                <a:latin typeface="Arial" pitchFamily="34" charset="0"/>
              </a:rPr>
              <a:t>D baker in železo</a:t>
            </a:r>
            <a:endParaRPr lang="sl-SI"/>
          </a:p>
        </p:txBody>
      </p:sp>
      <p:pic>
        <p:nvPicPr>
          <p:cNvPr id="7175" name="Picture 7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0"/>
            <a:ext cx="8172450" cy="6048375"/>
          </a:xfrm>
        </p:spPr>
        <p:txBody>
          <a:bodyPr/>
          <a:lstStyle/>
          <a:p>
            <a:pPr marL="762000" indent="-762000" algn="l"/>
            <a:r>
              <a:rPr lang="sl-SI" sz="3600">
                <a:solidFill>
                  <a:schemeClr val="tx1"/>
                </a:solidFill>
                <a:latin typeface="Arial" pitchFamily="34" charset="0"/>
              </a:rPr>
              <a:t>3.</a:t>
            </a: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     </a:t>
            </a:r>
            <a:r>
              <a:rPr lang="sl-SI" sz="2800">
                <a:solidFill>
                  <a:schemeClr val="tx1"/>
                </a:solidFill>
                <a:latin typeface="Arial" pitchFamily="34" charset="0"/>
              </a:rPr>
              <a:t>V epruveto z vodo dolijemo neznano snov, ki je lahko bencin ali ogljikov tetraklorid (CCl</a:t>
            </a:r>
            <a:r>
              <a:rPr lang="sl-SI" sz="2800" baseline="-25000">
                <a:solidFill>
                  <a:schemeClr val="tx1"/>
                </a:solidFill>
                <a:latin typeface="Arial" pitchFamily="34" charset="0"/>
              </a:rPr>
              <a:t>4</a:t>
            </a:r>
            <a:r>
              <a:rPr lang="sl-SI" sz="2800">
                <a:solidFill>
                  <a:schemeClr val="tx1"/>
                </a:solidFill>
                <a:latin typeface="Arial" pitchFamily="34" charset="0"/>
              </a:rPr>
              <a:t>). Tekočina se z vodo ne meša, tako da nastaneta dve plasti. </a:t>
            </a:r>
            <a:br>
              <a:rPr lang="sl-SI" sz="28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2800">
                <a:solidFill>
                  <a:schemeClr val="tx1"/>
                </a:solidFill>
                <a:latin typeface="Arial" pitchFamily="34" charset="0"/>
              </a:rPr>
              <a:t>Ko v epruveto vržemo jod, se vijolično obarva plast B, plast A pa se ne spremeni.</a:t>
            </a:r>
            <a:br>
              <a:rPr lang="sl-SI" sz="28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2800">
                <a:solidFill>
                  <a:schemeClr val="tx1"/>
                </a:solidFill>
                <a:latin typeface="Arial" pitchFamily="34" charset="0"/>
              </a:rPr>
              <a:t>Na osnovi opisa poskusa in podatkov o gostoti snovi določi, katera snov je plast A in katera plast B! </a:t>
            </a:r>
            <a:br>
              <a:rPr lang="sl-SI" sz="28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                                                               Odgovori:</a:t>
            </a:r>
            <a:br>
              <a:rPr lang="sl-SI" sz="2400">
                <a:solidFill>
                  <a:schemeClr val="tx1"/>
                </a:solidFill>
                <a:latin typeface="Arial" pitchFamily="34" charset="0"/>
              </a:rPr>
            </a:br>
            <a:r>
              <a:rPr lang="el-GR" sz="2400">
                <a:solidFill>
                  <a:schemeClr val="tx1"/>
                </a:solidFill>
                <a:latin typeface="Arial" pitchFamily="34" charset="0"/>
                <a:sym typeface="GreekMathSymbols"/>
              </a:rPr>
              <a:t>ρ</a:t>
            </a: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(H</a:t>
            </a:r>
            <a:r>
              <a:rPr lang="sl-SI" sz="2400" baseline="-25000">
                <a:solidFill>
                  <a:schemeClr val="tx1"/>
                </a:solidFill>
                <a:latin typeface="Arial" pitchFamily="34" charset="0"/>
              </a:rPr>
              <a:t>2</a:t>
            </a: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O) = 1 g/cm</a:t>
            </a:r>
            <a:r>
              <a:rPr lang="sl-SI" sz="2400" baseline="30000">
                <a:solidFill>
                  <a:schemeClr val="tx1"/>
                </a:solidFill>
                <a:latin typeface="Arial" pitchFamily="34" charset="0"/>
              </a:rPr>
              <a:t>3</a:t>
            </a: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                  Plast A je ___________</a:t>
            </a:r>
            <a:br>
              <a:rPr lang="sl-SI" sz="2400">
                <a:solidFill>
                  <a:schemeClr val="tx1"/>
                </a:solidFill>
                <a:latin typeface="Arial" pitchFamily="34" charset="0"/>
              </a:rPr>
            </a:br>
            <a:r>
              <a:rPr lang="el-GR" sz="2400">
                <a:solidFill>
                  <a:schemeClr val="tx1"/>
                </a:solidFill>
                <a:latin typeface="Arial" pitchFamily="34" charset="0"/>
                <a:sym typeface="GreekMathSymbols"/>
              </a:rPr>
              <a:t>ρ</a:t>
            </a: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 (bencin)= 0,9 g/cm</a:t>
            </a:r>
            <a:r>
              <a:rPr lang="sl-SI" sz="2400" baseline="30000">
                <a:solidFill>
                  <a:schemeClr val="tx1"/>
                </a:solidFill>
                <a:latin typeface="Arial" pitchFamily="34" charset="0"/>
              </a:rPr>
              <a:t>3</a:t>
            </a: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           Plast B je ___________</a:t>
            </a:r>
            <a:br>
              <a:rPr lang="sl-SI" sz="2400">
                <a:solidFill>
                  <a:schemeClr val="tx1"/>
                </a:solidFill>
                <a:latin typeface="Arial" pitchFamily="34" charset="0"/>
              </a:rPr>
            </a:br>
            <a:r>
              <a:rPr lang="el-GR" sz="2400">
                <a:solidFill>
                  <a:schemeClr val="tx1"/>
                </a:solidFill>
                <a:latin typeface="Arial" pitchFamily="34" charset="0"/>
                <a:sym typeface="GreekMathSymbols"/>
              </a:rPr>
              <a:t>ρ</a:t>
            </a: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 (CCl</a:t>
            </a:r>
            <a:r>
              <a:rPr lang="sl-SI" sz="2400" baseline="-25000">
                <a:solidFill>
                  <a:schemeClr val="tx1"/>
                </a:solidFill>
                <a:latin typeface="Arial" pitchFamily="34" charset="0"/>
              </a:rPr>
              <a:t>4</a:t>
            </a: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)= 1,6 g/cm</a:t>
            </a:r>
            <a:r>
              <a:rPr lang="sl-SI" sz="2400" baseline="30000">
                <a:solidFill>
                  <a:schemeClr val="tx1"/>
                </a:solidFill>
                <a:latin typeface="Arial" pitchFamily="34" charset="0"/>
              </a:rPr>
              <a:t>3</a:t>
            </a: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>                     </a:t>
            </a:r>
            <a:br>
              <a:rPr lang="sl-SI" sz="2400">
                <a:solidFill>
                  <a:schemeClr val="tx1"/>
                </a:solidFill>
                <a:latin typeface="Arial" pitchFamily="34" charset="0"/>
              </a:rPr>
            </a:br>
            <a:r>
              <a:rPr lang="sl-SI" sz="240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sl-SI" sz="2400">
                <a:solidFill>
                  <a:schemeClr val="tx1"/>
                </a:solidFill>
                <a:latin typeface="Arial" pitchFamily="34" charset="0"/>
              </a:rPr>
            </a:br>
            <a:endParaRPr lang="sl-SI" sz="2400" b="1">
              <a:solidFill>
                <a:schemeClr val="tx1"/>
              </a:solidFill>
              <a:latin typeface="Arial" pitchFamily="34" charset="0"/>
            </a:endParaRP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250825" y="1700213"/>
            <a:ext cx="792163" cy="3384550"/>
            <a:chOff x="9288" y="12724"/>
            <a:chExt cx="577" cy="2263"/>
          </a:xfrm>
        </p:grpSpPr>
        <p:grpSp>
          <p:nvGrpSpPr>
            <p:cNvPr id="8196" name="Group 4"/>
            <p:cNvGrpSpPr>
              <a:grpSpLocks/>
            </p:cNvGrpSpPr>
            <p:nvPr/>
          </p:nvGrpSpPr>
          <p:grpSpPr bwMode="auto">
            <a:xfrm>
              <a:off x="9288" y="12724"/>
              <a:ext cx="577" cy="2263"/>
              <a:chOff x="10086" y="13527"/>
              <a:chExt cx="577" cy="2263"/>
            </a:xfrm>
          </p:grpSpPr>
          <p:sp>
            <p:nvSpPr>
              <p:cNvPr id="8197" name="Line 5"/>
              <p:cNvSpPr>
                <a:spLocks noChangeShapeType="1"/>
              </p:cNvSpPr>
              <p:nvPr/>
            </p:nvSpPr>
            <p:spPr bwMode="auto">
              <a:xfrm>
                <a:off x="10107" y="13527"/>
                <a:ext cx="1" cy="20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8198" name="Line 6"/>
              <p:cNvSpPr>
                <a:spLocks noChangeShapeType="1"/>
              </p:cNvSpPr>
              <p:nvPr/>
            </p:nvSpPr>
            <p:spPr bwMode="auto">
              <a:xfrm>
                <a:off x="10647" y="13527"/>
                <a:ext cx="1" cy="20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8199" name="Arc 7"/>
              <p:cNvSpPr>
                <a:spLocks/>
              </p:cNvSpPr>
              <p:nvPr/>
            </p:nvSpPr>
            <p:spPr bwMode="auto">
              <a:xfrm flipH="1" flipV="1">
                <a:off x="10086" y="15501"/>
                <a:ext cx="289" cy="28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8200" name="Arc 8"/>
              <p:cNvSpPr>
                <a:spLocks/>
              </p:cNvSpPr>
              <p:nvPr/>
            </p:nvSpPr>
            <p:spPr bwMode="auto">
              <a:xfrm flipV="1">
                <a:off x="10371" y="15501"/>
                <a:ext cx="289" cy="28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8201" name="Line 9"/>
              <p:cNvSpPr>
                <a:spLocks noChangeShapeType="1"/>
              </p:cNvSpPr>
              <p:nvPr/>
            </p:nvSpPr>
            <p:spPr bwMode="auto">
              <a:xfrm>
                <a:off x="10086" y="14361"/>
                <a:ext cx="577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8202" name="Line 10"/>
              <p:cNvSpPr>
                <a:spLocks noChangeShapeType="1"/>
              </p:cNvSpPr>
              <p:nvPr/>
            </p:nvSpPr>
            <p:spPr bwMode="auto">
              <a:xfrm>
                <a:off x="10086" y="14988"/>
                <a:ext cx="577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</p:grp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9459" y="13791"/>
              <a:ext cx="289" cy="28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eaLnBrk="1" hangingPunct="1"/>
              <a:r>
                <a:rPr lang="sl-SI" sz="1200">
                  <a:latin typeface="Arial" pitchFamily="34" charset="0"/>
                  <a:cs typeface="Arial" pitchFamily="34" charset="0"/>
                </a:rPr>
                <a:t>A</a:t>
              </a:r>
              <a:endParaRPr lang="sl-SI" sz="1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9459" y="14355"/>
              <a:ext cx="289" cy="28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12700" tIns="12700" rIns="12700" bIns="12700"/>
            <a:lstStyle/>
            <a:p>
              <a:pPr eaLnBrk="1" hangingPunct="1"/>
              <a:r>
                <a:rPr lang="sl-SI" sz="1200">
                  <a:latin typeface="Arial" pitchFamily="34" charset="0"/>
                  <a:cs typeface="Arial" pitchFamily="34" charset="0"/>
                </a:rPr>
                <a:t>B</a:t>
              </a:r>
              <a:endParaRPr lang="sl-SI" sz="180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8205" name="Picture 13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8229600" cy="1143000"/>
          </a:xfrm>
        </p:spPr>
        <p:txBody>
          <a:bodyPr/>
          <a:lstStyle/>
          <a:p>
            <a:pPr marL="838200" indent="-838200"/>
            <a:r>
              <a:rPr lang="sl-SI" sz="4000">
                <a:solidFill>
                  <a:schemeClr val="tx1"/>
                </a:solidFill>
                <a:latin typeface="Arial" pitchFamily="34" charset="0"/>
              </a:rPr>
              <a:t>4. Jedro večine atomov sestavljajo</a:t>
            </a:r>
            <a:r>
              <a:rPr lang="sl-SI" sz="4000">
                <a:latin typeface="Arial" pitchFamily="34" charset="0"/>
              </a:rPr>
              <a:t/>
            </a:r>
            <a:br>
              <a:rPr lang="sl-SI" sz="4000">
                <a:latin typeface="Arial" pitchFamily="34" charset="0"/>
              </a:rPr>
            </a:br>
            <a:endParaRPr lang="sl-SI" sz="4000">
              <a:latin typeface="Arial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chemeClr val="tx1"/>
              </a:buClr>
              <a:buFontTx/>
              <a:buNone/>
            </a:pPr>
            <a:endParaRPr lang="sl-SI"/>
          </a:p>
          <a:p>
            <a:pPr marL="990600" lvl="1" indent="-533400">
              <a:buFont typeface="Monotype Sorts" pitchFamily="2" charset="2"/>
              <a:buNone/>
            </a:pPr>
            <a:r>
              <a:rPr lang="sl-SI" sz="3600">
                <a:latin typeface="Arial" pitchFamily="34" charset="0"/>
              </a:rPr>
              <a:t>A  samo nevtroni</a:t>
            </a:r>
          </a:p>
          <a:p>
            <a:pPr marL="990600" lvl="1" indent="-533400">
              <a:buFont typeface="Monotype Sorts" pitchFamily="2" charset="2"/>
              <a:buNone/>
            </a:pPr>
            <a:r>
              <a:rPr lang="sl-SI" sz="3600">
                <a:latin typeface="Arial" pitchFamily="34" charset="0"/>
              </a:rPr>
              <a:t>B  protoni in nevtroni</a:t>
            </a:r>
          </a:p>
          <a:p>
            <a:pPr marL="990600" lvl="1" indent="-533400">
              <a:buFont typeface="Monotype Sorts" pitchFamily="2" charset="2"/>
              <a:buNone/>
            </a:pPr>
            <a:r>
              <a:rPr lang="sl-SI" sz="3600">
                <a:latin typeface="Arial" pitchFamily="34" charset="0"/>
              </a:rPr>
              <a:t>C  protoni in elektroni</a:t>
            </a:r>
          </a:p>
          <a:p>
            <a:pPr marL="990600" lvl="1" indent="-533400">
              <a:buFont typeface="Monotype Sorts" pitchFamily="2" charset="2"/>
              <a:buNone/>
            </a:pPr>
            <a:r>
              <a:rPr lang="sl-SI" sz="3600">
                <a:latin typeface="Arial" pitchFamily="34" charset="0"/>
              </a:rPr>
              <a:t>D  nevtroni in elektroni</a:t>
            </a:r>
          </a:p>
        </p:txBody>
      </p:sp>
      <p:pic>
        <p:nvPicPr>
          <p:cNvPr id="9220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7772400" cy="1143000"/>
          </a:xfrm>
        </p:spPr>
        <p:txBody>
          <a:bodyPr/>
          <a:lstStyle/>
          <a:p>
            <a:pPr marL="762000" indent="-762000"/>
            <a:r>
              <a:rPr lang="sl-SI" sz="4000">
                <a:solidFill>
                  <a:schemeClr val="tx1"/>
                </a:solidFill>
                <a:latin typeface="Arial" pitchFamily="34" charset="0"/>
              </a:rPr>
              <a:t>5. Fosilna goriva so nastala iz</a:t>
            </a:r>
            <a:r>
              <a:rPr lang="sl-SI" sz="4000">
                <a:solidFill>
                  <a:schemeClr val="tx1"/>
                </a:solidFill>
              </a:rPr>
              <a:t/>
            </a:r>
            <a:br>
              <a:rPr lang="sl-SI" sz="4000">
                <a:solidFill>
                  <a:schemeClr val="tx1"/>
                </a:solidFill>
              </a:rPr>
            </a:br>
            <a:endParaRPr lang="sl-SI" sz="400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2332038"/>
            <a:ext cx="5688013" cy="318452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sl-SI"/>
              <a:t>     </a:t>
            </a:r>
            <a:r>
              <a:rPr lang="sl-SI">
                <a:latin typeface="Arial" pitchFamily="34" charset="0"/>
              </a:rPr>
              <a:t>A  vulkanov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B  ostankov živih bitij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C  plinov iz ozračja</a:t>
            </a:r>
          </a:p>
          <a:p>
            <a:pPr>
              <a:buFont typeface="Monotype Sorts" pitchFamily="2" charset="2"/>
              <a:buNone/>
            </a:pPr>
            <a:r>
              <a:rPr lang="sl-SI">
                <a:latin typeface="Arial" pitchFamily="34" charset="0"/>
              </a:rPr>
              <a:t>     D  vode, ujete v skalah</a:t>
            </a:r>
          </a:p>
        </p:txBody>
      </p:sp>
      <p:pic>
        <p:nvPicPr>
          <p:cNvPr id="10244" name="Picture 4" descr="9-02beake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4292600"/>
            <a:ext cx="1692275" cy="23653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CC99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B98AE7"/>
      </a:accent6>
      <a:hlink>
        <a:srgbClr val="6600CC"/>
      </a:hlink>
      <a:folHlink>
        <a:srgbClr val="66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CC99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B98AE7"/>
        </a:accent6>
        <a:hlink>
          <a:srgbClr val="6600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Office\Predloge\Presentation Designs\AZURE.POT</Template>
  <TotalTime>159</TotalTime>
  <Words>522</Words>
  <Application>Microsoft Office PowerPoint</Application>
  <PresentationFormat>Diaprojekcija na zaslonu (4:3)</PresentationFormat>
  <Paragraphs>226</Paragraphs>
  <Slides>31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31</vt:i4>
      </vt:variant>
    </vt:vector>
  </HeadingPairs>
  <TitlesOfParts>
    <vt:vector size="32" baseType="lpstr">
      <vt:lpstr>Azure</vt:lpstr>
      <vt:lpstr>Lepo je biti kemik</vt:lpstr>
      <vt:lpstr>Diapozitiv 2</vt:lpstr>
      <vt:lpstr>Diapozitiv 3</vt:lpstr>
      <vt:lpstr>Katera slika je na znaku, ki opozarja na strupeno?</vt:lpstr>
      <vt:lpstr>Diapozitiv 5</vt:lpstr>
      <vt:lpstr>Diapozitiv 6</vt:lpstr>
      <vt:lpstr>3.     V epruveto z vodo dolijemo neznano snov, ki je lahko bencin ali ogljikov tetraklorid (CCl4). Tekočina se z vodo ne meša, tako da nastaneta dve plasti.  Ko v epruveto vržemo jod, se vijolično obarva plast B, plast A pa se ne spremeni. Na osnovi opisa poskusa in podatkov o gostoti snovi določi, katera snov je plast A in katera plast B!                                                                 Odgovori: ρ(H2O) = 1 g/cm3                  Plast A je ___________ ρ (bencin)= 0,9 g/cm3           Plast B je ___________ ρ (CCl4)= 1,6 g/cm3                       </vt:lpstr>
      <vt:lpstr>4. Jedro večine atomov sestavljajo </vt:lpstr>
      <vt:lpstr>5. Fosilna goriva so nastala iz </vt:lpstr>
      <vt:lpstr>Katera vrsta snovi nastane, ko klor v  obliki plina reagira z natrijem v obliki kovine?</vt:lpstr>
      <vt:lpstr>7.    Gorenje fosilnih goriv je povečalo količino ogljikovega dioksida v ozračju. Kaj je možen učinek, ki ga povečana količina  ogljikovega dioksida lahko ima na naš planet. </vt:lpstr>
      <vt:lpstr>8.   Nafta je primer naravnega vira, ki se ne obnavlja. Kaj od naštetega je tudi primer neobnovljivega vira? </vt:lpstr>
      <vt:lpstr>9.    Kaj nastane, če nevtralen atom    dobi elektron?</vt:lpstr>
      <vt:lpstr>10. Reši kemijsko "enačbo“: Ogljik + uran = ?</vt:lpstr>
      <vt:lpstr>11. Slike prikazujejo znanstvenike.       Med njimi izberi Slovenca, ki je      dobil Nobelovo nagrad. </vt:lpstr>
      <vt:lpstr>12. Kako imenujemo prehod  snovi  iz        plina v tekočino?</vt:lpstr>
      <vt:lpstr>13. Izotopi se med seboj razlikujejo v</vt:lpstr>
      <vt:lpstr>14. Kalij sodi med</vt:lpstr>
      <vt:lpstr>15. Produkta nepopolnega gorenja        ogljikovodikov sta</vt:lpstr>
      <vt:lpstr>16. S kovalentno vezjo se povežejo</vt:lpstr>
      <vt:lpstr>17. Med kemijske reakcije sodi</vt:lpstr>
      <vt:lpstr>18. Splošna formula CnH2n-2 ustreza        homologni vrsti</vt:lpstr>
      <vt:lpstr>19. Adicija je kemijska reakcija        značilna za</vt:lpstr>
      <vt:lpstr>20. V barvah za lase je spojina, ki       razbarva barvo las:</vt:lpstr>
      <vt:lpstr>21. Metan ne nastaja:</vt:lpstr>
      <vt:lpstr>22. Oksidi so:</vt:lpstr>
      <vt:lpstr>23. Katera snov ni sestavljena iz ogljika:</vt:lpstr>
      <vt:lpstr>24. Amalgam je:</vt:lpstr>
      <vt:lpstr>25. Med elemente ne sodi:</vt:lpstr>
      <vt:lpstr>26. Reši rebus.</vt:lpstr>
      <vt:lpstr>Rešitve: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Karla Krajnik</dc:creator>
  <cp:lastModifiedBy>Jasmina</cp:lastModifiedBy>
  <cp:revision>44</cp:revision>
  <dcterms:created xsi:type="dcterms:W3CDTF">2001-12-02T21:08:36Z</dcterms:created>
  <dcterms:modified xsi:type="dcterms:W3CDTF">2010-06-09T14:42:51Z</dcterms:modified>
</cp:coreProperties>
</file>