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4" r:id="rId4"/>
    <p:sldId id="276" r:id="rId5"/>
    <p:sldId id="262" r:id="rId6"/>
    <p:sldId id="263" r:id="rId7"/>
    <p:sldId id="281" r:id="rId8"/>
    <p:sldId id="261" r:id="rId9"/>
    <p:sldId id="259" r:id="rId10"/>
    <p:sldId id="283" r:id="rId11"/>
    <p:sldId id="272" r:id="rId12"/>
    <p:sldId id="266" r:id="rId13"/>
    <p:sldId id="264" r:id="rId14"/>
    <p:sldId id="288" r:id="rId15"/>
    <p:sldId id="258" r:id="rId16"/>
    <p:sldId id="280" r:id="rId17"/>
    <p:sldId id="278" r:id="rId18"/>
    <p:sldId id="267" r:id="rId19"/>
    <p:sldId id="268" r:id="rId20"/>
    <p:sldId id="273" r:id="rId21"/>
    <p:sldId id="279" r:id="rId22"/>
    <p:sldId id="270" r:id="rId23"/>
    <p:sldId id="271" r:id="rId24"/>
    <p:sldId id="269" r:id="rId25"/>
    <p:sldId id="277" r:id="rId26"/>
    <p:sldId id="265" r:id="rId27"/>
    <p:sldId id="260" r:id="rId28"/>
    <p:sldId id="284" r:id="rId29"/>
    <p:sldId id="293" r:id="rId30"/>
    <p:sldId id="282" r:id="rId31"/>
    <p:sldId id="285" r:id="rId32"/>
    <p:sldId id="289" r:id="rId33"/>
    <p:sldId id="287" r:id="rId34"/>
    <p:sldId id="291" r:id="rId35"/>
    <p:sldId id="290" r:id="rId36"/>
    <p:sldId id="292" r:id="rId37"/>
    <p:sldId id="294" r:id="rId38"/>
    <p:sldId id="295" r:id="rId39"/>
    <p:sldId id="296" r:id="rId4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72"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aven konek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slov 28"/>
          <p:cNvSpPr>
            <a:spLocks noGrp="1"/>
          </p:cNvSpPr>
          <p:nvPr>
            <p:ph type="ctrTitle"/>
          </p:nvPr>
        </p:nvSpPr>
        <p:spPr>
          <a:xfrm>
            <a:off x="381000" y="4853411"/>
            <a:ext cx="8458200" cy="1222375"/>
          </a:xfrm>
        </p:spPr>
        <p:txBody>
          <a:bodyPr anchor="t"/>
          <a:lstStyle/>
          <a:p>
            <a:r>
              <a:rPr kumimoji="0" lang="sl-SI" smtClean="0"/>
              <a:t>Kliknite, če želite urediti slog naslova matrice</a:t>
            </a:r>
            <a:endParaRPr kumimoji="0" lang="en-US"/>
          </a:p>
        </p:txBody>
      </p:sp>
      <p:sp>
        <p:nvSpPr>
          <p:cNvPr id="9" name="Podnaslov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16" name="Ograda datuma 15"/>
          <p:cNvSpPr>
            <a:spLocks noGrp="1"/>
          </p:cNvSpPr>
          <p:nvPr>
            <p:ph type="dt" sz="half" idx="10"/>
          </p:nvPr>
        </p:nvSpPr>
        <p:spPr/>
        <p:txBody>
          <a:bodyPr/>
          <a:lstStyle/>
          <a:p>
            <a:fld id="{DDDF020E-91B5-4385-982D-B90DF404E112}" type="datetimeFigureOut">
              <a:rPr lang="sl-SI" smtClean="0"/>
              <a:pPr/>
              <a:t>6.2.2015</a:t>
            </a:fld>
            <a:endParaRPr lang="sl-SI"/>
          </a:p>
        </p:txBody>
      </p:sp>
      <p:sp>
        <p:nvSpPr>
          <p:cNvPr id="2" name="Ograda noge 1"/>
          <p:cNvSpPr>
            <a:spLocks noGrp="1"/>
          </p:cNvSpPr>
          <p:nvPr>
            <p:ph type="ftr" sz="quarter" idx="11"/>
          </p:nvPr>
        </p:nvSpPr>
        <p:spPr/>
        <p:txBody>
          <a:bodyPr/>
          <a:lstStyle/>
          <a:p>
            <a:endParaRPr lang="sl-SI"/>
          </a:p>
        </p:txBody>
      </p:sp>
      <p:sp>
        <p:nvSpPr>
          <p:cNvPr id="15" name="Ograda številke diapozitiva 14"/>
          <p:cNvSpPr>
            <a:spLocks noGrp="1"/>
          </p:cNvSpPr>
          <p:nvPr>
            <p:ph type="sldNum" sz="quarter" idx="12"/>
          </p:nvPr>
        </p:nvSpPr>
        <p:spPr>
          <a:xfrm>
            <a:off x="8229600" y="6473952"/>
            <a:ext cx="758952" cy="246888"/>
          </a:xfrm>
        </p:spPr>
        <p:txBody>
          <a:bodyPr/>
          <a:lstStyle/>
          <a:p>
            <a:fld id="{D92FA01D-DBD6-40C9-9DC8-78F79808212B}"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DDDF020E-91B5-4385-982D-B90DF404E112}" type="datetimeFigureOut">
              <a:rPr lang="sl-SI" smtClean="0"/>
              <a:pPr/>
              <a:t>6.2.2015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92FA01D-DBD6-40C9-9DC8-78F79808212B}"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58000" y="549276"/>
            <a:ext cx="18288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549276"/>
            <a:ext cx="62484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DDDF020E-91B5-4385-982D-B90DF404E112}" type="datetimeFigureOut">
              <a:rPr lang="sl-SI" smtClean="0"/>
              <a:pPr/>
              <a:t>6.2.2015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92FA01D-DBD6-40C9-9DC8-78F79808212B}"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2" name="Naslov 21"/>
          <p:cNvSpPr>
            <a:spLocks noGrp="1"/>
          </p:cNvSpPr>
          <p:nvPr>
            <p:ph type="title"/>
          </p:nvPr>
        </p:nvSpPr>
        <p:spPr/>
        <p:txBody>
          <a:bodyPr/>
          <a:lstStyle/>
          <a:p>
            <a:r>
              <a:rPr kumimoji="0" lang="sl-SI" smtClean="0"/>
              <a:t>Kliknite, če želite urediti slog naslova matrice</a:t>
            </a:r>
            <a:endParaRPr kumimoji="0" lang="en-US"/>
          </a:p>
        </p:txBody>
      </p:sp>
      <p:sp>
        <p:nvSpPr>
          <p:cNvPr id="27" name="Ograda vsebine 26"/>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5" name="Ograda datuma 24"/>
          <p:cNvSpPr>
            <a:spLocks noGrp="1"/>
          </p:cNvSpPr>
          <p:nvPr>
            <p:ph type="dt" sz="half" idx="10"/>
          </p:nvPr>
        </p:nvSpPr>
        <p:spPr/>
        <p:txBody>
          <a:bodyPr/>
          <a:lstStyle/>
          <a:p>
            <a:fld id="{DDDF020E-91B5-4385-982D-B90DF404E112}" type="datetimeFigureOut">
              <a:rPr lang="sl-SI" smtClean="0"/>
              <a:pPr/>
              <a:t>6.2.2015</a:t>
            </a:fld>
            <a:endParaRPr lang="sl-SI"/>
          </a:p>
        </p:txBody>
      </p:sp>
      <p:sp>
        <p:nvSpPr>
          <p:cNvPr id="19" name="Ograda noge 18"/>
          <p:cNvSpPr>
            <a:spLocks noGrp="1"/>
          </p:cNvSpPr>
          <p:nvPr>
            <p:ph type="ftr" sz="quarter" idx="11"/>
          </p:nvPr>
        </p:nvSpPr>
        <p:spPr>
          <a:xfrm>
            <a:off x="3581400" y="76200"/>
            <a:ext cx="2895600" cy="288925"/>
          </a:xfrm>
        </p:spPr>
        <p:txBody>
          <a:bodyPr/>
          <a:lstStyle/>
          <a:p>
            <a:endParaRPr lang="sl-SI"/>
          </a:p>
        </p:txBody>
      </p:sp>
      <p:sp>
        <p:nvSpPr>
          <p:cNvPr id="16" name="Ograda številke diapozitiva 15"/>
          <p:cNvSpPr>
            <a:spLocks noGrp="1"/>
          </p:cNvSpPr>
          <p:nvPr>
            <p:ph type="sldNum" sz="quarter" idx="12"/>
          </p:nvPr>
        </p:nvSpPr>
        <p:spPr>
          <a:xfrm>
            <a:off x="8229600" y="6473952"/>
            <a:ext cx="758952" cy="246888"/>
          </a:xfrm>
        </p:spPr>
        <p:txBody>
          <a:bodyPr/>
          <a:lstStyle/>
          <a:p>
            <a:fld id="{D92FA01D-DBD6-40C9-9DC8-78F79808212B}"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3">
        <a:schemeClr val="bg2"/>
      </p:bgRef>
    </p:bg>
    <p:spTree>
      <p:nvGrpSpPr>
        <p:cNvPr id="1" name=""/>
        <p:cNvGrpSpPr/>
        <p:nvPr/>
      </p:nvGrpSpPr>
      <p:grpSpPr>
        <a:xfrm>
          <a:off x="0" y="0"/>
          <a:ext cx="0" cy="0"/>
          <a:chOff x="0" y="0"/>
          <a:chExt cx="0" cy="0"/>
        </a:xfrm>
      </p:grpSpPr>
      <p:sp>
        <p:nvSpPr>
          <p:cNvPr id="7" name="Raven konek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Ograda besedila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19" name="Ograda datuma 18"/>
          <p:cNvSpPr>
            <a:spLocks noGrp="1"/>
          </p:cNvSpPr>
          <p:nvPr>
            <p:ph type="dt" sz="half" idx="10"/>
          </p:nvPr>
        </p:nvSpPr>
        <p:spPr/>
        <p:txBody>
          <a:bodyPr/>
          <a:lstStyle/>
          <a:p>
            <a:fld id="{DDDF020E-91B5-4385-982D-B90DF404E112}" type="datetimeFigureOut">
              <a:rPr lang="sl-SI" smtClean="0"/>
              <a:pPr/>
              <a:t>6.2.2015</a:t>
            </a:fld>
            <a:endParaRPr lang="sl-SI"/>
          </a:p>
        </p:txBody>
      </p:sp>
      <p:sp>
        <p:nvSpPr>
          <p:cNvPr id="11" name="Ograda noge 10"/>
          <p:cNvSpPr>
            <a:spLocks noGrp="1"/>
          </p:cNvSpPr>
          <p:nvPr>
            <p:ph type="ftr" sz="quarter" idx="11"/>
          </p:nvPr>
        </p:nvSpPr>
        <p:spPr/>
        <p:txBody>
          <a:bodyPr/>
          <a:lstStyle/>
          <a:p>
            <a:endParaRPr lang="sl-SI"/>
          </a:p>
        </p:txBody>
      </p:sp>
      <p:sp>
        <p:nvSpPr>
          <p:cNvPr id="16" name="Ograda številke diapozitiva 15"/>
          <p:cNvSpPr>
            <a:spLocks noGrp="1"/>
          </p:cNvSpPr>
          <p:nvPr>
            <p:ph type="sldNum" sz="quarter" idx="12"/>
          </p:nvPr>
        </p:nvSpPr>
        <p:spPr/>
        <p:txBody>
          <a:bodyPr/>
          <a:lstStyle/>
          <a:p>
            <a:fld id="{D92FA01D-DBD6-40C9-9DC8-78F79808212B}" type="slidenum">
              <a:rPr lang="sl-SI" smtClean="0"/>
              <a:pPr/>
              <a:t>‹#›</a:t>
            </a:fld>
            <a:endParaRPr lang="sl-SI"/>
          </a:p>
        </p:txBody>
      </p:sp>
      <p:sp>
        <p:nvSpPr>
          <p:cNvPr id="8" name="Naslov 7"/>
          <p:cNvSpPr>
            <a:spLocks noGrp="1"/>
          </p:cNvSpPr>
          <p:nvPr>
            <p:ph type="title"/>
          </p:nvPr>
        </p:nvSpPr>
        <p:spPr>
          <a:xfrm>
            <a:off x="180475" y="2947085"/>
            <a:ext cx="8686800" cy="1184825"/>
          </a:xfrm>
        </p:spPr>
        <p:txBody>
          <a:bodyPr rtlCol="0" anchor="t"/>
          <a:lstStyle>
            <a:lvl1pPr algn="r">
              <a:defRPr/>
            </a:lvl1pPr>
          </a:lstStyle>
          <a:p>
            <a:r>
              <a:rPr kumimoji="0" lang="sl-SI" smtClean="0"/>
              <a:t>Kliknite, če želite urediti slog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0" name="Naslov 19"/>
          <p:cNvSpPr>
            <a:spLocks noGrp="1"/>
          </p:cNvSpPr>
          <p:nvPr>
            <p:ph type="title"/>
          </p:nvPr>
        </p:nvSpPr>
        <p:spPr>
          <a:xfrm>
            <a:off x="301752" y="457200"/>
            <a:ext cx="8686800" cy="841248"/>
          </a:xfrm>
        </p:spPr>
        <p:txBody>
          <a:bodyPr/>
          <a:lstStyle/>
          <a:p>
            <a:r>
              <a:rPr kumimoji="0" lang="sl-SI" smtClean="0"/>
              <a:t>Kliknite, če želite urediti slog naslova matrice</a:t>
            </a:r>
            <a:endParaRPr kumimoji="0" lang="en-US"/>
          </a:p>
        </p:txBody>
      </p:sp>
      <p:sp>
        <p:nvSpPr>
          <p:cNvPr id="14" name="Ograda vsebine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1" name="Ograda datuma 20"/>
          <p:cNvSpPr>
            <a:spLocks noGrp="1"/>
          </p:cNvSpPr>
          <p:nvPr>
            <p:ph type="dt" sz="half" idx="10"/>
          </p:nvPr>
        </p:nvSpPr>
        <p:spPr/>
        <p:txBody>
          <a:bodyPr/>
          <a:lstStyle/>
          <a:p>
            <a:fld id="{DDDF020E-91B5-4385-982D-B90DF404E112}" type="datetimeFigureOut">
              <a:rPr lang="sl-SI" smtClean="0"/>
              <a:pPr/>
              <a:t>6.2.2015</a:t>
            </a:fld>
            <a:endParaRPr lang="sl-SI"/>
          </a:p>
        </p:txBody>
      </p:sp>
      <p:sp>
        <p:nvSpPr>
          <p:cNvPr id="10" name="Ograda noge 9"/>
          <p:cNvSpPr>
            <a:spLocks noGrp="1"/>
          </p:cNvSpPr>
          <p:nvPr>
            <p:ph type="ftr" sz="quarter" idx="11"/>
          </p:nvPr>
        </p:nvSpPr>
        <p:spPr/>
        <p:txBody>
          <a:bodyPr/>
          <a:lstStyle/>
          <a:p>
            <a:endParaRPr lang="sl-SI"/>
          </a:p>
        </p:txBody>
      </p:sp>
      <p:sp>
        <p:nvSpPr>
          <p:cNvPr id="31" name="Ograda številke diapozitiva 30"/>
          <p:cNvSpPr>
            <a:spLocks noGrp="1"/>
          </p:cNvSpPr>
          <p:nvPr>
            <p:ph type="sldNum" sz="quarter" idx="12"/>
          </p:nvPr>
        </p:nvSpPr>
        <p:spPr/>
        <p:txBody>
          <a:bodyPr/>
          <a:lstStyle/>
          <a:p>
            <a:fld id="{D92FA01D-DBD6-40C9-9DC8-78F79808212B}"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9" name="Naslov 28"/>
          <p:cNvSpPr>
            <a:spLocks noGrp="1"/>
          </p:cNvSpPr>
          <p:nvPr>
            <p:ph type="title"/>
          </p:nvPr>
        </p:nvSpPr>
        <p:spPr>
          <a:xfrm>
            <a:off x="304800" y="5410200"/>
            <a:ext cx="8610600" cy="882650"/>
          </a:xfrm>
        </p:spPr>
        <p:txBody>
          <a:bodyPr anchor="ctr"/>
          <a:lstStyle>
            <a:lvl1pPr>
              <a:defRPr/>
            </a:lvl1pPr>
          </a:lstStyle>
          <a:p>
            <a:r>
              <a:rPr kumimoji="0" lang="sl-SI" smtClean="0"/>
              <a:t>Kliknite, če želite urediti slog naslova matrice</a:t>
            </a:r>
            <a:endParaRPr kumimoji="0" lang="en-US"/>
          </a:p>
        </p:txBody>
      </p:sp>
      <p:sp>
        <p:nvSpPr>
          <p:cNvPr id="13" name="Ograda besedila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25" name="Ograda besedila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vsebine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8" name="Ograda vsebine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0" name="Ograda datuma 9"/>
          <p:cNvSpPr>
            <a:spLocks noGrp="1"/>
          </p:cNvSpPr>
          <p:nvPr>
            <p:ph type="dt" sz="half" idx="10"/>
          </p:nvPr>
        </p:nvSpPr>
        <p:spPr/>
        <p:txBody>
          <a:bodyPr/>
          <a:lstStyle/>
          <a:p>
            <a:fld id="{DDDF020E-91B5-4385-982D-B90DF404E112}" type="datetimeFigureOut">
              <a:rPr lang="sl-SI" smtClean="0"/>
              <a:pPr/>
              <a:t>6.2.2015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a:xfrm>
            <a:off x="8229600" y="6477000"/>
            <a:ext cx="762000" cy="246888"/>
          </a:xfrm>
        </p:spPr>
        <p:txBody>
          <a:bodyPr/>
          <a:lstStyle/>
          <a:p>
            <a:fld id="{D92FA01D-DBD6-40C9-9DC8-78F79808212B}" type="slidenum">
              <a:rPr lang="sl-SI" smtClean="0"/>
              <a:pPr/>
              <a:t>‹#›</a:t>
            </a:fld>
            <a:endParaRPr lang="sl-SI"/>
          </a:p>
        </p:txBody>
      </p:sp>
      <p:sp>
        <p:nvSpPr>
          <p:cNvPr id="11" name="Raven konek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0" name="Naslov 29"/>
          <p:cNvSpPr>
            <a:spLocks noGrp="1"/>
          </p:cNvSpPr>
          <p:nvPr>
            <p:ph type="title"/>
          </p:nvPr>
        </p:nvSpPr>
        <p:spPr>
          <a:xfrm>
            <a:off x="301752" y="457200"/>
            <a:ext cx="8686800" cy="841248"/>
          </a:xfrm>
        </p:spPr>
        <p:txBody>
          <a:bodyPr/>
          <a:lstStyle/>
          <a:p>
            <a:r>
              <a:rPr kumimoji="0" lang="sl-SI" smtClean="0"/>
              <a:t>Kliknite, če želite urediti slog naslova matrice</a:t>
            </a:r>
            <a:endParaRPr kumimoji="0" lang="en-US"/>
          </a:p>
        </p:txBody>
      </p:sp>
      <p:sp>
        <p:nvSpPr>
          <p:cNvPr id="12" name="Ograda datuma 11"/>
          <p:cNvSpPr>
            <a:spLocks noGrp="1"/>
          </p:cNvSpPr>
          <p:nvPr>
            <p:ph type="dt" sz="half" idx="10"/>
          </p:nvPr>
        </p:nvSpPr>
        <p:spPr/>
        <p:txBody>
          <a:bodyPr/>
          <a:lstStyle/>
          <a:p>
            <a:fld id="{DDDF020E-91B5-4385-982D-B90DF404E112}" type="datetimeFigureOut">
              <a:rPr lang="sl-SI" smtClean="0"/>
              <a:pPr/>
              <a:t>6.2.2015</a:t>
            </a:fld>
            <a:endParaRPr lang="sl-SI"/>
          </a:p>
        </p:txBody>
      </p:sp>
      <p:sp>
        <p:nvSpPr>
          <p:cNvPr id="21" name="Ograda noge 20"/>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92FA01D-DBD6-40C9-9DC8-78F79808212B}"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fld id="{DDDF020E-91B5-4385-982D-B90DF404E112}" type="datetimeFigureOut">
              <a:rPr lang="sl-SI" smtClean="0"/>
              <a:pPr/>
              <a:t>6.2.2015</a:t>
            </a:fld>
            <a:endParaRPr lang="sl-SI"/>
          </a:p>
        </p:txBody>
      </p:sp>
      <p:sp>
        <p:nvSpPr>
          <p:cNvPr id="24" name="Ograda noge 23"/>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92FA01D-DBD6-40C9-9DC8-78F79808212B}"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8" name="Raven konek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slov 11"/>
          <p:cNvSpPr>
            <a:spLocks noGrp="1"/>
          </p:cNvSpPr>
          <p:nvPr>
            <p:ph type="title"/>
          </p:nvPr>
        </p:nvSpPr>
        <p:spPr>
          <a:xfrm>
            <a:off x="457200" y="5486400"/>
            <a:ext cx="8458200" cy="520700"/>
          </a:xfrm>
        </p:spPr>
        <p:txBody>
          <a:bodyPr anchor="ctr"/>
          <a:lstStyle>
            <a:lvl1pPr algn="l">
              <a:buNone/>
              <a:defRPr sz="2000" b="1"/>
            </a:lvl1pPr>
          </a:lstStyle>
          <a:p>
            <a:r>
              <a:rPr kumimoji="0" lang="sl-SI" smtClean="0"/>
              <a:t>Kliknite, če želite urediti slog naslova matrice</a:t>
            </a:r>
            <a:endParaRPr kumimoji="0" lang="en-US"/>
          </a:p>
        </p:txBody>
      </p:sp>
      <p:sp>
        <p:nvSpPr>
          <p:cNvPr id="26" name="Ograda besedila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14" name="Ograda vsebine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5" name="Ograda datuma 24"/>
          <p:cNvSpPr>
            <a:spLocks noGrp="1"/>
          </p:cNvSpPr>
          <p:nvPr>
            <p:ph type="dt" sz="half" idx="10"/>
          </p:nvPr>
        </p:nvSpPr>
        <p:spPr/>
        <p:txBody>
          <a:bodyPr/>
          <a:lstStyle/>
          <a:p>
            <a:fld id="{DDDF020E-91B5-4385-982D-B90DF404E112}" type="datetimeFigureOut">
              <a:rPr lang="sl-SI" smtClean="0"/>
              <a:pPr/>
              <a:t>6.2.2015</a:t>
            </a:fld>
            <a:endParaRPr lang="sl-SI"/>
          </a:p>
        </p:txBody>
      </p:sp>
      <p:sp>
        <p:nvSpPr>
          <p:cNvPr id="29" name="Ograda noge 28"/>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92FA01D-DBD6-40C9-9DC8-78F79808212B}"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3" name="Ograda slik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sl-SI" smtClean="0"/>
              <a:t>Kliknite ikono, če želite dodati sliko</a:t>
            </a:r>
            <a:endParaRPr kumimoji="0" lang="en-US" dirty="0"/>
          </a:p>
        </p:txBody>
      </p:sp>
      <p:sp>
        <p:nvSpPr>
          <p:cNvPr id="7" name="Ograda datuma 6"/>
          <p:cNvSpPr>
            <a:spLocks noGrp="1"/>
          </p:cNvSpPr>
          <p:nvPr>
            <p:ph type="dt" sz="half" idx="10"/>
          </p:nvPr>
        </p:nvSpPr>
        <p:spPr/>
        <p:txBody>
          <a:bodyPr/>
          <a:lstStyle/>
          <a:p>
            <a:fld id="{DDDF020E-91B5-4385-982D-B90DF404E112}" type="datetimeFigureOut">
              <a:rPr lang="sl-SI" smtClean="0"/>
              <a:pPr/>
              <a:t>6.2.2015</a:t>
            </a:fld>
            <a:endParaRPr lang="sl-SI"/>
          </a:p>
        </p:txBody>
      </p:sp>
      <p:sp>
        <p:nvSpPr>
          <p:cNvPr id="5" name="Ograda noge 4"/>
          <p:cNvSpPr>
            <a:spLocks noGrp="1"/>
          </p:cNvSpPr>
          <p:nvPr>
            <p:ph type="ftr" sz="quarter" idx="11"/>
          </p:nvPr>
        </p:nvSpPr>
        <p:spPr/>
        <p:txBody>
          <a:bodyPr/>
          <a:lstStyle/>
          <a:p>
            <a:endParaRPr lang="sl-SI"/>
          </a:p>
        </p:txBody>
      </p:sp>
      <p:sp>
        <p:nvSpPr>
          <p:cNvPr id="31" name="Ograda številke diapozitiva 30"/>
          <p:cNvSpPr>
            <a:spLocks noGrp="1"/>
          </p:cNvSpPr>
          <p:nvPr>
            <p:ph type="sldNum" sz="quarter" idx="12"/>
          </p:nvPr>
        </p:nvSpPr>
        <p:spPr/>
        <p:txBody>
          <a:bodyPr/>
          <a:lstStyle/>
          <a:p>
            <a:fld id="{D92FA01D-DBD6-40C9-9DC8-78F79808212B}" type="slidenum">
              <a:rPr lang="sl-SI" smtClean="0"/>
              <a:pPr/>
              <a:t>‹#›</a:t>
            </a:fld>
            <a:endParaRPr lang="sl-SI"/>
          </a:p>
        </p:txBody>
      </p:sp>
      <p:sp>
        <p:nvSpPr>
          <p:cNvPr id="17" name="Naslov 16"/>
          <p:cNvSpPr>
            <a:spLocks noGrp="1"/>
          </p:cNvSpPr>
          <p:nvPr>
            <p:ph type="title"/>
          </p:nvPr>
        </p:nvSpPr>
        <p:spPr>
          <a:xfrm>
            <a:off x="381000" y="4993760"/>
            <a:ext cx="5867400" cy="522288"/>
          </a:xfrm>
        </p:spPr>
        <p:txBody>
          <a:bodyPr anchor="ctr"/>
          <a:lstStyle>
            <a:lvl1pPr algn="l">
              <a:buNone/>
              <a:defRPr sz="2000" b="1"/>
            </a:lvl1pPr>
          </a:lstStyle>
          <a:p>
            <a:r>
              <a:rPr kumimoji="0" lang="sl-SI" smtClean="0"/>
              <a:t>Kliknite, če želite urediti slog naslova matrice</a:t>
            </a:r>
            <a:endParaRPr kumimoji="0" lang="en-US"/>
          </a:p>
        </p:txBody>
      </p:sp>
      <p:sp>
        <p:nvSpPr>
          <p:cNvPr id="26" name="Ograda besedila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aven konek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Ograda besedila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1" name="Ograda datum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DDF020E-91B5-4385-982D-B90DF404E112}" type="datetimeFigureOut">
              <a:rPr lang="sl-SI" smtClean="0"/>
              <a:pPr/>
              <a:t>6.2.2015</a:t>
            </a:fld>
            <a:endParaRPr lang="sl-SI"/>
          </a:p>
        </p:txBody>
      </p:sp>
      <p:sp>
        <p:nvSpPr>
          <p:cNvPr id="28" name="Ograda no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sl-SI"/>
          </a:p>
        </p:txBody>
      </p:sp>
      <p:sp>
        <p:nvSpPr>
          <p:cNvPr id="5" name="Ograda številke diapoz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92FA01D-DBD6-40C9-9DC8-78F79808212B}" type="slidenum">
              <a:rPr lang="sl-SI" smtClean="0"/>
              <a:pPr/>
              <a:t>‹#›</a:t>
            </a:fld>
            <a:endParaRPr lang="sl-SI"/>
          </a:p>
        </p:txBody>
      </p:sp>
      <p:sp>
        <p:nvSpPr>
          <p:cNvPr id="10" name="Ograda naslova 9"/>
          <p:cNvSpPr>
            <a:spLocks noGrp="1"/>
          </p:cNvSpPr>
          <p:nvPr>
            <p:ph type="title"/>
          </p:nvPr>
        </p:nvSpPr>
        <p:spPr>
          <a:xfrm>
            <a:off x="304800" y="457200"/>
            <a:ext cx="8686800" cy="838200"/>
          </a:xfrm>
          <a:prstGeom prst="rect">
            <a:avLst/>
          </a:prstGeom>
        </p:spPr>
        <p:txBody>
          <a:bodyPr vert="horz" anchor="ctr">
            <a:normAutofit/>
          </a:bodyPr>
          <a:lstStyle/>
          <a:p>
            <a:r>
              <a:rPr kumimoji="0" lang="sl-SI" smtClean="0"/>
              <a:t>Kliknite, če želite urediti slog naslova matrice</a:t>
            </a:r>
            <a:endParaRPr kumimoji="0" lang="en-US"/>
          </a:p>
        </p:txBody>
      </p:sp>
      <p:sp>
        <p:nvSpPr>
          <p:cNvPr id="9" name="Raven konek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aven konek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si/url?sa=i&amp;rct=j&amp;q=france+pre%C5%A1eren+rojstna+hi%C5%A1a&amp;source=images&amp;cd=&amp;cad=rja&amp;docid=wkS13AcO84WCEM&amp;tbnid=IIESmELSEDNh-M:&amp;ved=0CAUQjRw&amp;url=http://www.gis.si/turizem_zirovnica/content/france-pre%C5%A1eren&amp;ei=LEQJUb6cMcuV0QXzo4Ew&amp;bvm=bv.41642243,d.bGE&amp;psig=AFQjCNEJo84uO6sAiztxxe7rCG0w7eP_fQ&amp;ust=1359647844451585"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l.wikipedia.org/wiki/Slika:France_Pre%C5%A1eren-foto1.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si/url?sa=i&amp;rct=j&amp;q=france+pre%C5%A1eren+povodni+mo%C5%BE&amp;source=images&amp;cd=&amp;cad=rja&amp;docid=xhvMyewOifduKM&amp;tbnid=ckR5xAlRcRZyxM:&amp;ved=0CAUQjRw&amp;url=http://solazuzemberk.blog.siol.net/2009/03/02/obudili-spomin-na-franceta-preserna-5-2-2009/&amp;ei=vvQLUa6OPIaxtAbE3oHgDQ&amp;bvm=bv.41867550,d.bGE&amp;psig=AFQjCNHLhyaGK8c9D0ssmA6Ko8gnMHaSLg&amp;ust=135982278214815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20.gif"/><Relationship Id="rId7" Type="http://schemas.openxmlformats.org/officeDocument/2006/relationships/hyperlink" Target="http://www.google.si/url?sa=i&amp;rct=j&amp;q=france+pre%C5%A1eren+poezije&amp;source=images&amp;cd=&amp;docid=Biiim1aiIR_SDM&amp;tbnid=5hAKzww91Y80bM:&amp;ved=0CAUQjRw&amp;url=http://knjiznica.net/knjiga/asp3/knjiga.asp?MNENJE=10212&amp;ei=Fj8JUcXvNMrQ0QWhloGABQ&amp;bvm=bv.41642243,d.bGE&amp;psig=AFQjCNH9QR7kzXcHPLdAnJ5dfIU2fTC3dg&amp;ust=1359646868649816" TargetMode="External"/><Relationship Id="rId2" Type="http://schemas.openxmlformats.org/officeDocument/2006/relationships/hyperlink" Target="http://www.google.si/url?sa=i&amp;rct=j&amp;q=france+pre%C5%A1eren&amp;source=images&amp;cd=&amp;cad=rja&amp;docid=kqyyIvoaiBJThM&amp;tbnid=eGimbm6MVUXkzM:&amp;ved=0CAUQjRw&amp;url=http://www.preseren.it/&amp;ei=HzwJUdbHFMib1AXR9YDADw&amp;bvm=bv.41642243,d.bGE&amp;psig=AFQjCNGZ-CK7KtCRKeRonDgTSwpKPpPOLg&amp;ust=1359645203944767" TargetMode="Externa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www.google.si/url?sa=i&amp;rct=j&amp;q=france+pre%C5%A1eren+poezije&amp;source=images&amp;cd=&amp;cad=rja&amp;docid=n6rd1dYQI3i2FM&amp;tbnid=MoJVaWMbx0PCsM:&amp;ved=0CAUQjRw&amp;url=http://www.emka.si/poezije-france-preseren/PR/469914&amp;ei=BD8JUdy9F8jJ0QXl6ICICQ&amp;bvm=bv.41642243,d.bGE&amp;psig=AFQjCNExbGRkI5KrYFF-M0ripRL93vqV4A&amp;ust=1359646813944666" TargetMode="External"/><Relationship Id="rId10" Type="http://schemas.openxmlformats.org/officeDocument/2006/relationships/image" Target="../media/image23.gif"/><Relationship Id="rId4" Type="http://schemas.openxmlformats.org/officeDocument/2006/relationships/hyperlink" Target="https://www.youtube.com/watch?v=Zc7aLyhZ94c" TargetMode="External"/><Relationship Id="rId9" Type="http://schemas.openxmlformats.org/officeDocument/2006/relationships/hyperlink" Target="http://www.google.si/url?sa=i&amp;rct=j&amp;q=france+pre%C5%A1eren+poezije&amp;source=images&amp;cd=&amp;cad=rja&amp;docid=QZLfsO_-DkN-nM&amp;tbnid=XCripQSDs-sI5M:&amp;ved=0CAUQjRw&amp;url=http://www2.arnes.si/~rzjtopl/rod/zbirka/Preseren/Preseren.htm&amp;ei=KD8JUdOQFcHs0gXX8IHYAg&amp;bvm=bv.41642243,d.bGE&amp;psig=AFQjCNH9QR7kzXcHPLdAnJ5dfIU2fTC3dg&amp;ust=135964686864981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si/url?sa=i&amp;rct=j&amp;q=france+pre%C5%A1eren+poezije&amp;source=images&amp;cd=&amp;cad=rja&amp;docid=qiLvzXr3Qy19NM&amp;tbnid=WnD2dI8xTwltPM:&amp;ved=0CAUQjRw&amp;url=http://www2.arnes.si/~jnovlj2/france_preseren.htm&amp;ei=VT8JUYWRG-Sd0QWf-IGICw&amp;bvm=bv.41642243,d.bGE&amp;psig=AFQjCNH9QR7kzXcHPLdAnJ5dfIU2fTC3dg&amp;ust=1359646868649816"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oreh.pef.uni-lj.si/~markor/Stefan/sr_0144_przdradavc/zdravica.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si/url?sa=i&amp;rct=j&amp;q=france+pre%C5%A1eren+rojstna+hi%C5%A1a&amp;source=images&amp;cd=&amp;cad=rja&amp;docid=lAGiSXwlnODXjM&amp;tbnid=Ul_F77jKEbg_wM:&amp;ved=0CAUQjRw&amp;url=http://www.panoramio.com/photo/52409273&amp;ei=zOULUZK3B4nusgbg4IAY&amp;bvm=bv.41867550,d.bGE&amp;psig=AFQjCNFXuKJrLHpq5-v_fafCsobvw42p5A&amp;ust=1359820549599555"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sl.wikipedia.org/wiki/Slika:Presernova_hisa.JPG" TargetMode="External"/><Relationship Id="rId1" Type="http://schemas.openxmlformats.org/officeDocument/2006/relationships/slideLayout" Target="../slideLayouts/slideLayout7.xml"/><Relationship Id="rId6" Type="http://schemas.openxmlformats.org/officeDocument/2006/relationships/hyperlink" Target="http://www.google.si/url?sa=i&amp;rct=j&amp;q=france+pre%C5%A1eren+rojstna+hi%C5%A1a&amp;source=images&amp;cd=&amp;cad=rja&amp;docid=i0u6rHmv7QKkSM&amp;tbnid=6ecABrvfIBFzLM:&amp;ved=0CAUQjRw&amp;url=http://sl.wikipedia.org/wiki/Pre%C5%A1ernova_rojstna_hi%C5%A1a&amp;ei=meULUb_iBo-WswbytoDoDA&amp;bvm=bv.41867550,d.bGE&amp;psig=AFQjCNFXuKJrLHpq5-v_fafCsobvw42p5A&amp;ust=1359820549599555" TargetMode="External"/><Relationship Id="rId5" Type="http://schemas.openxmlformats.org/officeDocument/2006/relationships/image" Target="../media/image28.jpeg"/><Relationship Id="rId4" Type="http://schemas.openxmlformats.org/officeDocument/2006/relationships/hyperlink" Target="http://www.google.si/url?sa=i&amp;rct=j&amp;q=france+pre%C5%A1eren+rojstna+hi%C5%A1a&amp;source=images&amp;cd=&amp;docid=aFz4entABqrszM&amp;tbnid=9kHP9qyMf9rr4M:&amp;ved=0CAUQjRw&amp;url=http://www.zirovnica.si/podrocje.aspx?id=243&amp;ei=lEIJUZekBYnE0QWZwoDYDw&amp;bvm=bv.41642243,d.bGE&amp;psig=AFQjCNEutYdU2NixzUa-9WALybtwWQjREg&amp;ust=1359647741389294" TargetMode="External"/><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is.si/turizem_zirovnica/zirovnica_material/vrba_preseren_rojstna_hisa_nekoc/index2.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hyperlink" Target="http://www.google.si/url?sa=i&amp;rct=j&amp;q=france+pre%C5%A1eren+rojstna+hi%C5%A1a&amp;source=images&amp;cd=&amp;cad=rja&amp;docid=Tjc2PeTpqyg2yM&amp;tbnid=ZyG8jJwv1CSSpM:&amp;ved=0CAUQjRw&amp;url=http://www.turizem-sentjur.com/Slomsek.html&amp;ei=8EIJUdSdG4Wk0AW4jYCICw&amp;bvm=bv.41642243,d.bGE&amp;psig=AFQjCNEJo84uO6sAiztxxe7rCG0w7eP_fQ&amp;ust=1359647844451585" TargetMode="External"/><Relationship Id="rId1" Type="http://schemas.openxmlformats.org/officeDocument/2006/relationships/slideLayout" Target="../slideLayouts/slideLayout7.xml"/><Relationship Id="rId6" Type="http://schemas.openxmlformats.org/officeDocument/2006/relationships/hyperlink" Target="http://www.google.si/url?sa=i&amp;rct=j&amp;q=france+pre%C5%A1eren+rojstna+hi%C5%A1a&amp;source=images&amp;cd=&amp;cad=rja&amp;docid=jfBV8tt7wlDAKM&amp;tbnid=m8f7vRew2T2v9M:&amp;ved=0CAUQjRw&amp;url=http://www.slovenia.info/?arhitekturne_znamenitosti=5873&amp;lng=1&amp;ei=DkMJUdCEBcmd0QWcyIBQ&amp;bvm=bv.41642243,d.bGE&amp;psig=AFQjCNEJo84uO6sAiztxxe7rCG0w7eP_fQ&amp;ust=1359647844451585" TargetMode="External"/><Relationship Id="rId5" Type="http://schemas.openxmlformats.org/officeDocument/2006/relationships/image" Target="../media/image34.jpeg"/><Relationship Id="rId4" Type="http://schemas.openxmlformats.org/officeDocument/2006/relationships/hyperlink" Target="http://www.google.si/url?sa=i&amp;rct=j&amp;q=france+pre%C5%A1eren+rojstna+hi%C5%A1a&amp;source=images&amp;cd=&amp;cad=rja&amp;docid=qg_SNIcE3AQiOM&amp;tbnid=wWKlDE15ixyjCM:&amp;ved=0CAUQjRw&amp;url=http://www.gis.si/turizem_zirovnica/content/rojstna-hi%C5%A1a-franceta-pre%C5%A1erna&amp;ei=yUIJUbesIY6W0QXM24CgBg&amp;bvm=bv.41642243,d.bGE&amp;psig=AFQjCNEutYdU2NixzUa-9WALybtwWQjREg&amp;ust=135964774138929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si/url?sa=i&amp;rct=j&amp;q=france+pre%C5%A1eren+rojstna+hi%C5%A1a&amp;source=images&amp;cd=&amp;cad=rja&amp;docid=ke0NmsxNfsAv-M&amp;tbnid=0ggSvoe1EwpVCM:&amp;ved=0CAUQjRw&amp;url=http://www.turistsi.si/atraktivno/znamenitosti/spomeniki-in-hise/15046-presernova-rojstna-hisa.html&amp;ei=LUMJUazrH8WV0QXU7oCoCA&amp;bvm=bv.41642243,d.bGE&amp;psig=AFQjCNEJo84uO6sAiztxxe7rCG0w7eP_fQ&amp;ust=1359647844451585"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si/url?sa=i&amp;rct=j&amp;q=france+pre%C5%A1eren+rojstna+hi%C5%A1a&amp;source=images&amp;cd=&amp;cad=rja&amp;docid=VL3yX0i8dr-Z4M&amp;tbnid=wi92ERdD6BdKaM:&amp;ved=0CAUQjRw&amp;url=http://www.siol.net/kultura/dogodki/2008/02/ob_kulturnem_prazniku_stevilne_prireditve_po_sloveniji.aspx&amp;ei=t0QJUcdytI3TBfSFgfgG&amp;bvm=bv.41642243,d.bGE&amp;psig=AFQjCNEJo84uO6sAiztxxe7rCG0w7eP_fQ&amp;ust=135964784445158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si/url?sa=i&amp;rct=j&amp;q=france+pre%C5%A1eren+rojstna+hi%C5%A1a&amp;source=images&amp;cd=&amp;docid=ETZqxDXQf90w_M&amp;tbnid=VXqNQKllOI9I0M:&amp;ved=0CAUQjRw&amp;url=http://www.gis.si/turizem_zirovnica/content/rojstna-hi%C5%A1a-franceta-pre%C5%A1erna?page=5&amp;ei=TOYLUdGcHdDBswaCrIDwDA&amp;bvm=bv.41867550,d.bGE&amp;psig=AFQjCNFXuKJrLHpq5-v_fafCsobvw42p5A&amp;ust=1359820549599555" TargetMode="Externa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hyperlink" Target="http://www.google.si/url?sa=i&amp;rct=j&amp;q=france+pre%C5%A1eren+rojstna+hi%C5%A1a&amp;source=images&amp;cd=&amp;cad=rja&amp;docid=ETZqxDXQf90w_M&amp;tbnid=TgcgJbn5UGiGsM:&amp;ved=0CAUQjRw&amp;url=http://www.gis.si/turizem_zirovnica/content/rojstna-hi%C5%A1a-franceta-pre%C5%A1erna?page=5&amp;ei=P0MJUbzOFK2M0wWeiYDICQ&amp;bvm=bv.41642243,d.bGE&amp;psig=AFQjCNEJo84uO6sAiztxxe7rCG0w7eP_fQ&amp;ust=1359647844451585" TargetMode="External"/><Relationship Id="rId1" Type="http://schemas.openxmlformats.org/officeDocument/2006/relationships/slideLayout" Target="../slideLayouts/slideLayout7.xml"/><Relationship Id="rId6" Type="http://schemas.openxmlformats.org/officeDocument/2006/relationships/hyperlink" Target="http://www.google.si/url?sa=i&amp;rct=j&amp;q=france+pre%C5%A1eren+rojstna+hi%C5%A1a&amp;source=images&amp;cd=&amp;cad=rja&amp;docid=ETZqxDXQf90w_M&amp;tbnid=OtrsQOERho6wBM:&amp;ved=0CAUQjRw&amp;url=http://www.gis.si/turizem_zirovnica/content/rojstna-hi%C5%A1a-franceta-pre%C5%A1erna?page=5&amp;ei=EOYLUYTEOonmtQaXhYGoCg&amp;bvm=bv.41867550,d.bGE&amp;psig=AFQjCNFXuKJrLHpq5-v_fafCsobvw42p5A&amp;ust=1359820549599555" TargetMode="External"/><Relationship Id="rId5" Type="http://schemas.openxmlformats.org/officeDocument/2006/relationships/image" Target="../media/image41.jpeg"/><Relationship Id="rId4" Type="http://schemas.openxmlformats.org/officeDocument/2006/relationships/hyperlink" Target="http://www.google.si/url?sa=i&amp;rct=j&amp;q=france+pre%C5%A1eren+rojstna+hi%C5%A1a&amp;source=images&amp;cd=&amp;cad=rja&amp;docid=EdEU45p9mKkG5M&amp;tbnid=QRURZIVvAQDVHM:&amp;ved=0CAUQjRw&amp;url=http://www.gis.si/turizem_zirovnica/content/rojstna-hi%C5%A1a-franceta-pre%C5%A1erna?page=1&amp;ei=X0MJUbeqLbKW0QXc3IGwDA&amp;bvm=bv.41642243,d.bGE&amp;psig=AFQjCNEJo84uO6sAiztxxe7rCG0w7eP_fQ&amp;ust=135964784445158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si/url?sa=i&amp;rct=j&amp;q=france+pre%C5%A1eren+rojstna+hi%C5%A1a&amp;source=images&amp;cd=&amp;cad=rja&amp;docid=ETZqxDXQf90w_M&amp;tbnid=DpfzvOZnkgSISM:&amp;ved=0CAUQjRw&amp;url=http://www.gis.si/turizem_zirovnica/content/rojstna-hi%C5%A1a-franceta-pre%C5%A1erna?page=5&amp;ei=VUQJUcrXLuHN0QWdx4HYAw&amp;bvm=bv.41642243,d.bGE&amp;psig=AFQjCNEJo84uO6sAiztxxe7rCG0w7eP_fQ&amp;ust=1359647844451585" TargetMode="External"/><Relationship Id="rId1" Type="http://schemas.openxmlformats.org/officeDocument/2006/relationships/slideLayout" Target="../slideLayouts/slideLayout7.xml"/><Relationship Id="rId4" Type="http://schemas.openxmlformats.org/officeDocument/2006/relationships/hyperlink" Target="http://www.gis.si/turizem_zirovnica/content/rojstna-hi%C5%A1a-franceta-pre%C5%A1ern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hyperlink" Target="http://www.google.si/url?sa=i&amp;rct=j&amp;q=france+pre%C5%A1eren+spomenik&amp;source=images&amp;cd=&amp;cad=rja&amp;docid=7DKGIkLsz7bmSM&amp;tbnid=Onb7AQKvufZ7LM:&amp;ved=0CAUQjRw&amp;url=http://www.visitljubljana.com/si/ogledi-izleti/5846/detail.html&amp;ei=V-0LUbuyMojHtAa9yoG4DQ&amp;psig=AFQjCNFKw1b4CiRa1LRdkDr-V-yHQFOsMQ&amp;ust=1359822272999172" TargetMode="External"/><Relationship Id="rId1" Type="http://schemas.openxmlformats.org/officeDocument/2006/relationships/slideLayout" Target="../slideLayouts/slideLayout7.xml"/><Relationship Id="rId6" Type="http://schemas.openxmlformats.org/officeDocument/2006/relationships/hyperlink" Target="http://www.google.si/url?sa=i&amp;rct=j&amp;q=france+pre%C5%A1eren+rojstna+hi%C5%A1a&amp;source=images&amp;cd=&amp;cad=rja&amp;docid=S6KQzn_jXav4JM&amp;tbnid=sxbGnJipkPB80M:&amp;ved=0CAUQjRw&amp;url=http://www.siol.net/kultura/novice/2011/02/presernov_dan_-_dela_prost_a_kulturno_pester.aspx&amp;ei=-UMJUcqUC-ay0QWdp4DYDQ&amp;bvm=bv.41642243,d.bGE&amp;psig=AFQjCNEJo84uO6sAiztxxe7rCG0w7eP_fQ&amp;ust=1359647844451585" TargetMode="External"/><Relationship Id="rId5" Type="http://schemas.openxmlformats.org/officeDocument/2006/relationships/image" Target="../media/image45.jpeg"/><Relationship Id="rId4" Type="http://schemas.openxmlformats.org/officeDocument/2006/relationships/hyperlink" Target="http://www.google.si/url?sa=i&amp;rct=j&amp;q=france+pre%C5%A1eren+rojstna+hi%C5%A1a&amp;source=images&amp;cd=&amp;cad=rja&amp;docid=9aeJ6ywxqfH4jM&amp;tbnid=-gaEICpfzhebbM:&amp;ved=0CAUQjRw&amp;url=http://www.slovenia.info/si/Regije/Atrakcije.htm?_ctg_regije=11&amp;srch=1&amp;srchtype=predef&amp;searchmode=20&amp;localmode=region&amp;lng=1&amp;ei=xUMJUeSmLYja0QWPlIGAAg&amp;bvm=bv.41642243,d.bGE&amp;psig=AFQjCNEJo84uO6sAiztxxe7rCG0w7eP_fQ&amp;ust=135964784445158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si/url?sa=i&amp;rct=j&amp;q=france+pre%C5%A1eren+spomenik&amp;source=images&amp;cd=&amp;cad=rja&amp;docid=URPNoUBPC23WkM&amp;tbnid=wNbyo_ZYooZnqM:&amp;ved=0CAUQjRw&amp;url=http://lytee.tourism-kranj.si/ZTK10_SI,,o_kranju,znani_kranjcani,dr._france_preseren.htm&amp;ei=Qu0LUZaTLcrHsgbXvoHIAw&amp;psig=AFQjCNFKw1b4CiRa1LRdkDr-V-yHQFOsMQ&amp;ust=1359822272999172" TargetMode="Externa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hyperlink" Target="http://www.google.si/url?sa=i&amp;rct=j&amp;q=pre%C5%A1ernovo+gledali%C5%A1%C4%8De+kranj&amp;source=images&amp;cd=&amp;cad=rja&amp;docid=QWPUxVI75vwgYM&amp;tbnid=3Gzpzugdgkxe8M:&amp;ved=0CAUQjRw&amp;url=http://www.veza.sigledal.org/prispevki/prazni%C4%8Dni-december-s-predstavami-pre%C5%A1ernovega-gledali%C5%A1%C4%8Da-kranj&amp;ei=IPELUdb2A4XltQat5oCwBQ&amp;bvm=bv.41867550,d.bGE&amp;psig=AFQjCNEgGUGWCOf02XBNmcUfiHlBiiI7lg&amp;ust=135982348162948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si/url?sa=i&amp;rct=j&amp;q=pre%C5%A1ernovo+pokopali%C5%A1%C4%8De+kranj&amp;source=images&amp;cd=&amp;cad=rja&amp;docid=3aax6wxtNeBUwM&amp;tbnid=T7MbY65uf8GEfM:&amp;ved=0CAUQjRw&amp;url=http://www.slovenia.info/?muzej=1325&amp;lng=1&amp;ei=YvELUdqTPNHHtAb6xYHYAQ&amp;bvm=bv.41867550,d.bGE&amp;psig=AFQjCNEyXOOasHpa-3g9QEwIM56qL8ro2Q&amp;ust=1359823580409178" TargetMode="Externa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si/url?sa=i&amp;rct=j&amp;q=pre%C5%A1ernovo+pokopali%C5%A1%C4%8De+kranj&amp;source=images&amp;cd=&amp;cad=rja&amp;docid=DgW9hxlTkrQ5ZM&amp;tbnid=0pTSQhX2Oj4uHM:&amp;ved=0CAUQjRw&amp;url=http://www.ljnovice.com/default.asp?podrocje=6&amp;menu=6&amp;novica=166202&amp;ei=pvELUccIiJm0BprtgKAK&amp;bvm=bv.41867550,d.bGE&amp;psig=AFQjCNEyXOOasHpa-3g9QEwIM56qL8ro2Q&amp;ust=1359823580409178"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si/url?sa=i&amp;source=images&amp;cd=&amp;cad=rja&amp;docid=POEDGmdd6w2yqM&amp;tbnid=61fKESaZATsH5M:&amp;ved=0CAgQjRwwADgq&amp;url=http://thecostumersmanifesto.com/costumeoldsite/history/100pages/timelinepages/timeline.htm&amp;ei=w_ULUd6CD6Pg4QTfu4GwDw&amp;psig=AFQjCNG-iLgp2eMAsNnVzt3kwHYsZ8bwhg&amp;ust=1359824707289049"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si/url?sa=i&amp;rct=j&amp;q=moda+1800+evropa+&amp;source=images&amp;cd=&amp;cad=rja&amp;docid=VBJYBISyR7rOHM&amp;tbnid=OAo61CyKlIG71M:&amp;ved=0CAUQjRw&amp;url=http://ljblog12.blogspot.com/2012/02/fashion-in-19th-century.html&amp;ei=z_gLUYyJGsTLsgbuzIHYCg&amp;psig=AFQjCNGAvQkF7f82O80GiIPw3AzCcvix4w&amp;ust=1359825232945339"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4/46/Pre%C5%A1ern-Goldstein.jpg"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si/url?sa=i&amp;rct=j&amp;q=moda+1800+evropa+&amp;source=images&amp;cd=&amp;cad=rja&amp;docid=67vA-1TfmrDkLM&amp;tbnid=GR_L3_IYSrJraM:&amp;ved=0CAUQjRw&amp;url=http://www.heranet.info/fashioning-the-early-modern/index&amp;ei=VfgLUcyWIcOZtQasj4HACQ&amp;psig=AFQjCNGAvQkF7f82O80GiIPw3AzCcvix4w&amp;ust=1359825232945339" TargetMode="External"/><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8.jpeg"/><Relationship Id="rId2" Type="http://schemas.openxmlformats.org/officeDocument/2006/relationships/hyperlink" Target="http://www.google.si/url?sa=i&amp;rct=j&amp;q=+moda+leta+1800+evropa&amp;source=images&amp;cd=&amp;cad=rja&amp;docid=L4TJefVPziXclM&amp;tbnid=JXy0O1GDGLXZcM:&amp;ved=0CAUQjRw&amp;url=http://blog.europeana.eu/2013/01/fashion-is-coming-to-europeana/&amp;ei=y_YLUf33Jc6GswaUsYDoDw&amp;psig=AFQjCNGmGRXslwunUGYIP5QO3eO6sYEJUQ&amp;ust=1359824645424886" TargetMode="External"/><Relationship Id="rId1" Type="http://schemas.openxmlformats.org/officeDocument/2006/relationships/slideLayout" Target="../slideLayouts/slideLayout7.xml"/><Relationship Id="rId6" Type="http://schemas.openxmlformats.org/officeDocument/2006/relationships/hyperlink" Target="http://www.google.si/url?sa=i&amp;rct=j&amp;q=moda+1800+evropa+&amp;source=images&amp;cd=&amp;cad=rja&amp;docid=E87W7iQJIr7ClM&amp;tbnid=WM_UMoVk32_X9M:&amp;ved=0CAUQjRw&amp;url=http://fidmmuseum.org/exhibitions/current/&amp;ei=1_cLUfCbH4f2sgbZqYDIBQ&amp;bvm=bv.41867550,d.bGE&amp;psig=AFQjCNGAvQkF7f82O80GiIPw3AzCcvix4w&amp;ust=1359825232945339" TargetMode="External"/><Relationship Id="rId5" Type="http://schemas.openxmlformats.org/officeDocument/2006/relationships/image" Target="../media/image57.jpeg"/><Relationship Id="rId4" Type="http://schemas.openxmlformats.org/officeDocument/2006/relationships/hyperlink" Target="http://www.google.si/url?sa=i&amp;rct=j&amp;q=+moda+leta+1800+evropa&amp;source=images&amp;cd=&amp;cad=rja&amp;docid=Eqm95O8NJ3pmOM&amp;tbnid=KbVWw4ZLKS_REM:&amp;ved=0CAUQjRw&amp;url=http://blog.fidmmuseum.org/&amp;ei=HvcLUdODONDktQbu74DYCQ&amp;psig=AFQjCNGmGRXslwunUGYIP5QO3eO6sYEJUQ&amp;ust=1359824645424886"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1.jpeg"/><Relationship Id="rId2" Type="http://schemas.openxmlformats.org/officeDocument/2006/relationships/hyperlink" Target="http://www.google.si/url?sa=i&amp;rct=j&amp;q=moda+1800+evropa+&amp;source=images&amp;cd=&amp;cad=rja&amp;docid=8LPyg6ZjQhLnQM&amp;tbnid=5XxOifomBvpWKM:&amp;ved=0CAUQjRw&amp;url=http://www.chrisbeetles.com/gallery/politics/american-politics/home-home-president-wilson-quitting-america-his-fourteen-league-n&amp;ei=IfkLUc3hCJCWswappIGoDA&amp;psig=AFQjCNGAvQkF7f82O80GiIPw3AzCcvix4w&amp;ust=1359825232945339" TargetMode="External"/><Relationship Id="rId1" Type="http://schemas.openxmlformats.org/officeDocument/2006/relationships/slideLayout" Target="../slideLayouts/slideLayout7.xml"/><Relationship Id="rId6" Type="http://schemas.openxmlformats.org/officeDocument/2006/relationships/hyperlink" Target="http://www.google.si/url?sa=i&amp;rct=j&amp;q=moda+1800+evropa+&amp;source=images&amp;cd=&amp;docid=QvTKvbim0eTgCM&amp;tbnid=s3-ja6vc8vdIPM:&amp;ved=0CAUQjRw&amp;url=http://www.popscreen.com/p/MTAzMDk2OTgx/1874-Print-Europe-Hats-Hairstyles-Fashion-15001800-eBay&amp;ei=YPoLUZRJxNy0Bv_2gMAI&amp;psig=AFQjCNGAvQkF7f82O80GiIPw3AzCcvix4w&amp;ust=1359825232945339" TargetMode="External"/><Relationship Id="rId5" Type="http://schemas.openxmlformats.org/officeDocument/2006/relationships/image" Target="../media/image60.jpeg"/><Relationship Id="rId4" Type="http://schemas.openxmlformats.org/officeDocument/2006/relationships/hyperlink" Target="http://www.google.si/url?sa=i&amp;rct=j&amp;q=moda+1800+evropa+&amp;source=images&amp;cd=&amp;docid=DHXq96nWdfY7oM&amp;tbnid=xJt4p8CsC8Z2VM:&amp;ved=0CAUQjRw&amp;url=http://www.ehow.com/info_8442027_parisian-fashions-late-1800s.html&amp;ei=ZvkLUdLLKYvAtAa8woGADw&amp;psig=AFQjCNGAvQkF7f82O80GiIPw3AzCcvix4w&amp;ust=135982523294533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google.si/url?sa=i&amp;rct=j&amp;q=moda+1800+evropa+&amp;source=images&amp;cd=&amp;cad=rja&amp;docid=SMpeXFbi8MexsM&amp;tbnid=MUBuxaJSe_SHIM:&amp;ved=0CAUQjRw&amp;url=http://historyofeuropeanfashion.wordpress.com/&amp;ei=h_gLUbT_HI7ktQbGqYHICQ&amp;psig=AFQjCNGAvQkF7f82O80GiIPw3AzCcvix4w&amp;ust=1359825232945339" TargetMode="Externa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6.jpeg"/><Relationship Id="rId2" Type="http://schemas.openxmlformats.org/officeDocument/2006/relationships/hyperlink" Target="http://www.google.si/url?sa=i&amp;rct=j&amp;q=moda+1800+evropa+&amp;source=images&amp;cd=&amp;cad=rja&amp;docid=_70sd6Xas3XEZM&amp;tbnid=ztH_K-DMaFS4YM:&amp;ved=0CAUQjRw&amp;url=http://fashioningtheearlymodern.wordpress.com/page/2/&amp;ei=HvoLUbKXGMWUswalyIHABw&amp;psig=AFQjCNGAvQkF7f82O80GiIPw3AzCcvix4w&amp;ust=1359825232945339" TargetMode="External"/><Relationship Id="rId1" Type="http://schemas.openxmlformats.org/officeDocument/2006/relationships/slideLayout" Target="../slideLayouts/slideLayout7.xml"/><Relationship Id="rId6" Type="http://schemas.openxmlformats.org/officeDocument/2006/relationships/hyperlink" Target="http://www.google.si/url?sa=i&amp;rct=j&amp;q=pahlja%C4%8De&amp;source=images&amp;cd=&amp;docid=jjt5oTt8Z6eqQM&amp;tbnid=qhvf832TKZog4M:&amp;ved=0CAUQjRw&amp;url=http://1toni.wordpress.com/2011/12/17/pahljace-in-cipke/&amp;ei=2_wLUZTxNcPRtQaZ4YF4&amp;bvm=bv.41867550,d.Yms&amp;psig=AFQjCNFwNI1ewrdeQYK8_MTI904NDzkogA&amp;ust=1359826410787120" TargetMode="External"/><Relationship Id="rId5" Type="http://schemas.openxmlformats.org/officeDocument/2006/relationships/image" Target="../media/image65.jpeg"/><Relationship Id="rId4" Type="http://schemas.openxmlformats.org/officeDocument/2006/relationships/hyperlink" Target="http://www.google.si/url?sa=i&amp;rct=j&amp;q=pahlja%C4%8De&amp;source=images&amp;cd=&amp;cad=rja&amp;docid=JSce9836pYxSpM&amp;tbnid=zl9x3ud5APhZAM:&amp;ved=0CAUQjRw&amp;url=http://www.kulinarika.net/forum/topic.asp?TOPIC_ID=15677&amp;ei=e_wLUdmlD87otQb-kYHwAw&amp;bvm=bv.41867550,d.Yms&amp;psig=AFQjCNFwNI1ewrdeQYK8_MTI904NDzkogA&amp;ust=135982641078712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9.jpeg"/><Relationship Id="rId2" Type="http://schemas.openxmlformats.org/officeDocument/2006/relationships/hyperlink" Target="http://www.google.si/url?sa=i&amp;rct=j&amp;q=moda+1800+evropa+&amp;source=images&amp;cd=&amp;docid=PTI4h4nP94J6-M&amp;tbnid=fvkRieUokS0adM:&amp;ved=0CAUQjRw&amp;url=http://www.fabulous-hats.eu/hats-800/&amp;ei=3_kLUZz9MMmRswbonYHYBg&amp;psig=AFQjCNGAvQkF7f82O80GiIPw3AzCcvix4w&amp;ust=1359825232945339" TargetMode="External"/><Relationship Id="rId1" Type="http://schemas.openxmlformats.org/officeDocument/2006/relationships/slideLayout" Target="../slideLayouts/slideLayout7.xml"/><Relationship Id="rId6" Type="http://schemas.openxmlformats.org/officeDocument/2006/relationships/hyperlink" Target="http://www.google.si/url?sa=i&amp;rct=j&amp;q=mo%C5%A1ki+cilinder&amp;source=images&amp;cd=&amp;docid=Hi4PCOLzQl6wiM&amp;tbnid=ypKR7zIN6gSCdM:&amp;ved=0CAUQjRw&amp;url=http://si.texsite.info/Cilinder&amp;ei=mPsLUdfrJYqWswayp4D4Dg&amp;psig=AFQjCNFdWuB1lljBmfYlCVaZZ89nxUUAVA&amp;ust=1359826047246724" TargetMode="External"/><Relationship Id="rId5" Type="http://schemas.openxmlformats.org/officeDocument/2006/relationships/image" Target="../media/image68.jpeg"/><Relationship Id="rId4" Type="http://schemas.openxmlformats.org/officeDocument/2006/relationships/hyperlink" Target="//upload.wikimedia.org/wikipedia/sl/f/f9/Cilinder.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2.jpeg"/><Relationship Id="rId2" Type="http://schemas.openxmlformats.org/officeDocument/2006/relationships/hyperlink" Target="http://www.google.si/url?sa=i&amp;rct=j&amp;q=pre%C5%A1ernov+semenj+v+kranju&amp;source=images&amp;cd=&amp;cad=rja&amp;docid=662Duw0cf5EbmM&amp;tbnid=05TnuB71adxCBM:&amp;ved=0CAUQjRw&amp;url=http://www.mojalbum.com/netopir/presernov-semenj-kranj-8-2-2010/foto/17627977/povecaj&amp;ei=QggMUdK2GcbitQaNiIAw&amp;bvm=bv.41867550,d.bGE&amp;psig=AFQjCNFbQ4FkNKhklRxpGdQWiyDTxdaPYA&amp;ust=1359829227679164" TargetMode="External"/><Relationship Id="rId1" Type="http://schemas.openxmlformats.org/officeDocument/2006/relationships/slideLayout" Target="../slideLayouts/slideLayout7.xml"/><Relationship Id="rId6" Type="http://schemas.openxmlformats.org/officeDocument/2006/relationships/hyperlink" Target="http://www.google.si/url?sa=i&amp;rct=j&amp;q=pre%C5%A1ernov+semenj+v+kranju&amp;source=images&amp;cd=&amp;cad=rja&amp;docid=LDRRgd_6gqUh6M&amp;tbnid=7EfP8fhLFfXPCM:&amp;ved=0CAUQjRw&amp;url=http://www.siol.net/kultura/dogodki/2012/02/presernov_smenj_kranj.aspx&amp;ei=AwwMUbuvMYPZswag3ICoDg&amp;bvm=bv.41867550,d.bGE&amp;psig=AFQjCNFbQ4FkNKhklRxpGdQWiyDTxdaPYA&amp;ust=1359829227679164" TargetMode="External"/><Relationship Id="rId5" Type="http://schemas.openxmlformats.org/officeDocument/2006/relationships/image" Target="../media/image71.jpeg"/><Relationship Id="rId4" Type="http://schemas.openxmlformats.org/officeDocument/2006/relationships/hyperlink" Target="http://www.google.si/url?sa=i&amp;rct=j&amp;q=pre%C5%A1ernov+semenj+v+kranju&amp;source=images&amp;cd=&amp;cad=rja&amp;docid=nFZKSdTkTsVNPM&amp;tbnid=gKLicgW-pkLALM:&amp;ved=0CAUQjRw&amp;url=http://www.mojalbum.com/netopir/presernov-semenj-kranj-8-2-2010/foto/17627985/povecaj&amp;ei=XwgMUbilOo34sgbYzIGwAw&amp;bvm=bv.41867550,d.bGE&amp;psig=AFQjCNFbQ4FkNKhklRxpGdQWiyDTxdaPYA&amp;ust=135982922767916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www.google.si/url?sa=i&amp;rct=j&amp;q=pre%C5%A1ernov+semenj+v+kranju&amp;source=images&amp;cd=&amp;cad=rja&amp;docid=h-iNz2ktXYk_gM&amp;tbnid=8c_LMMvCdMCE_M:&amp;ved=0CAUQjRw&amp;url=http://www.siol.net/data/fotogalerije/slovenija/2012/02/presernov_smenj.aspx&amp;ei=dAcMUa6dOoGetAaKhoHwCw&amp;bvm=bv.41867550,d.bGE&amp;psig=AFQjCNFbQ4FkNKhklRxpGdQWiyDTxdaPYA&amp;ust=1359829227679164" TargetMode="Externa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hyperlink" Target="http://www.google.si/url?sa=i&amp;rct=j&amp;q=pre%C5%A1ernov+semenj+v+kranju&amp;source=images&amp;cd=&amp;cad=rja&amp;docid=a0TbrOW0PXlpJM&amp;tbnid=5akZBXfecPb6hM:&amp;ved=0CAUQjRw&amp;url=http://www.mojalbum.com/netopir/presernov-semenj-kranj-8-2-2010/foto/17627993/povecaj&amp;ei=-gcMUfXGFoGYtQbdkoGgDA&amp;bvm=bv.41867550,d.bGE&amp;psig=AFQjCNFbQ4FkNKhklRxpGdQWiyDTxdaPYA&amp;ust=1359829227679164"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google.si/url?sa=i&amp;rct=j&amp;q=pre%C5%A1ernov+semenj+v+kranju&amp;source=images&amp;cd=&amp;docid=3_Nt-npITMSFhM&amp;tbnid=SdTkfdEtvtPDVM:&amp;ved=0CAUQjRw&amp;url=http://www.folklora.si/category/presernov-semenj/&amp;ei=kwkMUajrOcTmswaxooHIAg&amp;bvm=bv.41867550,d.bGE&amp;psig=AFQjCNFbQ4FkNKhklRxpGdQWiyDTxdaPYA&amp;ust=1359829227679164"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l.wikipedia.org/wiki/Slika:JulijaPrimic.jpg"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si/url?sa=i&amp;rct=j&amp;q=france+pre%C5%A1eren+povodni+mo%C5%BE&amp;source=images&amp;cd=&amp;cad=rja&amp;docid=PsCdpiG9pI8nVM&amp;tbnid=Npf96a5OpvLCwM:&amp;ved=0CAUQjRw&amp;url=http://www.emka.si/povodni-moz-miniaturka/PR/161840,11287&amp;ei=TfMLUZahEcbatAb1o4GwBQ&amp;bvm=bv.41867550,d.bGE&amp;psig=AFQjCNHLhyaGK8c9D0ssmA6Ko8gnMHaSLg&amp;ust=1359822782148158"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google.si/url?sa=i&amp;rct=j&amp;q=france+pre%C5%A1eren+povodni+mo%C5%BE&amp;source=images&amp;cd=&amp;cad=rja&amp;docid=PsCdpiG9pI8nVM&amp;tbnid=XGekysV8VZZpRM:&amp;ved=0CAUQjRw&amp;url=http://www.emka.si/povodni-moz-miniaturka/PR/161840,11287&amp;ei=KfQLUZ7ADYnHtAbDlIDgBw&amp;bvm=bv.41867550,d.bGE&amp;psig=AFQjCNHLhyaGK8c9D0ssmA6Ko8gnMHaSLg&amp;ust=135982278214815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si/url?sa=i&amp;rct=j&amp;q=france+pre%C5%A1eren+povodni+mo%C5%BE&amp;source=images&amp;cd=&amp;docid=mFvr9m5zGcUFGM&amp;tbnid=TmaTgeh5mXCt7M:&amp;ved=0CAUQjRw&amp;url=https://www.emka.si/povodni-moz-miniaturka/PR/161840,15007&amp;ei=4vMLUaPNB8nusgaqkYHgDQ&amp;bvm=bv.41867550,d.bGE&amp;psig=AFQjCNHLhyaGK8c9D0ssmA6Ko8gnMHaSLg&amp;ust=1359822782148158"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Desktop/povodni%20moz.ppt"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www.google.si/url?sa=i&amp;rct=j&amp;q=france+pre%C5%A1eren+povodni+mo%C5%BE&amp;source=images&amp;cd=&amp;cad=rja&amp;docid=r__cLMd1BByxuM&amp;tbnid=CioqV2AD6qmr1M:&amp;ved=0CAUQjRw&amp;url=http://www.visitljubljana.com/si/prireditve/21273/detail.html&amp;ei=dvMLUYn4HcOztAbujIHAAw&amp;bvm=bv.41867550,d.bGE&amp;psig=AFQjCNHLhyaGK8c9D0ssmA6Ko8gnMHaSLg&amp;ust=1359822782148158" TargetMode="External"/><Relationship Id="rId1" Type="http://schemas.openxmlformats.org/officeDocument/2006/relationships/slideLayout" Target="../slideLayouts/slideLayout7.xml"/><Relationship Id="rId6" Type="http://schemas.openxmlformats.org/officeDocument/2006/relationships/hyperlink" Target="http://www.google.si/url?sa=i&amp;rct=j&amp;q=france+pre%C5%A1eren+povodni+mo%C5%BE&amp;source=images&amp;cd=&amp;cad=rja&amp;docid=5MiKQ_WuVRnPPM&amp;tbnid=KK7eyt96K2EDfM:&amp;ved=0CAUQjRw&amp;url=http://www.thezaurus.com/?/webzine/france_preseren_and_slovenian_identity/&amp;ei=VPQLUcC-OJDZsgbAqYD4Cw&amp;bvm=bv.41867550,d.bGE&amp;psig=AFQjCNHLhyaGK8c9D0ssmA6Ko8gnMHaSLg&amp;ust=1359822782148158" TargetMode="External"/><Relationship Id="rId5" Type="http://schemas.openxmlformats.org/officeDocument/2006/relationships/image" Target="../media/image14.jpeg"/><Relationship Id="rId4" Type="http://schemas.openxmlformats.org/officeDocument/2006/relationships/hyperlink" Target="http://www.google.si/url?sa=i&amp;rct=j&amp;q=france+pre%C5%A1eren+povodni+mo%C5%BE&amp;source=images&amp;cd=&amp;cad=rja&amp;docid=ra0zCNQKLV5m8M&amp;tbnid=95lnHPWi47iHnM:&amp;ved=0CAUQjRw&amp;url=http://www.prlekija-on.net/lokalno/2391/solska-kulturna-prireditev-v-radencih.html&amp;ei=ovMLUceCHcX3sga4r4DACw&amp;bvm=bv.41867550,d.bGE&amp;psig=AFQjCNHLhyaGK8c9D0ssmA6Ko8gnMHaSLg&amp;ust=13598227821481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131840" y="620688"/>
            <a:ext cx="5544616" cy="1470025"/>
          </a:xfrm>
        </p:spPr>
        <p:txBody>
          <a:bodyPr>
            <a:normAutofit fontScale="90000"/>
          </a:bodyPr>
          <a:lstStyle/>
          <a:p>
            <a:r>
              <a:rPr lang="sl-SI" sz="5400" b="1" dirty="0" smtClean="0">
                <a:latin typeface="Arial Rounded MT Bold" pitchFamily="34" charset="0"/>
              </a:rPr>
              <a:t>FRANCE PREŠEREN</a:t>
            </a:r>
            <a:endParaRPr lang="sl-SI" sz="5400" b="1" dirty="0">
              <a:latin typeface="Arial Rounded MT Bold" pitchFamily="34" charset="0"/>
            </a:endParaRPr>
          </a:p>
        </p:txBody>
      </p:sp>
      <p:sp>
        <p:nvSpPr>
          <p:cNvPr id="3" name="Podnaslov 2"/>
          <p:cNvSpPr>
            <a:spLocks noGrp="1"/>
          </p:cNvSpPr>
          <p:nvPr>
            <p:ph type="subTitle" idx="1"/>
          </p:nvPr>
        </p:nvSpPr>
        <p:spPr>
          <a:xfrm>
            <a:off x="3707904" y="2420888"/>
            <a:ext cx="5040560" cy="792088"/>
          </a:xfrm>
        </p:spPr>
        <p:txBody>
          <a:bodyPr>
            <a:normAutofit/>
          </a:bodyPr>
          <a:lstStyle/>
          <a:p>
            <a:r>
              <a:rPr lang="sl-SI" b="1" dirty="0" smtClean="0">
                <a:solidFill>
                  <a:srgbClr val="00B050"/>
                </a:solidFill>
                <a:latin typeface="Arial Rounded MT Bold" pitchFamily="34" charset="0"/>
              </a:rPr>
              <a:t>Mojca </a:t>
            </a:r>
            <a:r>
              <a:rPr lang="sl-SI" b="1" dirty="0" err="1" smtClean="0">
                <a:solidFill>
                  <a:srgbClr val="00B050"/>
                </a:solidFill>
                <a:latin typeface="Arial Rounded MT Bold" pitchFamily="34" charset="0"/>
              </a:rPr>
              <a:t>Ucman</a:t>
            </a:r>
            <a:r>
              <a:rPr lang="sl-SI" b="1" dirty="0" smtClean="0">
                <a:solidFill>
                  <a:srgbClr val="00B050"/>
                </a:solidFill>
                <a:latin typeface="Arial Rounded MT Bold" pitchFamily="34" charset="0"/>
              </a:rPr>
              <a:t> Levar, 2013</a:t>
            </a:r>
            <a:endParaRPr lang="sl-SI" b="1" dirty="0">
              <a:solidFill>
                <a:srgbClr val="00B050"/>
              </a:solidFill>
              <a:latin typeface="Arial Rounded MT Bold" pitchFamily="34" charset="0"/>
            </a:endParaRPr>
          </a:p>
        </p:txBody>
      </p:sp>
      <p:pic>
        <p:nvPicPr>
          <p:cNvPr id="14338" name="Picture 2" descr="http://www.gis.si/turizem_zirovnica/zirovnica_material/vrba_preseren/img/preseren3.jpg">
            <a:hlinkClick r:id="rId2"/>
          </p:cNvPr>
          <p:cNvPicPr>
            <a:picLocks noChangeAspect="1" noChangeArrowheads="1"/>
          </p:cNvPicPr>
          <p:nvPr/>
        </p:nvPicPr>
        <p:blipFill>
          <a:blip r:embed="rId3" cstate="print"/>
          <a:srcRect/>
          <a:stretch>
            <a:fillRect/>
          </a:stretch>
        </p:blipFill>
        <p:spPr bwMode="auto">
          <a:xfrm>
            <a:off x="2411760" y="3140968"/>
            <a:ext cx="4608512" cy="3483667"/>
          </a:xfrm>
          <a:prstGeom prst="rect">
            <a:avLst/>
          </a:prstGeom>
          <a:ln>
            <a:noFill/>
          </a:ln>
          <a:effectLst>
            <a:softEdge rad="112500"/>
          </a:effectLst>
        </p:spPr>
      </p:pic>
      <p:pic>
        <p:nvPicPr>
          <p:cNvPr id="5" name="Picture 2" descr="*">
            <a:hlinkClick r:id="rId4" tooltip="*"/>
          </p:cNvPr>
          <p:cNvPicPr>
            <a:picLocks noChangeAspect="1" noChangeArrowheads="1"/>
          </p:cNvPicPr>
          <p:nvPr/>
        </p:nvPicPr>
        <p:blipFill>
          <a:blip r:embed="rId5" cstate="print"/>
          <a:srcRect/>
          <a:stretch>
            <a:fillRect/>
          </a:stretch>
        </p:blipFill>
        <p:spPr bwMode="auto">
          <a:xfrm>
            <a:off x="755576" y="404664"/>
            <a:ext cx="1944216" cy="2517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olazuzemberk.blog.siol.net/files/2009/03/dramska-uprizoritev-povodnega-moza.jpg">
            <a:hlinkClick r:id="rId2"/>
          </p:cNvPr>
          <p:cNvPicPr>
            <a:picLocks noChangeAspect="1" noChangeArrowheads="1"/>
          </p:cNvPicPr>
          <p:nvPr/>
        </p:nvPicPr>
        <p:blipFill>
          <a:blip r:embed="rId3" cstate="print"/>
          <a:srcRect/>
          <a:stretch>
            <a:fillRect/>
          </a:stretch>
        </p:blipFill>
        <p:spPr bwMode="auto">
          <a:xfrm>
            <a:off x="683568" y="476672"/>
            <a:ext cx="8136904" cy="609911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404664"/>
            <a:ext cx="5328592" cy="1938992"/>
          </a:xfrm>
          <a:prstGeom prst="rect">
            <a:avLst/>
          </a:prstGeom>
        </p:spPr>
        <p:txBody>
          <a:bodyPr wrap="square">
            <a:spAutoFit/>
          </a:bodyPr>
          <a:lstStyle/>
          <a:p>
            <a:r>
              <a:rPr lang="sl-SI" sz="2000" b="1" dirty="0" smtClean="0">
                <a:latin typeface="Century Schoolbook" pitchFamily="18" charset="0"/>
              </a:rPr>
              <a:t>                                              </a:t>
            </a:r>
            <a:r>
              <a:rPr lang="en-GB" sz="2000" b="1" dirty="0" smtClean="0">
                <a:latin typeface="Century Schoolbook" pitchFamily="18" charset="0"/>
              </a:rPr>
              <a:t>Ana </a:t>
            </a:r>
            <a:r>
              <a:rPr lang="en-GB" sz="2000" b="1" dirty="0" err="1" smtClean="0">
                <a:latin typeface="Century Schoolbook" pitchFamily="18" charset="0"/>
              </a:rPr>
              <a:t>Jelovšek</a:t>
            </a:r>
            <a:endParaRPr lang="sl-SI" sz="2000" b="1" dirty="0" smtClean="0">
              <a:latin typeface="Century Schoolbook" pitchFamily="18" charset="0"/>
            </a:endParaRPr>
          </a:p>
          <a:p>
            <a:r>
              <a:rPr lang="sl-SI" sz="2000" dirty="0" smtClean="0">
                <a:latin typeface="Century Schoolbook" pitchFamily="18" charset="0"/>
              </a:rPr>
              <a:t>Spoznal jo je v Ljubljani, ko je delal kot odvetnik pri dr. Blažu Crobathu in je sprva </a:t>
            </a:r>
          </a:p>
          <a:p>
            <a:r>
              <a:rPr lang="sl-SI" sz="2000" dirty="0" smtClean="0">
                <a:latin typeface="Century Schoolbook" pitchFamily="18" charset="0"/>
              </a:rPr>
              <a:t>do nje gojil ljubezenska čustva.</a:t>
            </a:r>
          </a:p>
          <a:p>
            <a:r>
              <a:rPr lang="en-GB" sz="2000" dirty="0" smtClean="0">
                <a:latin typeface="Century Schoolbook" pitchFamily="18" charset="0"/>
              </a:rPr>
              <a:t>France je </a:t>
            </a:r>
            <a:r>
              <a:rPr lang="en-GB" sz="2000" dirty="0" err="1" smtClean="0">
                <a:latin typeface="Century Schoolbook" pitchFamily="18" charset="0"/>
              </a:rPr>
              <a:t>imel</a:t>
            </a:r>
            <a:r>
              <a:rPr lang="en-GB" sz="2000" dirty="0" smtClean="0">
                <a:latin typeface="Century Schoolbook" pitchFamily="18" charset="0"/>
              </a:rPr>
              <a:t> </a:t>
            </a:r>
            <a:r>
              <a:rPr lang="sl-SI" sz="2000" dirty="0" smtClean="0">
                <a:latin typeface="Century Schoolbook" pitchFamily="18" charset="0"/>
              </a:rPr>
              <a:t>z njo </a:t>
            </a:r>
            <a:r>
              <a:rPr lang="en-GB" sz="2000" dirty="0" smtClean="0">
                <a:latin typeface="Century Schoolbook" pitchFamily="18" charset="0"/>
              </a:rPr>
              <a:t>tri</a:t>
            </a:r>
            <a:r>
              <a:rPr lang="sl-SI" sz="2000" dirty="0" smtClean="0">
                <a:latin typeface="Century Schoolbook" pitchFamily="18" charset="0"/>
              </a:rPr>
              <a:t> </a:t>
            </a:r>
            <a:r>
              <a:rPr lang="en-GB" sz="2000" dirty="0" err="1" smtClean="0">
                <a:latin typeface="Century Schoolbook" pitchFamily="18" charset="0"/>
              </a:rPr>
              <a:t>neza</a:t>
            </a:r>
            <a:r>
              <a:rPr lang="sl-SI" sz="2000" dirty="0" err="1" smtClean="0">
                <a:latin typeface="Century Schoolbook" pitchFamily="18" charset="0"/>
              </a:rPr>
              <a:t>konske</a:t>
            </a:r>
            <a:r>
              <a:rPr lang="sl-SI" sz="2000" dirty="0" smtClean="0">
                <a:latin typeface="Century Schoolbook" pitchFamily="18" charset="0"/>
              </a:rPr>
              <a:t> otroke: </a:t>
            </a:r>
            <a:r>
              <a:rPr lang="en-GB" sz="2000" dirty="0" err="1" smtClean="0">
                <a:latin typeface="Century Schoolbook" pitchFamily="18" charset="0"/>
              </a:rPr>
              <a:t>Franceta</a:t>
            </a:r>
            <a:r>
              <a:rPr lang="en-GB" sz="2000" dirty="0" smtClean="0">
                <a:latin typeface="Century Schoolbook" pitchFamily="18" charset="0"/>
              </a:rPr>
              <a:t>, </a:t>
            </a:r>
            <a:r>
              <a:rPr lang="en-GB" sz="2000" dirty="0" err="1" smtClean="0">
                <a:latin typeface="Century Schoolbook" pitchFamily="18" charset="0"/>
              </a:rPr>
              <a:t>Terezijo</a:t>
            </a:r>
            <a:r>
              <a:rPr lang="sl-SI" sz="2000" dirty="0" smtClean="0">
                <a:latin typeface="Century Schoolbook" pitchFamily="18" charset="0"/>
              </a:rPr>
              <a:t> </a:t>
            </a:r>
            <a:r>
              <a:rPr lang="en-GB" sz="2000" dirty="0" smtClean="0">
                <a:latin typeface="Century Schoolbook" pitchFamily="18" charset="0"/>
              </a:rPr>
              <a:t>in </a:t>
            </a:r>
            <a:r>
              <a:rPr lang="en-GB" sz="2000" dirty="0" err="1" smtClean="0">
                <a:latin typeface="Century Schoolbook" pitchFamily="18" charset="0"/>
              </a:rPr>
              <a:t>Ernestino</a:t>
            </a:r>
            <a:r>
              <a:rPr lang="en-GB" sz="2000" dirty="0" smtClean="0">
                <a:latin typeface="Century Schoolbook" pitchFamily="18" charset="0"/>
              </a:rPr>
              <a:t>.</a:t>
            </a:r>
            <a:endParaRPr lang="sl-SI" sz="2000" dirty="0"/>
          </a:p>
        </p:txBody>
      </p:sp>
      <p:pic>
        <p:nvPicPr>
          <p:cNvPr id="3" name="Picture 2"/>
          <p:cNvPicPr>
            <a:picLocks noChangeAspect="1" noChangeArrowheads="1"/>
          </p:cNvPicPr>
          <p:nvPr/>
        </p:nvPicPr>
        <p:blipFill>
          <a:blip r:embed="rId2" cstate="print"/>
          <a:srcRect/>
          <a:stretch>
            <a:fillRect/>
          </a:stretch>
        </p:blipFill>
        <p:spPr bwMode="auto">
          <a:xfrm>
            <a:off x="6084168" y="548680"/>
            <a:ext cx="2606714" cy="3744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4" descr="http://www.preseren.net/_images/kdo_je_kdo/e_jelovsek.jpg"/>
          <p:cNvPicPr>
            <a:picLocks noChangeAspect="1" noChangeArrowheads="1"/>
          </p:cNvPicPr>
          <p:nvPr/>
        </p:nvPicPr>
        <p:blipFill>
          <a:blip r:embed="rId3" cstate="print"/>
          <a:srcRect/>
          <a:stretch>
            <a:fillRect/>
          </a:stretch>
        </p:blipFill>
        <p:spPr bwMode="auto">
          <a:xfrm>
            <a:off x="539552" y="2780928"/>
            <a:ext cx="2664296" cy="38564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PoljeZBesedilom 4"/>
          <p:cNvSpPr txBox="1"/>
          <p:nvPr/>
        </p:nvSpPr>
        <p:spPr>
          <a:xfrm>
            <a:off x="3203848" y="2564904"/>
            <a:ext cx="1872208" cy="707886"/>
          </a:xfrm>
          <a:prstGeom prst="rect">
            <a:avLst/>
          </a:prstGeom>
          <a:noFill/>
        </p:spPr>
        <p:txBody>
          <a:bodyPr wrap="square" rtlCol="0">
            <a:spAutoFit/>
          </a:bodyPr>
          <a:lstStyle/>
          <a:p>
            <a:r>
              <a:rPr lang="sl-SI" sz="2000" dirty="0" smtClean="0"/>
              <a:t>Ernestina Jerovšek</a:t>
            </a:r>
            <a:endParaRPr lang="sl-SI" sz="2000" dirty="0"/>
          </a:p>
        </p:txBody>
      </p:sp>
      <p:pic>
        <p:nvPicPr>
          <p:cNvPr id="6" name="Picture 2" descr="http://www.preseren.net/_images/kdo_je_kdo/lenka_preseren.jpg"/>
          <p:cNvPicPr>
            <a:picLocks noChangeAspect="1" noChangeArrowheads="1"/>
          </p:cNvPicPr>
          <p:nvPr/>
        </p:nvPicPr>
        <p:blipFill>
          <a:blip r:embed="rId4" cstate="print"/>
          <a:srcRect/>
          <a:stretch>
            <a:fillRect/>
          </a:stretch>
        </p:blipFill>
        <p:spPr bwMode="auto">
          <a:xfrm>
            <a:off x="4067944" y="3573016"/>
            <a:ext cx="2448272" cy="3042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PoljeZBesedilom 6"/>
          <p:cNvSpPr txBox="1"/>
          <p:nvPr/>
        </p:nvSpPr>
        <p:spPr>
          <a:xfrm>
            <a:off x="6588224" y="5445224"/>
            <a:ext cx="2160240" cy="707886"/>
          </a:xfrm>
          <a:prstGeom prst="rect">
            <a:avLst/>
          </a:prstGeom>
          <a:noFill/>
        </p:spPr>
        <p:txBody>
          <a:bodyPr wrap="square" rtlCol="0">
            <a:spAutoFit/>
          </a:bodyPr>
          <a:lstStyle/>
          <a:p>
            <a:r>
              <a:rPr lang="sl-SI" sz="2000" dirty="0" smtClean="0"/>
              <a:t>Prešernova sestra</a:t>
            </a:r>
          </a:p>
          <a:p>
            <a:r>
              <a:rPr lang="sl-SI" sz="2000" dirty="0" smtClean="0"/>
              <a:t>Lenka Prešeren</a:t>
            </a:r>
            <a:endParaRPr lang="sl-SI"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preseren.it/slike/preseren.gif">
            <a:hlinkClick r:id="rId2"/>
          </p:cNvPr>
          <p:cNvPicPr>
            <a:picLocks noChangeAspect="1" noChangeArrowheads="1"/>
          </p:cNvPicPr>
          <p:nvPr/>
        </p:nvPicPr>
        <p:blipFill>
          <a:blip r:embed="rId3" cstate="print"/>
          <a:srcRect/>
          <a:stretch>
            <a:fillRect/>
          </a:stretch>
        </p:blipFill>
        <p:spPr bwMode="auto">
          <a:xfrm rot="21086598">
            <a:off x="4857249" y="1703466"/>
            <a:ext cx="1152128" cy="1984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Pravokotnik 1"/>
          <p:cNvSpPr/>
          <p:nvPr/>
        </p:nvSpPr>
        <p:spPr>
          <a:xfrm>
            <a:off x="323528" y="332656"/>
            <a:ext cx="8424936" cy="1323439"/>
          </a:xfrm>
          <a:prstGeom prst="rect">
            <a:avLst/>
          </a:prstGeom>
        </p:spPr>
        <p:txBody>
          <a:bodyPr wrap="square">
            <a:spAutoFit/>
          </a:bodyPr>
          <a:lstStyle/>
          <a:p>
            <a:r>
              <a:rPr lang="sl-SI" sz="3200" b="1" dirty="0" smtClean="0"/>
              <a:t>Poezije</a:t>
            </a:r>
            <a:r>
              <a:rPr lang="sl-SI" sz="2400" dirty="0" smtClean="0"/>
              <a:t> je naslov zbirke izbranih Prešernovih pesmi, ki je izšla decembra 1846. Prešeren je pesmi, ki jih je uvrstil v zbirko, skrbno izbral. Vanjo je uvrstil tudi </a:t>
            </a:r>
            <a:r>
              <a:rPr lang="sl-SI" sz="2400" dirty="0" smtClean="0">
                <a:hlinkClick r:id="rId4"/>
              </a:rPr>
              <a:t>Zdravljico</a:t>
            </a:r>
            <a:r>
              <a:rPr lang="sl-SI" sz="2400" dirty="0" smtClean="0"/>
              <a:t>. </a:t>
            </a:r>
            <a:endParaRPr lang="sl-SI" sz="2400" dirty="0"/>
          </a:p>
        </p:txBody>
      </p:sp>
      <p:pic>
        <p:nvPicPr>
          <p:cNvPr id="3" name="Picture 4" descr="http://www.emka.si/img/product/5t_2012/france-preseren-poezije.jpg">
            <a:hlinkClick r:id="rId5"/>
          </p:cNvPr>
          <p:cNvPicPr>
            <a:picLocks noChangeAspect="1" noChangeArrowheads="1"/>
          </p:cNvPicPr>
          <p:nvPr/>
        </p:nvPicPr>
        <p:blipFill>
          <a:blip r:embed="rId6" cstate="print"/>
          <a:srcRect/>
          <a:stretch>
            <a:fillRect/>
          </a:stretch>
        </p:blipFill>
        <p:spPr bwMode="auto">
          <a:xfrm>
            <a:off x="395536" y="2420888"/>
            <a:ext cx="2808312" cy="3698333"/>
          </a:xfrm>
          <a:prstGeom prst="rect">
            <a:avLst/>
          </a:prstGeom>
          <a:noFill/>
        </p:spPr>
      </p:pic>
      <p:pic>
        <p:nvPicPr>
          <p:cNvPr id="4" name="Picture 6" descr="http://knjiznica.net/knjiga/foto/10212.gif">
            <a:hlinkClick r:id="rId7"/>
          </p:cNvPr>
          <p:cNvPicPr>
            <a:picLocks noChangeAspect="1" noChangeArrowheads="1"/>
          </p:cNvPicPr>
          <p:nvPr/>
        </p:nvPicPr>
        <p:blipFill>
          <a:blip r:embed="rId8" cstate="print"/>
          <a:srcRect/>
          <a:stretch>
            <a:fillRect/>
          </a:stretch>
        </p:blipFill>
        <p:spPr bwMode="auto">
          <a:xfrm>
            <a:off x="6948264" y="1340768"/>
            <a:ext cx="1728192" cy="2567601"/>
          </a:xfrm>
          <a:prstGeom prst="rect">
            <a:avLst/>
          </a:prstGeom>
          <a:noFill/>
        </p:spPr>
      </p:pic>
      <p:pic>
        <p:nvPicPr>
          <p:cNvPr id="5" name="Picture 8" descr="http://www2.arnes.si/~rzjtopl/rod/zbirka/Preseren/upal.gif">
            <a:hlinkClick r:id="rId9"/>
          </p:cNvPr>
          <p:cNvPicPr>
            <a:picLocks noChangeAspect="1" noChangeArrowheads="1"/>
          </p:cNvPicPr>
          <p:nvPr/>
        </p:nvPicPr>
        <p:blipFill>
          <a:blip r:embed="rId10" cstate="print"/>
          <a:srcRect/>
          <a:stretch>
            <a:fillRect/>
          </a:stretch>
        </p:blipFill>
        <p:spPr bwMode="auto">
          <a:xfrm rot="651735">
            <a:off x="2811783" y="3485254"/>
            <a:ext cx="5416968" cy="24678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CEAAkGBhQQERQUExQUFBUUFR0YFRUUFxcUFhUVFBwXFxcVFBUZHSgeFx0jHBcXHy8gJScpLC8tHh4xNTAqNSYrLCkBCQoKDgwOGg8PGiwkHx4pKSwpLCwpLCksKSksLCktLCwpKSkpLCwsLCwsNSwsKSwpLCwpKSwpLCwsKSksKSwsLP/AABEIAKYAcAMBIgACEQEDEQH/xAAcAAABBAMBAAAAAAAAAAAAAAAAAQUGBwIDBAj/xAA7EAACAQIEAwQHBwQBBQAAAAABAgMAEQQSITEFBkETIlFhBxQycYGRoTNCUmJysfAjksHR4RUlQ6Ky/8QAGgEAAwEBAQEAAAAAAAAAAAAAAAECAwUEBv/EACYRAAICAgICAQMFAAAAAAAAAAABAhEDMRIhBEFRImGBFCMyQqH/2gAMAwEAAhEDEQA/AKtlrCtkta68LPo46ClpLU8cu8rT458sS6D2nbRF956nyGtIdpK2NFOPDuXcRiPsoZHHiBZf7jpVv8vejbDYUBnXtpB96QXUH8qbD43NZcZ5pyyNBh2gV0IEkkzAJHcXyqgOaRwLG2gFxc9KpRbPHk8tL+KK8g9FeObdY1/U4v8AS9ZyeifGgadk3ue37irL5fWR0tLPK7m/eUZE0O6kKB0/eu2SN00E50t9pHn02sWW2uvU1XEx/VzKQx/JWMguXgew6p3x/wCt6ZGW29XfHz/DYg2kdWIYQhmUC+n9QgLmtrlv7r0nMOAwOIjL4hMlkzGQqY3Uam2bqdPZ16UnBmkPMX9kUhRUp5i5Ekw6CaI9vh2AYOo1CkXBYDp5j6VFqk9sZKStCUUUUAbJaxrKStmDwjSyLGguzsFUeJOlDHHQ9cncpPxCa2qxJYyP4D8K/mP03q9uF8Jjw8axxKFRRoB+58T51x8r8BTBYdIlsbC7N+Jz7TH+bWp5JppHMz5ubpaGrmPi64PDSznaNb6+JIA213IqD+ifhiTQz4ggGSSY99rEtY5i1iNLsb/Kur0ycXRcGMOTZ52uN7BIu8xNvPKPjTD6LOZJIcNInYs8aIWRlXvSSki0afiGoFzt8QBsl9J42+y3IsOFW2rWJN2Nz8zWniEqpE7voqIWYi98qgk2sfAVFOL+lWDDIpkinEjC4iyZWFt8xbQC/wAfKtXBuaMTxNSowhw8V7SySsGUpY541WwJY3A8gT10pcWOzmw/o7RJnmzmMvL2sMYLEQk2zewQCTYDewHjUW5lixvf7eSBojKeyW/9UqL2kQWuSAANevzqQcb56EAndm7YRskaRw92IS2e8bPa7XtmYC4ACi5vUN5t4dxN7YzEAICoayH7MagXS+hGnnrVq/ZDJ16M+ZBMjYaRkLpcouzGPzU/E+49KY/SJyF2N8Th1tHvJGPuE/eUfh8R0920V5GxZjxkMq5pn7UJYAhir6FzbWwFzsfO1ehJoQykEAgixB2IOhBrPJHs9GDK4OzzFSVIed+W/UcUyD7N+9Gfyn7vwOnyqPVkddNNWjZJ/PpU79EnB+0xLzEaQrZf1vfX4KD8xUFkq5PRNgwuBzdZJGP9tlH7UezLLLjjJyKZ+L824fDP2byL2hAsl9ddrnYfH/VO42rzzzZK68VlYkSJJLdSGBRk0IBYbAWF/IVrCNnJk6JNzRwLFY/El3CTRIw7OOJiXWL2nVbgC7GwzMdhppTry1wr/pQlxuPkCs3dSNTnWFC18qAdToNBoL+JqOcM5xnniF8X6nGtl7SwYEgeyiWuToe9c+AAtTDhuJIk2eWb1hFbMhkVkYspBL5b2sdRc3J8K1p6M79lwYnnnB2zSkgFMypNZCV6WiY318x51EOK+ktcTG0UcCIpIVDJKthm07sEft+S7ePhVe4ucYqaR9gz53bKC+vtWA+6Og3sRvapn6POW8PNiszKCkKhkb7rvm0ZtdCCRYG97eRo4pdhbZO+X+FQwwQviRCjqO52ixxFSdS+UWAY6dLgAC+9+Tj/ABfDYiLGZ54CqwsqKJULXAvmIUkjvWAGv1rg594EY39eEsYyQ5S8ymc36dlFbIpOxP5ibCoLwjkuQZMXjIwkfaR5IcoBlBIJOUewgXUk7/WklfY38Fw8k8s4bDQRPHEokaJc0lu+wIB1Py2qTFa14dRYW2tp7q3EVi3ZoiCelbgvbYMyD2oDmH6TYOP2Pwqk69McXwolhkjOzoy/3AivNLLY2qWdHxZXGvgzkNXj6NT/ANuht+b/AOjVGtVzeiTGB8Dk6xyMPg1mH70eyvIX7f5H/m7DSSYLELE2V2iIBHTxtbXa9eeEYzEoxSPKLaIWJ/CVA9w71+pOt6vfnM4ggpE/ZoyakA5j7QYZ+gHcuBY2LG9gbVPy9yT28sqs5R0PdQMBIQwuhUsQHG3/AAa9EOkciWyN4Rm7KSPsmdlN9M116EFRuBY6eJ12roXDFcPcmMvIwCd0tKy2OZrt90C4v5Dw0ecfy/icJYQxYgM9wzIC2dusZAv7JUEdda6+EcMlGLHrKuWTDlyCFuA2h0vddW9+p01tV2RRv4Fwc8LcSSr2iSC2UGwzrrGSddCwZfebdDUkxvEJUw0uILpEZVPZwRoqnMD3WY6FyDrca004XGLJG0EhIYNaMyHuyFbAhXy3SXu6HUEq1wb6yKDieEnhZHYl48qspPeALBCQdCBre1yu1r1LKRFeC8VxXrAlxsz9nKFUwKM3asylEQxdLi7fXwp+i4ljp2xMfqSu6Fos/bC8Yl7yFFYZcoGTbw+FNHEJIsemIeMRBcN3YUkIGZ3Uf1DYg91VAVbG58ellcqcAjweHSNBqQGcm2ZnYXYtb5eQFKToaHjBIyogOrBQD7wAD9a6BtWCGtjGsDQ5ptjXmfHfaP8Arb9zXpHiuLEUMjnZEZv7QTXmhjc3NJnv8VdMzap36I+M9liXhJ0mXu/rS5+qk/IVBG/n1rZhMU0Tq6GzIwZT4Eaik9nrcecOJ6R4jgzLHYWzAhl6d5TexPgdR8ajHFeEDBv64im8atdQwsVYAkOdCdQSDsC2otqHjlXmFcbh1lXe1nX8Ljcfzpanh1DCxsQdD4EVaZxpRp0xl5dmSQyMDmzP2iXNzkdVYMB4a9KbuZMIjYrDlkUrIHiJYHRrFlFgbMTrbzHXauXkseq4ifCNb+i39M7HsGXNGX172hK3Ooy0/wDH0DICgJaMiRSuwym5GYbXGYed6vTM/RVfP3DVwkxWZS0cyq8RuDllQqsl9NioQ21294KcT4PFiY4Whc95CGLzIpCroIjI50YeFmIH1sTnXhaYnBlJsmYEZC2gzkgBSRci97XHv6VXvowi9XxGI7QiR441RYwt3uWBa1xpbujW17/l00T6Ja7HbgPJcbuksTw9pGykskgnfJfvXugCkXABB2B2qX8vcyrKZIpbiSB8jkiwuRdSbHTMNQdunvYeYeIRaTwM6TRj+tFormNL3uH7jsrMDvrc7024bHdsqY1BJEBOMNPmspeJioEjgDK2RmOhBFiR00l9j0WtYUFqZ8JO0WVCySA2C2ur28QDcMAOt9PGnKeUKCSQABck6AAbkmsmaIhvpU412ODMYPenOQfpFix+Vh8apSpDzxzJ69imcfZp3Yx+UbtbzOvyqPVB18MOEKM22/nnWNZvWFDNY6H7lHmt8BNmF2jbSRPEeI8GHT5VenCeMR4mNZYmDK3XwPUMOhHhXm2nXgHMs2CfPE2h9pDqjjzH+RrSsxzYFk7Wy14eBnFYyfEq4j3hdFALgx2W5JFu8oBGnUV2Q8oSJKrjG4jIv/isuUk31LW66HbcUxcF5xwWKkzsWwmIawdg5QPbQAv7LjyYVNEVwS6OJM1rB7AAdQGQa/EE+da8jlyxyg6khv54wEkuEbs/bUqy5dGzKRbIbjKwJuDr4VXPMPKk2AEWJQh51W7BYwL6gX0upZQwGaw8jVo4oMRcdpG+a4UWkVulyLgFfiLG2tceCWYgdpEr5bhWPcbW4IdCzDKdtGbTpVKVGbRX2B5mw8zsmJeSGQ91pHiyAFhYZmDMFAJGoC33JqecrcHihiBWUT3JySMB3Qbd3S2YeZ1OlbsRwdZEyGCMK3tKGyrf8yqtm8qYOLRcOwCjVImG6R5mZvLKGGX36UOSHGEm+kTBHvK7NYGNAt/1d9jboDZevSqx9IfPvbXw2Ha6bSSD79vur+XxPX3bsfH+dpMQHjjLxxMdQzs7sALAMxO1h7I099RmsW7Olg8fj9UthSUtJQewzf8An1rGs5P59awoYo6ClpKWkUFd/DuPYjD/AGU0ieSsbfLauCigGr2SyD0n45d5Eb9SL/i1bJPSpjTsY190f+yah9BoM3jh8IesfzljJwQ872PRTkHyW1Mpa9FFBSSWgpKWkoGJRRRQBtk2/nnWutkv+v8ANa6bFHQUUUUigpaSlFABQaKDTEFFJS0AJRRRSAKSlpKYGyT/AF/msKzkP+P8094DCQdgjyhbM0gZrvn7oGTswDa9z1FqjJNQEtDDRT0MNHEcOrRh1mVSWuwa7mxEdjYZfCxrceHxRxSE5CVxDRhn7Q3VVuLBDvfxrN5l8Dsj9KBTpFGgwrO6LmZskRu2Ykaux71jYWG25rsg4fGXhGUWbCs531cByG38hTeVK/z/AIDI/QaemgjXCxuQmd+0F2DsTlIAy5TYb9aZauM+QCUUUVYBRRRSAKSlpKANjbD+eNbrSFFHeKAkqOlzuR77fStTjT+edbY8cygAW08hqNTY+I1NKX2COjbHPOi5QXVb6DoCbeyehNxt41lh5Z0UqhYDNqBqM217fC165zjmtluLXuBYaWta3yH18aUY973vrfewvqc1r+F6jj9kM3CedV7PM4UBu70A3aw9xvWWCxUo7wBbuGJCT7IYahR7ifnWkcQfcGxuSTYa5rXv77VqixLLaxtY3Hvta/yo42tIdHSks4XswXy3K5Rtci5AHmNa51wjG1hvtqBe2un+6zOPfXvbm+w3118jqdaDxB73uCQSQSFvrv02NzpTSa1QqNfqjaab3IsQdFvfr0saWHBu4uovrbpvp/sUqY11IINiNtBpc5j9axjxLLaxtY5h7/H6U+wozHD3va25I3HQXPXwpEwDtaw3GYajba+9L689wb6g5gbD2j12o9ef8XS3TY6kHxpfUOjH1F7gZTqLjbUWzXHwrnroXGOLWYi23ltt/aK02qlfsVGZ2/nnWNFFN7HDQUUUUi6CiiigKCiiigAooooEFFFFAwooooA//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2538" name="Picture 10" descr="http://www2.arnes.si/~jnovlj2/zdravica.jpg">
            <a:hlinkClick r:id="rId2"/>
          </p:cNvPr>
          <p:cNvPicPr>
            <a:picLocks noChangeAspect="1" noChangeArrowheads="1"/>
          </p:cNvPicPr>
          <p:nvPr/>
        </p:nvPicPr>
        <p:blipFill>
          <a:blip r:embed="rId3" cstate="print"/>
          <a:srcRect/>
          <a:stretch>
            <a:fillRect/>
          </a:stretch>
        </p:blipFill>
        <p:spPr bwMode="auto">
          <a:xfrm>
            <a:off x="4499992" y="332656"/>
            <a:ext cx="4395516" cy="6250103"/>
          </a:xfrm>
          <a:prstGeom prst="rect">
            <a:avLst/>
          </a:prstGeom>
          <a:ln>
            <a:noFill/>
          </a:ln>
          <a:effectLst>
            <a:softEdge rad="112500"/>
          </a:effectLst>
        </p:spPr>
      </p:pic>
      <p:sp>
        <p:nvSpPr>
          <p:cNvPr id="7" name="Pravokotnik 6"/>
          <p:cNvSpPr/>
          <p:nvPr/>
        </p:nvSpPr>
        <p:spPr>
          <a:xfrm>
            <a:off x="179512" y="620688"/>
            <a:ext cx="4572000" cy="2677656"/>
          </a:xfrm>
          <a:prstGeom prst="rect">
            <a:avLst/>
          </a:prstGeom>
        </p:spPr>
        <p:txBody>
          <a:bodyPr wrap="square">
            <a:spAutoFit/>
          </a:bodyPr>
          <a:lstStyle/>
          <a:p>
            <a:pPr algn="ctr"/>
            <a:r>
              <a:rPr lang="sl-SI" sz="2400" dirty="0" smtClean="0"/>
              <a:t>Živé naj vsi naródi,</a:t>
            </a:r>
            <a:br>
              <a:rPr lang="sl-SI" sz="2400" dirty="0" smtClean="0"/>
            </a:br>
            <a:r>
              <a:rPr lang="sl-SI" sz="2400" dirty="0" smtClean="0"/>
              <a:t>ki hrepené dočakat dan,</a:t>
            </a:r>
            <a:br>
              <a:rPr lang="sl-SI" sz="2400" dirty="0" smtClean="0"/>
            </a:br>
            <a:r>
              <a:rPr lang="sl-SI" sz="2400" dirty="0" smtClean="0"/>
              <a:t>da, koder sonce hodi,</a:t>
            </a:r>
            <a:br>
              <a:rPr lang="sl-SI" sz="2400" dirty="0" smtClean="0"/>
            </a:br>
            <a:r>
              <a:rPr lang="sl-SI" sz="2400" dirty="0" smtClean="0"/>
              <a:t>prepir iz svéta bo pregnan,</a:t>
            </a:r>
            <a:br>
              <a:rPr lang="sl-SI" sz="2400" dirty="0" smtClean="0"/>
            </a:br>
            <a:r>
              <a:rPr lang="sl-SI" sz="2400" dirty="0" smtClean="0"/>
              <a:t>da rojak</a:t>
            </a:r>
            <a:br>
              <a:rPr lang="sl-SI" sz="2400" dirty="0" smtClean="0"/>
            </a:br>
            <a:r>
              <a:rPr lang="sl-SI" sz="2400" dirty="0" smtClean="0"/>
              <a:t>prost bo vsak,</a:t>
            </a:r>
            <a:br>
              <a:rPr lang="sl-SI" sz="2400" dirty="0" smtClean="0"/>
            </a:br>
            <a:r>
              <a:rPr lang="sl-SI" sz="2400" dirty="0" smtClean="0"/>
              <a:t>ne vrag, le sosed bo mejak!</a:t>
            </a:r>
          </a:p>
        </p:txBody>
      </p:sp>
      <p:pic>
        <p:nvPicPr>
          <p:cNvPr id="5" name="Picture 2" descr="http://oreh.pef.uni-lj.si/~markor/Stefan/sr_0144_przdradavc/thumbs/t_zdravica.jpg">
            <a:hlinkClick r:id="rId4"/>
          </p:cNvPr>
          <p:cNvPicPr>
            <a:picLocks noChangeAspect="1" noChangeArrowheads="1"/>
          </p:cNvPicPr>
          <p:nvPr/>
        </p:nvPicPr>
        <p:blipFill>
          <a:blip r:embed="rId5" cstate="print"/>
          <a:srcRect/>
          <a:stretch>
            <a:fillRect/>
          </a:stretch>
        </p:blipFill>
        <p:spPr bwMode="auto">
          <a:xfrm>
            <a:off x="251520" y="3717032"/>
            <a:ext cx="4896544" cy="244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644008" y="1988840"/>
            <a:ext cx="4104456" cy="2800767"/>
          </a:xfrm>
          <a:prstGeom prst="rect">
            <a:avLst/>
          </a:prstGeom>
        </p:spPr>
        <p:txBody>
          <a:bodyPr wrap="square">
            <a:spAutoFit/>
          </a:bodyPr>
          <a:lstStyle/>
          <a:p>
            <a:r>
              <a:rPr lang="sl-SI" sz="2000" dirty="0" smtClean="0"/>
              <a:t>…</a:t>
            </a:r>
          </a:p>
          <a:p>
            <a:r>
              <a:rPr lang="sl-SI" sz="2000" dirty="0" smtClean="0"/>
              <a:t>Primerilo se mu je celo, da je podaril beraču zadnji kovanec, ki ga je imel v žepu. Še posebno so ga ljubili otroci, saj se jim nikoli ni bližal s praznimi žepi. Otroci so tekali za njim in ga klicali: »Doktor fig, </a:t>
            </a:r>
            <a:r>
              <a:rPr lang="sl-SI" sz="2000" dirty="0" err="1" smtClean="0"/>
              <a:t>fig</a:t>
            </a:r>
            <a:r>
              <a:rPr lang="sl-SI" sz="2000" dirty="0" smtClean="0"/>
              <a:t>!«</a:t>
            </a:r>
            <a:br>
              <a:rPr lang="sl-SI" sz="2000" dirty="0" smtClean="0"/>
            </a:br>
            <a:r>
              <a:rPr lang="sl-SI" dirty="0" smtClean="0"/>
              <a:t/>
            </a:r>
            <a:br>
              <a:rPr lang="sl-SI" dirty="0" smtClean="0"/>
            </a:br>
            <a:endParaRPr lang="sl-SI" dirty="0"/>
          </a:p>
        </p:txBody>
      </p:sp>
      <p:pic>
        <p:nvPicPr>
          <p:cNvPr id="44038" name="Picture 6" descr="france_preseren.jpg"/>
          <p:cNvPicPr>
            <a:picLocks noChangeAspect="1" noChangeArrowheads="1"/>
          </p:cNvPicPr>
          <p:nvPr/>
        </p:nvPicPr>
        <p:blipFill>
          <a:blip r:embed="rId2" cstate="print"/>
          <a:srcRect/>
          <a:stretch>
            <a:fillRect/>
          </a:stretch>
        </p:blipFill>
        <p:spPr bwMode="auto">
          <a:xfrm>
            <a:off x="467544" y="980728"/>
            <a:ext cx="3942438" cy="5256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oljeZBesedilom 5"/>
          <p:cNvSpPr txBox="1"/>
          <p:nvPr/>
        </p:nvSpPr>
        <p:spPr>
          <a:xfrm>
            <a:off x="1187624" y="332656"/>
            <a:ext cx="3600400" cy="523220"/>
          </a:xfrm>
          <a:prstGeom prst="rect">
            <a:avLst/>
          </a:prstGeom>
          <a:noFill/>
        </p:spPr>
        <p:txBody>
          <a:bodyPr wrap="square" rtlCol="0">
            <a:spAutoFit/>
          </a:bodyPr>
          <a:lstStyle/>
          <a:p>
            <a:r>
              <a:rPr lang="sl-SI" sz="2800" dirty="0" smtClean="0"/>
              <a:t>“Doktor, fig, </a:t>
            </a:r>
            <a:r>
              <a:rPr lang="sl-SI" sz="2800" dirty="0" err="1" smtClean="0"/>
              <a:t>fig</a:t>
            </a:r>
            <a:r>
              <a:rPr lang="sl-SI" sz="2800" dirty="0" smtClean="0"/>
              <a:t>…”</a:t>
            </a:r>
            <a:endParaRPr lang="sl-SI"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sl/thumb/c/c2/Presernova_hisa.JPG/200px-Presernova_hisa.JPG">
            <a:hlinkClick r:id="rId2"/>
          </p:cNvPr>
          <p:cNvPicPr>
            <a:picLocks noChangeAspect="1" noChangeArrowheads="1"/>
          </p:cNvPicPr>
          <p:nvPr/>
        </p:nvPicPr>
        <p:blipFill>
          <a:blip r:embed="rId3" cstate="print"/>
          <a:srcRect/>
          <a:stretch>
            <a:fillRect/>
          </a:stretch>
        </p:blipFill>
        <p:spPr bwMode="auto">
          <a:xfrm>
            <a:off x="611560" y="404664"/>
            <a:ext cx="2880320"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60" name="Picture 12" descr="http://www.zirovnica.si/zirovnica/UserFiles/1486/Image/Preernova%20hia.jpg">
            <a:hlinkClick r:id="rId4"/>
          </p:cNvPr>
          <p:cNvPicPr>
            <a:picLocks noChangeAspect="1" noChangeArrowheads="1"/>
          </p:cNvPicPr>
          <p:nvPr/>
        </p:nvPicPr>
        <p:blipFill>
          <a:blip r:embed="rId5" cstate="print"/>
          <a:srcRect/>
          <a:stretch>
            <a:fillRect/>
          </a:stretch>
        </p:blipFill>
        <p:spPr bwMode="auto">
          <a:xfrm>
            <a:off x="539552" y="3140968"/>
            <a:ext cx="5184576" cy="3456385"/>
          </a:xfrm>
          <a:prstGeom prst="rect">
            <a:avLst/>
          </a:prstGeom>
          <a:ln>
            <a:noFill/>
          </a:ln>
          <a:effectLst>
            <a:outerShdw blurRad="292100" dist="139700" dir="2700000" algn="tl" rotWithShape="0">
              <a:srgbClr val="333333">
                <a:alpha val="65000"/>
              </a:srgbClr>
            </a:outerShdw>
          </a:effectLst>
        </p:spPr>
      </p:pic>
      <p:sp>
        <p:nvSpPr>
          <p:cNvPr id="5" name="PoljeZBesedilom 4"/>
          <p:cNvSpPr txBox="1"/>
          <p:nvPr/>
        </p:nvSpPr>
        <p:spPr>
          <a:xfrm>
            <a:off x="1619672" y="2636912"/>
            <a:ext cx="6480720" cy="584775"/>
          </a:xfrm>
          <a:prstGeom prst="rect">
            <a:avLst/>
          </a:prstGeom>
          <a:noFill/>
        </p:spPr>
        <p:txBody>
          <a:bodyPr wrap="square" rtlCol="0">
            <a:spAutoFit/>
          </a:bodyPr>
          <a:lstStyle/>
          <a:p>
            <a:r>
              <a:rPr lang="sl-SI" sz="3200" dirty="0" smtClean="0">
                <a:latin typeface="Arial Rounded MT Bold" pitchFamily="34" charset="0"/>
              </a:rPr>
              <a:t>PREŠERNOVA ROJSTNA HIŠA</a:t>
            </a:r>
            <a:endParaRPr lang="sl-SI" sz="3200" dirty="0">
              <a:latin typeface="Arial Rounded MT Bold" pitchFamily="34" charset="0"/>
            </a:endParaRPr>
          </a:p>
        </p:txBody>
      </p:sp>
      <p:pic>
        <p:nvPicPr>
          <p:cNvPr id="19458" name="Picture 2" descr="http://upload.wikimedia.org/wikipedia/commons/thumb/6/6c/Vrba_vhod.jpg/220px-Vrba_vhod.jpg">
            <a:hlinkClick r:id="rId6"/>
          </p:cNvPr>
          <p:cNvPicPr>
            <a:picLocks noChangeAspect="1" noChangeArrowheads="1"/>
          </p:cNvPicPr>
          <p:nvPr/>
        </p:nvPicPr>
        <p:blipFill>
          <a:blip r:embed="rId7" cstate="print"/>
          <a:srcRect/>
          <a:stretch>
            <a:fillRect/>
          </a:stretch>
        </p:blipFill>
        <p:spPr bwMode="auto">
          <a:xfrm>
            <a:off x="6084168" y="3356992"/>
            <a:ext cx="2376264" cy="3164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0" name="Picture 4" descr="http://mw2.google.com/mw-panoramio/photos/medium/52409273.jpg">
            <a:hlinkClick r:id="rId8"/>
          </p:cNvPr>
          <p:cNvPicPr>
            <a:picLocks noChangeAspect="1" noChangeArrowheads="1"/>
          </p:cNvPicPr>
          <p:nvPr/>
        </p:nvPicPr>
        <p:blipFill>
          <a:blip r:embed="rId9" cstate="print"/>
          <a:srcRect/>
          <a:stretch>
            <a:fillRect/>
          </a:stretch>
        </p:blipFill>
        <p:spPr bwMode="auto">
          <a:xfrm>
            <a:off x="4427984" y="260648"/>
            <a:ext cx="3888432" cy="23874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188640"/>
            <a:ext cx="8568952" cy="2923877"/>
          </a:xfrm>
          <a:prstGeom prst="rect">
            <a:avLst/>
          </a:prstGeom>
        </p:spPr>
        <p:txBody>
          <a:bodyPr wrap="square">
            <a:spAutoFit/>
          </a:bodyPr>
          <a:lstStyle/>
          <a:p>
            <a:r>
              <a:rPr lang="sl-SI" sz="2400" b="1" dirty="0" smtClean="0"/>
              <a:t>Prešernova rojstna hiša</a:t>
            </a:r>
            <a:endParaRPr lang="sl-SI" sz="2400" dirty="0" smtClean="0"/>
          </a:p>
          <a:p>
            <a:pPr algn="just"/>
            <a:r>
              <a:rPr lang="sl-SI" sz="2000" dirty="0" smtClean="0"/>
              <a:t>Prešernova rojstna hiša, po domače "pri Ribiču“, je nastala v 16. stoletju, današnjo podobo pa je dobila po požaru leta 1856. Leta 1939 je bila hiša odprta kot muzej in postala je prvi slovenski zavarovani kulturni spomenik ter spomenik ljudske umetnosti. Zasluge za odkup in preureditev Prešernove rojstne hiše je imel predvsem Franc Saleški Finžgar in slovenski šolarji. Prostori so opremljeni s predmeti in pohištvom iz 19. stoletja. Od prvotne opreme so ostale klopi v veži in "hiši" ter skrinja iz leta 1837, najdragocenejša pa je pesnikova zibelka. </a:t>
            </a:r>
            <a:endParaRPr lang="sl-SI" sz="2000" dirty="0"/>
          </a:p>
        </p:txBody>
      </p:sp>
      <p:pic>
        <p:nvPicPr>
          <p:cNvPr id="37890" name="Picture 2" descr="http://www.gis.si/turizem_zirovnica/zirovnica_material/vrba_preseren_rojstna_hisa_nekoc/img/slika2.jpg">
            <a:hlinkClick r:id="rId2"/>
          </p:cNvPr>
          <p:cNvPicPr>
            <a:picLocks noChangeAspect="1" noChangeArrowheads="1"/>
          </p:cNvPicPr>
          <p:nvPr/>
        </p:nvPicPr>
        <p:blipFill>
          <a:blip r:embed="rId3" cstate="print"/>
          <a:srcRect/>
          <a:stretch>
            <a:fillRect/>
          </a:stretch>
        </p:blipFill>
        <p:spPr bwMode="auto">
          <a:xfrm>
            <a:off x="2483768" y="3140968"/>
            <a:ext cx="5760640" cy="3571598"/>
          </a:xfrm>
          <a:prstGeom prst="rect">
            <a:avLst/>
          </a:prstGeom>
          <a:ln>
            <a:noFill/>
          </a:ln>
          <a:effectLst>
            <a:softEdge rad="112500"/>
          </a:effectLst>
        </p:spPr>
      </p:pic>
      <p:sp>
        <p:nvSpPr>
          <p:cNvPr id="4" name="PoljeZBesedilom 3"/>
          <p:cNvSpPr txBox="1"/>
          <p:nvPr/>
        </p:nvSpPr>
        <p:spPr>
          <a:xfrm>
            <a:off x="467544" y="4365104"/>
            <a:ext cx="1512168" cy="707886"/>
          </a:xfrm>
          <a:prstGeom prst="rect">
            <a:avLst/>
          </a:prstGeom>
          <a:noFill/>
        </p:spPr>
        <p:txBody>
          <a:bodyPr wrap="square" rtlCol="0">
            <a:spAutoFit/>
          </a:bodyPr>
          <a:lstStyle/>
          <a:p>
            <a:r>
              <a:rPr lang="sl-SI" sz="2000" dirty="0" smtClean="0"/>
              <a:t>Slika hiše </a:t>
            </a:r>
          </a:p>
          <a:p>
            <a:r>
              <a:rPr lang="sl-SI" sz="2000" dirty="0" smtClean="0"/>
              <a:t>iz leta 1939</a:t>
            </a:r>
            <a:endParaRPr lang="sl-SI"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23528" y="260648"/>
            <a:ext cx="8424936" cy="1015663"/>
          </a:xfrm>
          <a:prstGeom prst="rect">
            <a:avLst/>
          </a:prstGeom>
        </p:spPr>
        <p:txBody>
          <a:bodyPr wrap="square">
            <a:spAutoFit/>
          </a:bodyPr>
          <a:lstStyle/>
          <a:p>
            <a:r>
              <a:rPr lang="sl-SI" sz="2000" dirty="0" smtClean="0"/>
              <a:t>V »hiši«, glavnem bivalnem prostoru in v kamri je večino opreme stare okoli 200 let. To velja za javorovo mizo v kotu, za klopi in stole okoli mize, oziroma peči, za nihalno uro na steni in za kolovrat. </a:t>
            </a:r>
            <a:endParaRPr lang="sl-SI" sz="2000" dirty="0"/>
          </a:p>
        </p:txBody>
      </p:sp>
      <p:pic>
        <p:nvPicPr>
          <p:cNvPr id="35842" name="Picture 2" descr="http://www.gis.si/turizem_zirovnica/zirovnica_material/vrba_preseren_rojstna_hisa_nekoc/img/slika3.jpg"/>
          <p:cNvPicPr>
            <a:picLocks noChangeAspect="1" noChangeArrowheads="1"/>
          </p:cNvPicPr>
          <p:nvPr/>
        </p:nvPicPr>
        <p:blipFill>
          <a:blip r:embed="rId2" cstate="print"/>
          <a:srcRect/>
          <a:stretch>
            <a:fillRect/>
          </a:stretch>
        </p:blipFill>
        <p:spPr bwMode="auto">
          <a:xfrm>
            <a:off x="1043608" y="1556792"/>
            <a:ext cx="7445280" cy="4927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turizem-sentjur.com/f/img/Image/tur/notr.-soba_rojstva2_.jpg">
            <a:hlinkClick r:id="rId2"/>
          </p:cNvPr>
          <p:cNvPicPr>
            <a:picLocks noChangeAspect="1" noChangeArrowheads="1"/>
          </p:cNvPicPr>
          <p:nvPr/>
        </p:nvPicPr>
        <p:blipFill>
          <a:blip r:embed="rId3" cstate="print"/>
          <a:srcRect/>
          <a:stretch>
            <a:fillRect/>
          </a:stretch>
        </p:blipFill>
        <p:spPr bwMode="auto">
          <a:xfrm>
            <a:off x="323528" y="476672"/>
            <a:ext cx="4170491" cy="3016655"/>
          </a:xfrm>
          <a:prstGeom prst="rect">
            <a:avLst/>
          </a:prstGeom>
          <a:noFill/>
        </p:spPr>
      </p:pic>
      <p:pic>
        <p:nvPicPr>
          <p:cNvPr id="3" name="Picture 14" descr="http://www.gis.si/turizem_zirovnica/zirovnica_material/vrba_preseren_rojstna_hisa_danes/img/kamra3.jpg">
            <a:hlinkClick r:id="rId4"/>
          </p:cNvPr>
          <p:cNvPicPr>
            <a:picLocks noChangeAspect="1" noChangeArrowheads="1"/>
          </p:cNvPicPr>
          <p:nvPr/>
        </p:nvPicPr>
        <p:blipFill>
          <a:blip r:embed="rId5" cstate="print"/>
          <a:srcRect/>
          <a:stretch>
            <a:fillRect/>
          </a:stretch>
        </p:blipFill>
        <p:spPr bwMode="auto">
          <a:xfrm>
            <a:off x="323528" y="3717032"/>
            <a:ext cx="4176464" cy="2766527"/>
          </a:xfrm>
          <a:prstGeom prst="rect">
            <a:avLst/>
          </a:prstGeom>
          <a:noFill/>
        </p:spPr>
      </p:pic>
      <p:pic>
        <p:nvPicPr>
          <p:cNvPr id="25604" name="Picture 4" descr="http://www.slovenia.info/pictures%5CTB_attractions%5C1%5C2010%5C764.8276_283065.JPG">
            <a:hlinkClick r:id="rId6"/>
          </p:cNvPr>
          <p:cNvPicPr>
            <a:picLocks noChangeAspect="1" noChangeArrowheads="1"/>
          </p:cNvPicPr>
          <p:nvPr/>
        </p:nvPicPr>
        <p:blipFill>
          <a:blip r:embed="rId7" cstate="print"/>
          <a:srcRect/>
          <a:stretch>
            <a:fillRect/>
          </a:stretch>
        </p:blipFill>
        <p:spPr bwMode="auto">
          <a:xfrm>
            <a:off x="4716016" y="404664"/>
            <a:ext cx="4104457" cy="61638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turistsi.si/assets/pictures/306/huge_IMG_4258%20(Medium).JPG">
            <a:hlinkClick r:id="rId2"/>
          </p:cNvPr>
          <p:cNvPicPr>
            <a:picLocks noChangeAspect="1" noChangeArrowheads="1"/>
          </p:cNvPicPr>
          <p:nvPr/>
        </p:nvPicPr>
        <p:blipFill>
          <a:blip r:embed="rId3" cstate="print"/>
          <a:srcRect/>
          <a:stretch>
            <a:fillRect/>
          </a:stretch>
        </p:blipFill>
        <p:spPr bwMode="auto">
          <a:xfrm>
            <a:off x="395536" y="476672"/>
            <a:ext cx="8424936" cy="58326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data:image/jpeg;base64,/9j/4AAQSkZJRgABAQAAAQABAAD/2wCEAAkGBhQSERUUExQWFRUWGBsYGRYYGB8bGhsZFxghHRgaGB0aGyYfGhwjGhkZIC8gIycpLSwsGx4xNjAqNSYrLCkBCQoKDgwOGg8PGikcHB0pKSwpKSkpKSkpKSkpKSkpKiksLCk1KSwpKSkpKSwpKSkpKSwpLCkpKSkpLCwyKSwsKf/AABEIANUAoAMBIgACEQEDEQH/xAAcAAABBQEBAQAAAAAAAAAAAAADAQIEBQYHAAj/xAA5EAABAwIDBQYFAwQDAAMAAAABAhEhADEDQVEEEmFxgQUikaGx8AYTMsHRB+HxI0JSchRigiSywv/EABkBAAMBAQEAAAAAAAAAAAAAAAABAgMEBf/EACARAQEAAgIDAAMBAAAAAAAAAAABAhEhMQMSQQQTIlH/2gAMAwEAAhEDEQA/AM9i4p5x5B+HPjGtAXjF/erRFhH8U5aWJ5tpd+OrzwypmMmT1tmDwCm1Pia5ZHScjaH5Hx9zrSoxTxb1LA2829RQQNBOfkS9+HP1XCWbm5DtfIqOcmBlU0tjfMLt49c5dp01DU/5zi7R6TBfzOlBubREaO/2joKHqRuuAFTxBa85GYz4UaGx1Y+RJubE63HvwpuFtEvMEROno+bGxFUvaHajLIAO6AApTgHeZyAchOQkvqar1YuKA5Uob7kd4yHIJIfXevmzPWkwqbnpsDtAkOCZO6lTkQ9kuRGoic6Zs2PvFg+g7pLaO1uZ86xmJjFQYklgwBkDNgCYDtbXOlwyCWFgzeOWl6f60/savHxwn6juiP7ma455FuIzDUmBtyVCFKUHDkJVYuHcJaQ3nWUSrOXj6g+RE6CbceFEG2qmx/2QknxUC1iG4xR6D3awYpcwbZZBjq5BdoAkxxoGNBdzmZ5kW3tQ16qth7TJIRuuVQNwd51Qnuk7q3tu903D2eaUq4uHcGFJLS4LFOjED1pWaVLs9eMbC3HqH01hvCkOJn5EegJOvrQ+GR4ZMZd/fUURaIkcWJh8gzNmOtIqYrHPnpEPElxPKKUYh8vsJOfsUFZBGvJiY1jlnZ6a0qDT/j+18pMt1qiGVtBAfh+Y0inr2h0li97HgS38tnUTGR78b9M8i16axY8Acjp5X43p6Jb4+IG5G3Q26gxxqOMY6vFss9QYYG8V7HznXxIJ68r0Bv3fwGfP2DUaabSMNaibiSw4+PO3Ki4IJeci+Unk7B3vx0qIjHYXEOWaWEiH1HtqmbH3mA0yd2FwJ88w8Z0AiXPiHFznwcZX5NrGx9rw0BSVFai5SoJDyeJh2GptRNr2pOFhqdt490aBnSpV2cQwEg3Zi1X2Zs5xd7DThqW6e5uIClJJUN13hiQAbXN2ALmM+ptVmKQVEzJJYqciXLsADfhe1G2rs7ERh4WIoMjFBKGU7hLAkgFxJzkywradg/pttWMsE4asNBMLxUbqQI75SohSizthtdnIuN38Sfp/gqwcIISSnBwzhgqckd1e7iK3A57y3UUiGDJYHdv2iNOJY+whAAKpEFOgNnZwDeDoHbeDAw0lQYFzmkAvxfugDm+dXHbfY2NgK3cbCThqAlltvB2CkhwkpLkbyQQb8g7LsePjqTg4e/ilUpQgEh7EgWtBJga1SVWocHvoHa/BuFNVYnwaHicuD+NXfaPYC8OcReChRBIR/wAhCikZBkKWyUg/3EFThpqq3SZ1fycta+duPJhHUsF9P5guH8deFWGF20qE4qlLSkMnePeQMtxf1IA0BYaGQYZBL3N/54OZzilxCR0zz06F/CjQaALcJ7zk5/TvGZAsQWJgnOS1IQWM56twnw8hVbsHaYQFJWnfQbpcggm5Tk4exSQZsz1ZYe1BQ7pKk5EnvNYPqGMKYfSQZHezs003tGxHN35TaYvxHOKYhZi7eF7v6RRziP4D7P1tFAKpyifG7S+nt6Ce+YWYF+DWLcrH8VISq/8A68wbcbexQsEtybjk55faKMVQc3B9CDJF7CqNJ2ld2s3LWNf261HUrKwMaQ5bK2TVKxxNgWfrzmo5S+uYGfhNp86hTyEEnOC5Hg8e7Ude2fJwwR9R+lmYADvH0D0/AwYjh+3W/mcqidrKDoS5hA0ILlwwcd52icrS53ReIrMRSld9TuFC/IsPzwVxFdj/AEq7LQjYxj7o39oWpZLSEoUUoQOAYqPFY0rkSMYBCkJEkgksxZM7urPJOTczXbP09SR2fswyCIvZyZ6qMVPmvrB45u7ahOLb8+3mnHaG6Zu2fCvAHXpl7vTVPz6nrXG31EXtHYcPHTu4uHvJdxJSxMOkpIIPGslj/pZspWV720DeuPmJUFZsSvDJOd9a2jnlz9RTFmOlV+zKF6xlF/pzsScPd+SXtvFawqzQUqSAWH+POsF8V/BSMJ14CiCC6sNTHeEykpFwwggvJc117GUSC/vwrH/FIIVf+4sGDSADfIgmpnmymc1Vfqxs044vBUgjeSQSlKhlCg6SGNiCC/LOmrY+mvLIReK0vxT2CjCKFoKU/MClblvpUlyzMASSHgEpNmNZ3Ew7T+eLev2r0ccplNxx5Y+t0GCAz+xpNoa+tXXw+gKBSWcb7O7qUpIDCbjdJbMs1VHyfsw4i4iJfJ3o+DDphQP1AtcSDBggvYhnIImi8wotVpZakkAEFPAhyYOlj0501KWjSGBMmPMO0DKm9lhJdACitQDS4QkStamDkloyGpaJ+PgOcw+TC2n2Y8azvF0uK5GHo/Kb6/jmaLigh30Po2fuaMUtbpm+j8eTfalxMO/JtcjoNSqqlB+KsvwL5i00LdJ0yni5nS7UbFvafw85aj8UikHL94fhU1Y6ENkS6gkAQS+kbo1fKcqoduVvrJcOSQ4fdYEAAOxIgyb+daBKpIz3Wf8A2Urz7o8mrP4OGAQCIUCxmCAxtfdBB5B9KeBZGYiwkFi/33Xe1rmLy+ldi7P7fRsezbPs6cPExsZOEgHDw2cHd3lKWouEsVG+ZGobju3bPuwblPOSHMiHniGAHGun7NtC/koxMNKx84IKiiVqUAlG6neSR9STJhIcmzHL8j4rxTe12fi7bGcdl4rs4/qpA6jdfiwlmsYq57J7XVjJfEwV4Cw43FKBjUEcfCue4Xb5xcZOErZEFSlDDSF7TjfM3yvdUhW6l0qT3io7oEEjStF8P7DiYW0kFK0pbdUhShiJDvu7mIACoPDKAUJk1zZzLGczTTHVabtDtEYSd4haiXCUoDqUdEhw5655VQq+K8cEg9n7TmB3kEGzOQ+6C73PB2LWvaOIygP8g3VVvHPWsp2shWAV4y8JWKkKCN04ny0jegEkJUtQUWG8UoSNVOGywyuVuMaXUm6scT4h2o22DEuxfESc2MBnI4RIlpr20bRh46VIUgoxEkOFwplAupJBMX4sC2VUex7QcfDXiI2fFQEBIWrB2krUCQe6ErwwjFUBurUAYCky5FSuytn2nHSVApZKt0LLpJKG3t0EEpcQQbF+LmeFnc0eNl6rB/FuCQveUoyFs8AJQyUpSdSUqURk/EvSbTsgD7qt6C7pIIIJd3JBsovfuswrofxz8PEYGEst3d7DWRIdRK0LbM7++C194XYVzoLUk91/ZGkQqQRkxlw/peHLeLi8k1kBeYbg1uD+Hhzp6JfkXHC5tw8hlSJEAgZW1fi0uAej0ZJLiHLCJyk5OYh862Zp/ZvbRw07pAIM8ZEWTNiH8RU7C2r5gcFizQQZym+Rves/hoMBpccbi7NqAYyqZ2Xj7pa4MEdDxyjoqs8sZ3FzJZCTw10Be8cPI6UmIqDyOfA59T0bquJhlx6ATD+25UNSC3Q303Tb3xaliqjYqg5jXnDiG8mmRTcJbg8uThi8O7PnSYpfnztEX4m+QppZ/wCOLfx+aKcSVlwFBnBh8wSHByln4HhFVXainxIhxOu9uAOQx1fW/A1aHEuLEcsjwh71W9oYRSoWIWAoOJSbKL31mROoFGJZdK0reMjYNkTzbh0Fd/7O7IQdjRglLpCEw2vecdT5VwFKpmHLuYu2lxy6NX0N2Pj72DhqDF0I/wDqOtY/kfI08E7U+J2KAtRAxQSAN5C8XeYhil94kRlvt4VY9i9kjBSSB3sRYUQS5DJIQCXJLOTJMk1ZrYywHS82nrPE0xGK5Azc8f7fcVxXe+a6dQPb8EKXy/MW8ag7Z2cFHfKQSzEgTIcKBBByYhwC/KpO1bTu4jHgR1L31iTwqRh4oUkEe/xWUk9ryrV1Gd23sRSk/Lw98Ak7w3lgSbgLxGBMyyuTsau+z9kGDgJQAAEhmy9uakjEY/vlx4X8DQNqxo96cuVa712hU9voQcJaFHurSUlryIOcpISRxByduO9s9m/LxIlKgFAyPqJ1DzukuH8XFdG7e7W3lHDTnAP8gtc2eJyrMdr7FvIxCe8vuqw8MR3GCQzOSwKiSSJGEI3mPR+Nuds/NJYyKsMM4lw+U6Z6OPzQgA5DZa+4tRcSBnq4EGPqDybC0SLU0oOj5NqBAB10613uIgIPUng75cvTwqZ2fsxViCPpMzO6xEeQbNxUXdMtm0xpnw41YbFtQBG5uJcMpJgNq+WZzYqIszLLo4s8Qh34FmNrt0/Y1HxFhixeCxf/AKnMFjDDjUnFxARuu6rFhAHAzOg5VFxZdmEHRmAPXi3LlWeLSnKTyBI56eGfTlXuejC/H7uJ407FAvazGM4yoJV76eBYevKmBkrZ2MO0xr7iovaaO8HLDcHjN8ncIHrUgE8PqA6TI6afijL2f5mH/iR9KnGjZGXYxozPFHQvLPYmEHVlJ6ubRw969h/T3tY4mw4bycN8M/8Ak92eSrxXJNs2FWGRvgAExIPdTENwa/DlWp/S7tPdxcTAP04qd4cFozfJwWPIVn+Rj7Ybnxfgy1nq/XWU7QD4+dVeP2ycHFSF4axh4m9u4zEodX0pdvqISYd4qXukpjMj97c2qRjHDWhSMQIVhqTuqSpt0phgXa2R1Zq4Mf6vLsz/AJ6ZL4i+NUhT4CCsgM5BtdTTDDM3sMzVr8OdofMw1KIZ1FnBGTKIdju7xYciMqdhfDGyYBHcSCoghOIsLiWKQo2mCX5tU3aUBt0AAs4YebaH0pZzGTc7/wBEv+pGOqCR6e5qj7S25SQEiXeM7Hi8fkPlVvhL7vu+fMv6VT7VhOXOQ9b2/OkVGXyrxjNbVgAKBJJkuQZM28HoHbG1BKEpTG8wUQzAApUOLpVhJWBd3BhXdkY+0ELJOhbmSHMu+fPhWc+J9oUUzc3GjPbQemeldviltjn8tmlZ22lO+UpDIBxGAyG+UovKu5hpc5sZu8EqcyZMkjOXe5vJoZ9ZtPMG40mmnEu7COjBsnax8xzrucNuxikktwZ8oDn3qBrUjsrDJxABIYiOAc5tDP8AxQcPCJLPYPPozXAI8Z1q02FG4l7rKZeGSRAD6h44xd6VOQdacmfhbPLQQMs76AUBNiWOebE6XYGlxNoaJz+7t6/zQsVUGf8ALjlN+elTjFJizdtfQjzk0JWGQGD201kPzbrR1JzjLOcvT80qmIEZWLGZtFwX4xS2DE4RJLQSTfN1dfzxan7NhGweXZs7NxPDlAomHh+ozFs5yDG9r1Exe30gbqEBTRvEs8f2pAtcgnnS5p9InxDtG+rDFgEFrSCoyGsl3Z5Luwim/C+LiJ2zAOElSlfMYAZuC6fAO+gByqBj4pUVWckDdGgAAA4ABNbb9HMNB7SdQ7wwcQo/2dAJ6IKrWlw0nTXGkS/1t0TY9rSpG8mUkOkkX0e3Iiq3avhtLd/H2rERBb5oG7z3UOqM2yqV2v2d/wALEJEYGKoqwzkhRk4T2AJdSH1IeBUrsnaQsEGd1gQ5PJ/Py1rysscscvV6Msym2ZGDsyScNWJtRcsAysNhlKMMb4tJ8nqcnYgCn/5G0QQUIOKN10s4IKHIyKS1aJaUvukJy01y5MLVU9oYSB3iQkOABYTbKetpqbaqaHViskgax4eMNn+9UW39osCkSWZvvwAnnFBPb4kCX3m0zBLvET1qs2zbE67xLWIaRI4ZPlDRVY+O28i5E2zEMuxP9zHha3LOmfDeE+1HFUnew0ugjJQxE/1E8txU/wCxFCRvKbDT3lkjPOGfRLerXIB1nZ3ZIQndQHCVBPzLOsE7xnN2O6ISQUw89M/lz+SyuS9rdkK2bFWhU/LWUb194pLpt/kgpWAbubsagu/G1s4DWiS8T6VrP1C2Y4W04eIzfO2dJUCmN7DUUEEG4ZKYPDgapNn2ROItxBl0x3SkA8ylQBYhjk0T2S8OPXIey4MpY+H+XeaIyZwD/cOVSVYhMXeJsXHllHXOnjBAQloJSCc3Ld4kEOGnSGahpU3toyvzPhxFLtWtF3XE+L66i1zSkMD1z/6nXTzh6bh4lp0Hnnwk+UVJKrjgRnxg+7gxTCacOc/PJoHG+n3om4EJ3lEsYJZyXySGDqnWxyk17H2oYQcyo2S7Ewl3J+lL5883rPbTjqxCCtTszAQA92FptxYScok2duhdt25WIWLpSbIH/wCmMniY4Z1CUnXNiz62MF4A8H6lGEIG87Pd9dOQzpVoa1urQBDuPXOtJwigEmz26PcuOBB8Gqy+G+2jse14W0MSMNTlOZw1OMQaF0lRAs7VBKQNLkcvxn9xQxrEZPdsuMBmoJ9XbbsWHj4JQoBaFi8S9lA5GxBrlXbHZO0bApRS6sGWxN1wAcsRpQWF7HWtb+lfb3/J7Nw0qLqwP6C3H+AG4qRY4akeBrTY2yBQO7ByvnkRlEVHk8cza+PP1ca2btPaH3hiJIOUtImz6Ow1im9p7ZiLPeU1gzvpDtowtWh+IvgJ1KXggoUXKkCEqJzZw0ZjX6Xk5PaOylpICgQ5YO7FiHvJYk6VzZeOYunHPfQDMkbs/TJfSIzEu3m1DKd2A5JZydcv9ZNo6VZbN2VzJEeJaevjlmatdh+GyvcxB3MMKG6spexbeAsWe57rgvvM1KZTfAsv0zsHsErXuIcEN87FLDdO46cJAeFN3if7N5LjerYJCE7uEhISkQALMAX1MvYzd6mdldk/LRhoQGABJKjJJuoud5RcqJMuVHWCYnZhQX3nDK3n5SZAdwL5NNbTD6xtcq/V9P8AV2VLM2DiK8caeH9pn9q5+q7zFvCRoMuLca236v7VvbelGeDgYaT/ALKK8RTzosRyrGbs2D+xmZjpW7Ci4e3rAAKt4CN1Tt0Nx45kVMTiBYJS4mRoCXeMi+TcargeI08edhnmOTU/NwcxmL6eDP8AzRoSpLMOgOsAu41zaGk8KLhgh7tumL2Sbe/vSYKgob1iCHEPwIjwfjS/LLGZAU+mhMAv4RHOgwNqxypRUbk5WyjRgGHnzBnaWED9qMtTnM6TykONeGulBVaJA18uTz99QA57PPrDmzemtNWYJPWb8CwZuGfNjSDno/nbOA78+FPZo58DxI4u0fvQVRwfFwx99JbxpzQ/HmItlp1NIReIbx68/wAtQlFr5WLeDeHrQTd/pJ8S/wDF275alf0tpbCJyCwf6Ki+pKk/++Fd/QQ7EdMoP718ilb+f2zLs/Rsq+jvgD4uG3bGhalj5uG2Hi5d++9IstAC313tDTCX8c/Eadh2Y4qxvF91Cf8AJRBJD6AAkyIiuLH9R8Zaj85CFoUyikKOkHvbwIE/SEtDNFTP1W+LU7ZtQw8NW9gYA3UqSQy1q+tY4MAkKsGUf7mrFJYqAtbMwTkGycilZL2cys6aVPxzugpTghmcfMW5BIhwEjeTf/YGWcig9k/Hm1YG0nGGKrE3j38PEPcUkCUlAO6gBIgoA3WDBgxz6VuQ/wDH8TPKaRSCMiwNjvMNLgai5eONTMMcelZZ3Lt9O/Cfb+DtuCMfBU7nvJLb6FXKV8dDYiQ4NH27GShKlH6UiW4WTLuSSA38V8/fA/xKdhx/mEqAUkIJFgJffQR30w8F094gGx6/2n2qcZOEobpw0rGK4U4xAHVhFLH6e6SQ57wSzgOXROXE/iraTi7btK1Kcrx8SQ30pWUJAhiAEpGkVUIFi4H78Z8dOFHILS+RItLglrNmPWkCXlg/rOetmemgNhMderyz6nwp6jnLRyYvMeLikKf2I8ZfPjToYy19XzGXO2U8KAXZ8QpIz1BPjlJh+gOVWKgCkkWY9Mm1uGaq0mbZ3b1/P81J2TF3XzSQY/8AN9XybMUHKTFM+La/tf1oKwOTwIz6EHP050TFLvpz0vHL+aYwm/N2ezfuQ5vQZil/YXsfvA/mmrA8L+TWzZ87tRV52/iD4fbSo4U/Ocv5h8udBUQhyxd9ehu97iS7UJKSZB5+9HHSnHEixaWuDLnWLXivBbici3nc6s+fKgjHggxMzLeLdeVS9l7TxcEYgw1qQMRJRiBJAKkEgkHg4yzJDhy4d2BF7+jtpHlQt/OeN7wNJyI9mgHLxC6bszCGkWhmabXmn4mO8kMSWOdj4T9hQ8FLxr7cXPX+aFipIy3S+ku5Zpg8POaAl4ex4iwSlGIpmCilClAFT7r7oIBIBOTzoXURFpbSC7EPkRILVoP022zc25KC+5jAph0uU99IDGCWUkEESoVP/VXsn5faK1NGKjDWk6skYasslYZN3Dp1pmyKsZgL5vLcmIsXBDiIrW/AfxQUBezYhZCk4i8MiyVpwypSRoF7u9wUMt81jl2kMYYgMS7WP80uAk7zhyd4MwzdhY84H3paEuqJipZIiWTcDQW5u86caacYTJN55iCTe96dtKg5iOGjznYMLW3qjkcCWjpocqBRd/W0B/TnJb+acvEjNvu0Z8nio5QS/oPVnJyA9sXLAnrzy4vlYadSyPC+o9dHl7TfKpBW4ebEeTvzNnvUQidGJAn7Hx0htKICWJ0TkciCdXvFAHxkubPxMlnZr29ONDSp/COZ1eBcX/FGx1gE5M02AJduRt50E4osch6+fjoKSjcWwNyfGSYDt068KjrQ5M6zAhrlhBLs3E6Cj4uNvBsrNnYZu1BxVPrPnrm2RjPrQVDXmfsLgaNH4anIXL243uIHdI0v0Y0RKYIHN2dnyPBm/maaUBjwbLTLTXl1oI4YxAcTEzzewkW86Cte8TbpOpE21yy8SKDuxjOYYmdRkZHk1N0iQw1b3prQCER5XfXSW5k/SNKJu71rxDyWYMwFzbqJLUxS7Pb7P+el714r9OcDKPPOgLb4S2dStu2bducVEiLDeURIA3QN7L6c7V2T9S+xP+TshUkFWLhKUtDCSN3+oiLk4YMZqw01yX4RxEp2sLUfpRilIL97EGEpKU8HBUWz3WGld42ZW/hsp3YORE5FOYO8AQdRnSt5Vi+bcQy4tBBDMT+ZDzNewQygWYAlXgA2dt5vO162f6k/DQ2faBiYSWw8UuzQjFCQtQEFkqSd4CzhWkY3BxN0ODMZ/wDq3Nv3pleDcYg9c41uMntw8KaVew8g5a2OorykCNWycXsGzn0owSGD8Omvo3lTIIiz5jhmA7OekddKQoGuftvxwom5OURra7t6u970hTd+ImC4Zn6eooAZIa0P+2kT617eueenF48mtNOSpnZw+YgwD98j+9eaDncA8gcwWzEk6a0EmY+GSY45AWOs86jgEG59bWbq3BxTsZ3PB72z+w9imvD3fo1z18JpK2akQBwZuuTkxk37U1Lw2gy4h3AfNhH4pRIEcMi9+Oof3LAvjkJiNb85efCgCIBzD/aQZePGh4if3t4EE8ub0Xehtb2zkseN9LXqNjJ1GjRN2yfhMXDcAi77l34vnp0vXgH5EkcNWuciYphWwN3jykNpamZc+ImYz9tTAilaaX4ERrRThsOZJtPAuQXgjP8AxoSsx58REl+D9aTeL3N34gzMiTIN70AZOIyoUQ83mCLHIOCQ8iM67h8AfF6dswd1RA2jDACwABvpkDFAEByUhQ/tVwUK4UVOSYuTaM82J4VZ9idr4mzYyMbC+pBJD2UD9SFz9KkgpI65UrDl07H8X9m/8oYmz/54aVI/64qVbuGdRJCTaFG2fECLM/Jw78dA99TXau0/iPDKP+RhnufIK0kySCCoB3ukpKeBFq4ewYZkDrAzn3NKKyPSM7RzuDb8ZdaOl3Z21v6uMvZoAE2LtpL58c8+FETFx05B+R1qkHqEa2vDcxcRDWoKtZ656TmG/eiqxHzDBhdz5jMBvtTV2NuM5EtnPnnQAQrlbp/1y++XCnkib5yeRk/cCkxFd572k55zP3e1ppXvox4Gx/nSL0ElL+o3AHhLPIt+9Ig/uM3ZofQ0/EGYvOXG4fwg50NSJYOZezc+Vr8RSVCFAaIkxz/IJobyC7i4fgQ4eHuNMqItMcQ+chy3XKKYEa8NLdS4Y5i1ArygfB35jMnXjwzoahzLNGeVmLfmjEN93AaS8+t/Ogm33sYOr8ROVBB7rkNvHSA/Ex7FqYU+LN0t4sdKLvSH1D2gPnOQGdn5Uwqvxy0YdQwBZpN6YKUnlnqIzgT/ABQ1gdbueIfoNQIGVGbKTBN2fO5M5aPApuJh3bKJY2gOPDqBQDFyTmeOrt4u8hxNGQAxDly5cDjof+pPjlTPlkOLM+nuaMnCmwAIluXgzn82pBddn/ECkbLj7OpylaSEHNKlKTvD/VSN6B/dvW3jVE5ZgXvbixOUhgOjaNTlJ6TB463nPVpa9NwkPHXL3YWyi9MFaNYOWr8D9rPyevhrAyYyC2XM2p3yuQi3jp0m1qX5Wo6kTMdB7FACQWHDUuNQL2HHlxpVqzNw4cZNkWDidNbU9QGWf4AOcazyoZ8s7nk/L27UEZuzbIaW4Rw6O9EyVyyuY165NSJw+AkZ6tnc8LU7FRB1Z7ZANcPynrQQ+Ie8Rk9O+W59nIV6vUmhil90aRHMlI8KcpLOLvfiz31kV6vUAl50/nllpQcWCoDJ3zcpF+F6WvUJOOzwbMOHFj6+QqOS7Hl6ADqCXevV6gC7IH9OutIUhw4tOnnf+7yFer1APGHdOguAJsWOtOwQ9odTPnzfWK9XqARYDAtfnd734+VOSjdJ4Ep4kSb9APGkr1MD4abHWRFuD3NJvM4EMQH8g+rXpa9QARh65sPJ/sPCmLS3ll199L5+r1AMIsMvHMjO9vOnCz6hUcGr1eoJ/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075" name="Rectangle 3"/>
          <p:cNvSpPr>
            <a:spLocks noChangeArrowheads="1"/>
          </p:cNvSpPr>
          <p:nvPr/>
        </p:nvSpPr>
        <p:spPr bwMode="auto">
          <a:xfrm>
            <a:off x="395536" y="908720"/>
            <a:ext cx="846043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sz="2000" b="0" i="0" u="none" strike="noStrike" cap="none" normalizeH="0" baseline="0" dirty="0" smtClean="0">
                <a:ln>
                  <a:noFill/>
                </a:ln>
                <a:effectLst/>
                <a:latin typeface="Arial" pitchFamily="34" charset="0"/>
                <a:cs typeface="Arial" pitchFamily="34" charset="0"/>
              </a:rPr>
              <a:t>France Prešeren je zapisal veliko pesmi, balad, romanc in sonetov. Del njegove pesmi </a:t>
            </a:r>
            <a:r>
              <a:rPr kumimoji="0" lang="sl-SI" sz="2000" b="0" i="1" u="none" strike="noStrike" cap="none" normalizeH="0" baseline="0" dirty="0" smtClean="0">
                <a:ln>
                  <a:noFill/>
                </a:ln>
                <a:effectLst/>
                <a:latin typeface="Arial" pitchFamily="34" charset="0"/>
                <a:cs typeface="Arial" pitchFamily="34" charset="0"/>
              </a:rPr>
              <a:t>Zdravljica</a:t>
            </a:r>
            <a:r>
              <a:rPr kumimoji="0" lang="sl-SI" sz="2000" b="0" i="0" u="none" strike="noStrike" cap="none" normalizeH="0" baseline="0" dirty="0" smtClean="0">
                <a:ln>
                  <a:noFill/>
                </a:ln>
                <a:effectLst/>
                <a:latin typeface="Arial" pitchFamily="34" charset="0"/>
                <a:cs typeface="Arial" pitchFamily="34" charset="0"/>
              </a:rPr>
              <a:t>, napisane leta 1844, je besedilo državne himne Republike Slovenije, obletnica njegove smrti pa osrednji državni kulturni praznik. V manjšem obsegu obeležujemo tudi obletnico njegovega rojstva kot Ta veseli dan kulture.</a:t>
            </a:r>
          </a:p>
        </p:txBody>
      </p:sp>
      <p:pic>
        <p:nvPicPr>
          <p:cNvPr id="3081" name="Picture 9" descr="http://cdn1.siol.net/sn/img/08/038/633379740940668102_france_preseren_spomenik.jpg">
            <a:hlinkClick r:id="rId2"/>
          </p:cNvPr>
          <p:cNvPicPr>
            <a:picLocks noChangeAspect="1" noChangeArrowheads="1"/>
          </p:cNvPicPr>
          <p:nvPr/>
        </p:nvPicPr>
        <p:blipFill>
          <a:blip r:embed="rId3" cstate="print"/>
          <a:srcRect/>
          <a:stretch>
            <a:fillRect/>
          </a:stretch>
        </p:blipFill>
        <p:spPr bwMode="auto">
          <a:xfrm>
            <a:off x="971600" y="2708920"/>
            <a:ext cx="6881908" cy="3853867"/>
          </a:xfrm>
          <a:prstGeom prst="rect">
            <a:avLst/>
          </a:prstGeom>
          <a:ln>
            <a:noFill/>
          </a:ln>
          <a:effectLst>
            <a:outerShdw blurRad="292100" dist="139700" dir="2700000" algn="tl" rotWithShape="0">
              <a:srgbClr val="333333">
                <a:alpha val="65000"/>
              </a:srgbClr>
            </a:outerShdw>
          </a:effectLst>
        </p:spPr>
      </p:pic>
      <p:sp>
        <p:nvSpPr>
          <p:cNvPr id="6" name="PoljeZBesedilom 5"/>
          <p:cNvSpPr txBox="1"/>
          <p:nvPr/>
        </p:nvSpPr>
        <p:spPr>
          <a:xfrm>
            <a:off x="827584" y="260648"/>
            <a:ext cx="7776864" cy="461665"/>
          </a:xfrm>
          <a:prstGeom prst="rect">
            <a:avLst/>
          </a:prstGeom>
          <a:noFill/>
        </p:spPr>
        <p:txBody>
          <a:bodyPr wrap="square" rtlCol="0">
            <a:spAutoFit/>
          </a:bodyPr>
          <a:lstStyle/>
          <a:p>
            <a:r>
              <a:rPr lang="sl-SI" sz="2400" b="1" dirty="0" smtClean="0">
                <a:latin typeface="Arial Rounded MT Bold" pitchFamily="34" charset="0"/>
              </a:rPr>
              <a:t>8. februar –SLOVENSKI KULTURNI PRAZNIK</a:t>
            </a:r>
            <a:endParaRPr lang="sl-SI" sz="2400" b="1" dirty="0">
              <a:latin typeface="Arial Rounded MT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gis.si/turizem_zirovnica/zirovnica_material/vrba_preseren_rojstna_hisa_danes/img/bela6.jpg">
            <a:hlinkClick r:id="rId2"/>
          </p:cNvPr>
          <p:cNvPicPr>
            <a:picLocks noChangeAspect="1" noChangeArrowheads="1"/>
          </p:cNvPicPr>
          <p:nvPr/>
        </p:nvPicPr>
        <p:blipFill>
          <a:blip r:embed="rId3" cstate="print"/>
          <a:srcRect/>
          <a:stretch>
            <a:fillRect/>
          </a:stretch>
        </p:blipFill>
        <p:spPr bwMode="auto">
          <a:xfrm>
            <a:off x="179511" y="309267"/>
            <a:ext cx="5144505" cy="3407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0" name="Picture 4" descr="http://www.gis.si/turizem_zirovnica/zirovnica_material/vrba_preseren_rojstna_hisa_danes/img/bela4.jpg"/>
          <p:cNvPicPr>
            <a:picLocks noChangeAspect="1" noChangeArrowheads="1"/>
          </p:cNvPicPr>
          <p:nvPr/>
        </p:nvPicPr>
        <p:blipFill>
          <a:blip r:embed="rId4" cstate="print"/>
          <a:srcRect/>
          <a:stretch>
            <a:fillRect/>
          </a:stretch>
        </p:blipFill>
        <p:spPr bwMode="auto">
          <a:xfrm>
            <a:off x="3203848" y="2924944"/>
            <a:ext cx="5260600" cy="3484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gis.si/turizem_zirovnica/zirovnica_material/vrba_preseren_rojstna_hisa_danes/img/bela5.jpg"/>
          <p:cNvPicPr>
            <a:picLocks noChangeAspect="1" noChangeArrowheads="1"/>
          </p:cNvPicPr>
          <p:nvPr/>
        </p:nvPicPr>
        <p:blipFill>
          <a:blip r:embed="rId2" cstate="print"/>
          <a:srcRect/>
          <a:stretch>
            <a:fillRect/>
          </a:stretch>
        </p:blipFill>
        <p:spPr bwMode="auto">
          <a:xfrm>
            <a:off x="323528" y="548680"/>
            <a:ext cx="8568952" cy="59027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gis.si/turizem_zirovnica/zirovnica_material/vrba_preseren_rojstna_hisa_danes/img/kuhinja1.jpg">
            <a:hlinkClick r:id="rId2"/>
          </p:cNvPr>
          <p:cNvPicPr>
            <a:picLocks noChangeAspect="1" noChangeArrowheads="1"/>
          </p:cNvPicPr>
          <p:nvPr/>
        </p:nvPicPr>
        <p:blipFill>
          <a:blip r:embed="rId3" cstate="print"/>
          <a:srcRect/>
          <a:stretch>
            <a:fillRect/>
          </a:stretch>
        </p:blipFill>
        <p:spPr bwMode="auto">
          <a:xfrm>
            <a:off x="179512" y="980727"/>
            <a:ext cx="3528392" cy="5317437"/>
          </a:xfrm>
          <a:prstGeom prst="rect">
            <a:avLst/>
          </a:prstGeom>
          <a:ln>
            <a:noFill/>
          </a:ln>
          <a:effectLst>
            <a:softEdge rad="112500"/>
          </a:effectLst>
        </p:spPr>
      </p:pic>
      <p:pic>
        <p:nvPicPr>
          <p:cNvPr id="26628" name="Picture 4" descr="http://www.gis.si/turizem_zirovnica/zirovnica_material/vrba_preseren_rojstna_hisa_danes/img/kuhinja3.jpg">
            <a:hlinkClick r:id="rId4"/>
          </p:cNvPr>
          <p:cNvPicPr>
            <a:picLocks noChangeAspect="1" noChangeArrowheads="1"/>
          </p:cNvPicPr>
          <p:nvPr/>
        </p:nvPicPr>
        <p:blipFill>
          <a:blip r:embed="rId5" cstate="print"/>
          <a:srcRect/>
          <a:stretch>
            <a:fillRect/>
          </a:stretch>
        </p:blipFill>
        <p:spPr bwMode="auto">
          <a:xfrm>
            <a:off x="3779912" y="3212976"/>
            <a:ext cx="5112568" cy="3386610"/>
          </a:xfrm>
          <a:prstGeom prst="rect">
            <a:avLst/>
          </a:prstGeom>
          <a:ln>
            <a:noFill/>
          </a:ln>
          <a:effectLst>
            <a:softEdge rad="112500"/>
          </a:effectLst>
        </p:spPr>
      </p:pic>
      <p:sp>
        <p:nvSpPr>
          <p:cNvPr id="4" name="PoljeZBesedilom 3"/>
          <p:cNvSpPr txBox="1"/>
          <p:nvPr/>
        </p:nvSpPr>
        <p:spPr>
          <a:xfrm>
            <a:off x="1043608" y="332656"/>
            <a:ext cx="2880320" cy="461665"/>
          </a:xfrm>
          <a:prstGeom prst="rect">
            <a:avLst/>
          </a:prstGeom>
          <a:noFill/>
        </p:spPr>
        <p:txBody>
          <a:bodyPr wrap="square" rtlCol="0">
            <a:spAutoFit/>
          </a:bodyPr>
          <a:lstStyle/>
          <a:p>
            <a:r>
              <a:rPr lang="sl-SI" sz="2400" b="1" dirty="0" smtClean="0">
                <a:latin typeface="Arial Rounded MT Bold" pitchFamily="34" charset="0"/>
              </a:rPr>
              <a:t>ČRNA KUHINJA</a:t>
            </a:r>
            <a:endParaRPr lang="sl-SI" sz="2400" b="1" dirty="0">
              <a:latin typeface="Arial Rounded MT Bold" pitchFamily="34" charset="0"/>
            </a:endParaRPr>
          </a:p>
        </p:txBody>
      </p:sp>
      <p:pic>
        <p:nvPicPr>
          <p:cNvPr id="12290" name="Picture 2" descr="http://www.gis.si/turizem_zirovnica/zirovnica_material/vrba_preseren_rojstna_hisa_danes/img/kuhinja4.jpg">
            <a:hlinkClick r:id="rId6"/>
          </p:cNvPr>
          <p:cNvPicPr>
            <a:picLocks noChangeAspect="1" noChangeArrowheads="1"/>
          </p:cNvPicPr>
          <p:nvPr/>
        </p:nvPicPr>
        <p:blipFill>
          <a:blip r:embed="rId7" cstate="print"/>
          <a:srcRect/>
          <a:stretch>
            <a:fillRect/>
          </a:stretch>
        </p:blipFill>
        <p:spPr bwMode="auto">
          <a:xfrm>
            <a:off x="4355976" y="404664"/>
            <a:ext cx="3913426" cy="2592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gis.si/turizem_zirovnica/zirovnica_material/vrba_preseren_rojstna_hisa_danes/img/bela1.jpg">
            <a:hlinkClick r:id="rId2"/>
          </p:cNvPr>
          <p:cNvPicPr>
            <a:picLocks noChangeAspect="1" noChangeArrowheads="1"/>
          </p:cNvPicPr>
          <p:nvPr/>
        </p:nvPicPr>
        <p:blipFill>
          <a:blip r:embed="rId3" cstate="print"/>
          <a:srcRect/>
          <a:stretch>
            <a:fillRect/>
          </a:stretch>
        </p:blipFill>
        <p:spPr bwMode="auto">
          <a:xfrm>
            <a:off x="323528" y="404664"/>
            <a:ext cx="8076006" cy="5485175"/>
          </a:xfrm>
          <a:prstGeom prst="rect">
            <a:avLst/>
          </a:prstGeom>
          <a:ln>
            <a:noFill/>
          </a:ln>
          <a:effectLst>
            <a:outerShdw blurRad="292100" dist="139700" dir="2700000" algn="tl" rotWithShape="0">
              <a:srgbClr val="333333">
                <a:alpha val="65000"/>
              </a:srgbClr>
            </a:outerShdw>
          </a:effectLst>
        </p:spPr>
      </p:pic>
      <p:sp>
        <p:nvSpPr>
          <p:cNvPr id="3" name="Pravokotnik 2"/>
          <p:cNvSpPr/>
          <p:nvPr/>
        </p:nvSpPr>
        <p:spPr>
          <a:xfrm>
            <a:off x="323528" y="5949280"/>
            <a:ext cx="8280920" cy="646331"/>
          </a:xfrm>
          <a:prstGeom prst="rect">
            <a:avLst/>
          </a:prstGeom>
        </p:spPr>
        <p:txBody>
          <a:bodyPr wrap="square">
            <a:spAutoFit/>
          </a:bodyPr>
          <a:lstStyle/>
          <a:p>
            <a:r>
              <a:rPr lang="sl-SI" dirty="0" smtClean="0"/>
              <a:t>Kasnejši stanovalci so črno kuhinjo opustili in v ta namen začeli uporabljati prostor nasproti črne kuhinje, ki danes služi kot </a:t>
            </a:r>
            <a:r>
              <a:rPr lang="sl-SI" dirty="0" smtClean="0">
                <a:hlinkClick r:id="rId4"/>
              </a:rPr>
              <a:t>predstavitveni prostor</a:t>
            </a:r>
            <a:r>
              <a:rPr lang="sl-SI" dirty="0" smtClean="0"/>
              <a:t>.</a:t>
            </a:r>
            <a:endParaRPr lang="sl-SI"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7055768" y="980728"/>
            <a:ext cx="2088232" cy="1015663"/>
          </a:xfrm>
          <a:prstGeom prst="rect">
            <a:avLst/>
          </a:prstGeom>
          <a:noFill/>
        </p:spPr>
        <p:txBody>
          <a:bodyPr wrap="square" rtlCol="0">
            <a:spAutoFit/>
          </a:bodyPr>
          <a:lstStyle/>
          <a:p>
            <a:r>
              <a:rPr lang="sl-SI" sz="2000" dirty="0" smtClean="0">
                <a:latin typeface="Calibri" pitchFamily="34" charset="0"/>
              </a:rPr>
              <a:t>Prešernov kip</a:t>
            </a:r>
          </a:p>
          <a:p>
            <a:r>
              <a:rPr lang="sl-SI" sz="2000" dirty="0" smtClean="0">
                <a:latin typeface="Calibri" pitchFamily="34" charset="0"/>
              </a:rPr>
              <a:t> v središču Ljubljane</a:t>
            </a:r>
            <a:endParaRPr lang="sl-SI" sz="2000" dirty="0">
              <a:latin typeface="Calibri" pitchFamily="34" charset="0"/>
            </a:endParaRPr>
          </a:p>
        </p:txBody>
      </p:sp>
      <p:pic>
        <p:nvPicPr>
          <p:cNvPr id="13314" name="Picture 2" descr="http://www.visitljubljana.com/file/167599/presernov-spomenik-in-zivah.jpg">
            <a:hlinkClick r:id="rId2"/>
          </p:cNvPr>
          <p:cNvPicPr>
            <a:picLocks noChangeAspect="1" noChangeArrowheads="1"/>
          </p:cNvPicPr>
          <p:nvPr/>
        </p:nvPicPr>
        <p:blipFill>
          <a:blip r:embed="rId3" cstate="print"/>
          <a:srcRect/>
          <a:stretch>
            <a:fillRect/>
          </a:stretch>
        </p:blipFill>
        <p:spPr bwMode="auto">
          <a:xfrm>
            <a:off x="1259632" y="476672"/>
            <a:ext cx="5585699" cy="3720077"/>
          </a:xfrm>
          <a:prstGeom prst="rect">
            <a:avLst/>
          </a:prstGeom>
          <a:noFill/>
        </p:spPr>
      </p:pic>
      <p:pic>
        <p:nvPicPr>
          <p:cNvPr id="27650" name="Picture 2" descr="http://www.slovenia.info/pictures/TB_attractions/1/2008/Ljubljana_Presernov_spomenik_17334_166348.jpg">
            <a:hlinkClick r:id="rId4"/>
          </p:cNvPr>
          <p:cNvPicPr>
            <a:picLocks noChangeAspect="1" noChangeArrowheads="1"/>
          </p:cNvPicPr>
          <p:nvPr/>
        </p:nvPicPr>
        <p:blipFill>
          <a:blip r:embed="rId5" cstate="print"/>
          <a:srcRect/>
          <a:stretch>
            <a:fillRect/>
          </a:stretch>
        </p:blipFill>
        <p:spPr bwMode="auto">
          <a:xfrm>
            <a:off x="755576" y="2996952"/>
            <a:ext cx="2538282" cy="3384376"/>
          </a:xfrm>
          <a:prstGeom prst="rect">
            <a:avLst/>
          </a:prstGeom>
          <a:noFill/>
        </p:spPr>
      </p:pic>
      <p:pic>
        <p:nvPicPr>
          <p:cNvPr id="27652" name="Picture 4" descr="http://cdn1.siol.net/sn/img/11/039/634327717675806850_preseren7.jpg">
            <a:hlinkClick r:id="rId6"/>
          </p:cNvPr>
          <p:cNvPicPr>
            <a:picLocks noChangeAspect="1" noChangeArrowheads="1"/>
          </p:cNvPicPr>
          <p:nvPr/>
        </p:nvPicPr>
        <p:blipFill>
          <a:blip r:embed="rId7" cstate="print"/>
          <a:srcRect/>
          <a:stretch>
            <a:fillRect/>
          </a:stretch>
        </p:blipFill>
        <p:spPr bwMode="auto">
          <a:xfrm>
            <a:off x="4139952" y="3429000"/>
            <a:ext cx="4429152" cy="294916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323528" y="548680"/>
            <a:ext cx="8496944" cy="1015663"/>
          </a:xfrm>
          <a:prstGeom prst="rect">
            <a:avLst/>
          </a:prstGeom>
        </p:spPr>
        <p:txBody>
          <a:bodyPr wrap="square">
            <a:spAutoFit/>
          </a:bodyPr>
          <a:lstStyle/>
          <a:p>
            <a:pPr algn="just"/>
            <a:r>
              <a:rPr lang="sl-SI" sz="2000" dirty="0" smtClean="0"/>
              <a:t>Zadnja leta svojega življenja je Prešeren preživel v Kranju. Leta 1846 je bil namreč izbran za deželnega odvetnika  v Kranju, zato je tu odprl samostojno odvetniško pisarno. V Kranju je zaradi bolezni 8. februarja 1849 tudi umrl.</a:t>
            </a:r>
            <a:endParaRPr lang="sl-SI" sz="2000" dirty="0"/>
          </a:p>
        </p:txBody>
      </p:sp>
      <p:pic>
        <p:nvPicPr>
          <p:cNvPr id="6" name="Picture 2" descr="http://lytee.tourism-kranj.si/files/www.tourism-kranj.si/01_o_kranju/znani_kranjcani/france.jpg">
            <a:hlinkClick r:id="rId2"/>
          </p:cNvPr>
          <p:cNvPicPr>
            <a:picLocks noChangeAspect="1" noChangeArrowheads="1"/>
          </p:cNvPicPr>
          <p:nvPr/>
        </p:nvPicPr>
        <p:blipFill>
          <a:blip r:embed="rId3" cstate="print"/>
          <a:srcRect/>
          <a:stretch>
            <a:fillRect/>
          </a:stretch>
        </p:blipFill>
        <p:spPr bwMode="auto">
          <a:xfrm>
            <a:off x="755576" y="1700808"/>
            <a:ext cx="3240360" cy="4920548"/>
          </a:xfrm>
          <a:prstGeom prst="rect">
            <a:avLst/>
          </a:prstGeom>
          <a:noFill/>
        </p:spPr>
      </p:pic>
      <p:pic>
        <p:nvPicPr>
          <p:cNvPr id="36866" name="Picture 2" descr="http://www.veza.sigledal.org/media/Slike/Clanki/Standardne/Javni-zavodi/thumbnail/larger_PGK-Tinkara-Zupan-STA.jpg">
            <a:hlinkClick r:id="rId4"/>
          </p:cNvPr>
          <p:cNvPicPr>
            <a:picLocks noChangeAspect="1" noChangeArrowheads="1"/>
          </p:cNvPicPr>
          <p:nvPr/>
        </p:nvPicPr>
        <p:blipFill>
          <a:blip r:embed="rId5" cstate="print"/>
          <a:srcRect/>
          <a:stretch>
            <a:fillRect/>
          </a:stretch>
        </p:blipFill>
        <p:spPr bwMode="auto">
          <a:xfrm>
            <a:off x="4255615" y="2348880"/>
            <a:ext cx="4716899" cy="338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slovenia.info/pictures%5CTB_attractions%5C1%5C2008%5CGaj_172432.jpg">
            <a:hlinkClick r:id="rId2"/>
          </p:cNvPr>
          <p:cNvPicPr>
            <a:picLocks noChangeAspect="1" noChangeArrowheads="1"/>
          </p:cNvPicPr>
          <p:nvPr/>
        </p:nvPicPr>
        <p:blipFill>
          <a:blip r:embed="rId3" cstate="print"/>
          <a:srcRect/>
          <a:stretch>
            <a:fillRect/>
          </a:stretch>
        </p:blipFill>
        <p:spPr bwMode="auto">
          <a:xfrm>
            <a:off x="323528" y="1124744"/>
            <a:ext cx="6605242" cy="4392488"/>
          </a:xfrm>
          <a:prstGeom prst="rect">
            <a:avLst/>
          </a:prstGeom>
          <a:noFill/>
        </p:spPr>
      </p:pic>
      <p:sp>
        <p:nvSpPr>
          <p:cNvPr id="4" name="PoljeZBesedilom 3"/>
          <p:cNvSpPr txBox="1"/>
          <p:nvPr/>
        </p:nvSpPr>
        <p:spPr>
          <a:xfrm>
            <a:off x="1259632" y="5373216"/>
            <a:ext cx="3456384" cy="1077218"/>
          </a:xfrm>
          <a:prstGeom prst="rect">
            <a:avLst/>
          </a:prstGeom>
          <a:noFill/>
        </p:spPr>
        <p:txBody>
          <a:bodyPr wrap="square" rtlCol="0">
            <a:spAutoFit/>
          </a:bodyPr>
          <a:lstStyle/>
          <a:p>
            <a:endParaRPr lang="sl-SI" sz="3200" dirty="0" smtClean="0"/>
          </a:p>
          <a:p>
            <a:r>
              <a:rPr lang="sl-SI" sz="3200" dirty="0" smtClean="0"/>
              <a:t>Prešernov gaj </a:t>
            </a:r>
            <a:endParaRPr lang="sl-SI" sz="3200" dirty="0"/>
          </a:p>
        </p:txBody>
      </p:sp>
      <p:sp>
        <p:nvSpPr>
          <p:cNvPr id="5" name="Pravokotnik 4"/>
          <p:cNvSpPr/>
          <p:nvPr/>
        </p:nvSpPr>
        <p:spPr>
          <a:xfrm>
            <a:off x="323528" y="548680"/>
            <a:ext cx="6192688" cy="400110"/>
          </a:xfrm>
          <a:prstGeom prst="rect">
            <a:avLst/>
          </a:prstGeom>
        </p:spPr>
        <p:txBody>
          <a:bodyPr wrap="square">
            <a:spAutoFit/>
          </a:bodyPr>
          <a:lstStyle/>
          <a:p>
            <a:r>
              <a:rPr lang="sl-SI" sz="2000" dirty="0" smtClean="0"/>
              <a:t>Nagrobnik pesnika dr. Franceta Prešerna iz leta 1852 </a:t>
            </a:r>
            <a:endParaRPr lang="sl-SI" sz="2000" dirty="0"/>
          </a:p>
        </p:txBody>
      </p:sp>
      <p:pic>
        <p:nvPicPr>
          <p:cNvPr id="6150" name="Picture 6" descr="http://lytee.tourism-kranj.si/files/www.tourism-kranj.si/04_ogledi/kulturne_znamenitosti/preservnov_gaj_01.jpg"/>
          <p:cNvPicPr>
            <a:picLocks noChangeAspect="1" noChangeArrowheads="1"/>
          </p:cNvPicPr>
          <p:nvPr/>
        </p:nvPicPr>
        <p:blipFill>
          <a:blip r:embed="rId4" cstate="print"/>
          <a:srcRect/>
          <a:stretch>
            <a:fillRect/>
          </a:stretch>
        </p:blipFill>
        <p:spPr bwMode="auto">
          <a:xfrm>
            <a:off x="5004048" y="3781039"/>
            <a:ext cx="3899800" cy="274430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jnovice.com/include/slika.asp?slika=19300">
            <a:hlinkClick r:id="rId2"/>
          </p:cNvPr>
          <p:cNvPicPr>
            <a:picLocks noChangeAspect="1" noChangeArrowheads="1"/>
          </p:cNvPicPr>
          <p:nvPr/>
        </p:nvPicPr>
        <p:blipFill>
          <a:blip r:embed="rId3" cstate="print"/>
          <a:srcRect/>
          <a:stretch>
            <a:fillRect/>
          </a:stretch>
        </p:blipFill>
        <p:spPr bwMode="auto">
          <a:xfrm>
            <a:off x="369669" y="1844824"/>
            <a:ext cx="8179550" cy="36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thecostumersmanifesto.com/costumeoldsite/graphics/miscicons/timeline7.jpg">
            <a:hlinkClick r:id="rId2"/>
          </p:cNvPr>
          <p:cNvPicPr>
            <a:picLocks noChangeAspect="1" noChangeArrowheads="1"/>
          </p:cNvPicPr>
          <p:nvPr/>
        </p:nvPicPr>
        <p:blipFill>
          <a:blip r:embed="rId3" cstate="print"/>
          <a:srcRect/>
          <a:stretch>
            <a:fillRect/>
          </a:stretch>
        </p:blipFill>
        <p:spPr bwMode="auto">
          <a:xfrm>
            <a:off x="216236" y="1628800"/>
            <a:ext cx="8629439"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oljeZBesedilom 2"/>
          <p:cNvSpPr txBox="1"/>
          <p:nvPr/>
        </p:nvSpPr>
        <p:spPr>
          <a:xfrm>
            <a:off x="1259632" y="476672"/>
            <a:ext cx="5688632" cy="523220"/>
          </a:xfrm>
          <a:prstGeom prst="rect">
            <a:avLst/>
          </a:prstGeom>
          <a:noFill/>
        </p:spPr>
        <p:txBody>
          <a:bodyPr wrap="square" rtlCol="0">
            <a:spAutoFit/>
          </a:bodyPr>
          <a:lstStyle/>
          <a:p>
            <a:r>
              <a:rPr lang="sl-SI" sz="2800" b="1" dirty="0" smtClean="0">
                <a:latin typeface="Arial Rounded MT Bold" pitchFamily="34" charset="0"/>
              </a:rPr>
              <a:t>Moda v času med 1800-1870</a:t>
            </a:r>
            <a:endParaRPr lang="sl-SI" sz="2800" b="1" dirty="0">
              <a:latin typeface="Arial Rounded MT Bold" pitchFamily="34" charset="0"/>
            </a:endParaRPr>
          </a:p>
        </p:txBody>
      </p:sp>
      <p:sp>
        <p:nvSpPr>
          <p:cNvPr id="4" name="PoljeZBesedilom 3"/>
          <p:cNvSpPr txBox="1"/>
          <p:nvPr/>
        </p:nvSpPr>
        <p:spPr>
          <a:xfrm>
            <a:off x="1259632" y="5445224"/>
            <a:ext cx="2160240" cy="369332"/>
          </a:xfrm>
          <a:prstGeom prst="rect">
            <a:avLst/>
          </a:prstGeom>
          <a:noFill/>
        </p:spPr>
        <p:txBody>
          <a:bodyPr wrap="square" rtlCol="0">
            <a:spAutoFit/>
          </a:bodyPr>
          <a:lstStyle/>
          <a:p>
            <a:r>
              <a:rPr lang="sl-SI" dirty="0" smtClean="0"/>
              <a:t>fraki</a:t>
            </a:r>
            <a:endParaRPr lang="sl-SI" dirty="0"/>
          </a:p>
        </p:txBody>
      </p:sp>
      <p:sp>
        <p:nvSpPr>
          <p:cNvPr id="5" name="PoljeZBesedilom 4"/>
          <p:cNvSpPr txBox="1"/>
          <p:nvPr/>
        </p:nvSpPr>
        <p:spPr>
          <a:xfrm>
            <a:off x="4139952" y="5661248"/>
            <a:ext cx="2160240" cy="369332"/>
          </a:xfrm>
          <a:prstGeom prst="rect">
            <a:avLst/>
          </a:prstGeom>
          <a:noFill/>
        </p:spPr>
        <p:txBody>
          <a:bodyPr wrap="square" rtlCol="0">
            <a:spAutoFit/>
          </a:bodyPr>
          <a:lstStyle/>
          <a:p>
            <a:r>
              <a:rPr lang="sl-SI" dirty="0" smtClean="0"/>
              <a:t>cilindri</a:t>
            </a:r>
            <a:endParaRPr lang="sl-SI" dirty="0"/>
          </a:p>
        </p:txBody>
      </p:sp>
      <p:sp>
        <p:nvSpPr>
          <p:cNvPr id="6" name="PoljeZBesedilom 5"/>
          <p:cNvSpPr txBox="1"/>
          <p:nvPr/>
        </p:nvSpPr>
        <p:spPr>
          <a:xfrm>
            <a:off x="6444208" y="5157192"/>
            <a:ext cx="2304256" cy="369332"/>
          </a:xfrm>
          <a:prstGeom prst="rect">
            <a:avLst/>
          </a:prstGeom>
          <a:noFill/>
        </p:spPr>
        <p:txBody>
          <a:bodyPr wrap="square" rtlCol="0">
            <a:spAutoFit/>
          </a:bodyPr>
          <a:lstStyle/>
          <a:p>
            <a:r>
              <a:rPr lang="sl-SI" dirty="0" smtClean="0"/>
              <a:t>sprehajalne palice</a:t>
            </a:r>
            <a:endParaRPr lang="sl-SI" dirty="0"/>
          </a:p>
        </p:txBody>
      </p:sp>
      <p:sp>
        <p:nvSpPr>
          <p:cNvPr id="7" name="PoljeZBesedilom 6"/>
          <p:cNvSpPr txBox="1"/>
          <p:nvPr/>
        </p:nvSpPr>
        <p:spPr>
          <a:xfrm>
            <a:off x="5508104" y="5661248"/>
            <a:ext cx="2736304" cy="369332"/>
          </a:xfrm>
          <a:prstGeom prst="rect">
            <a:avLst/>
          </a:prstGeom>
          <a:noFill/>
        </p:spPr>
        <p:txBody>
          <a:bodyPr wrap="square" rtlCol="0">
            <a:spAutoFit/>
          </a:bodyPr>
          <a:lstStyle/>
          <a:p>
            <a:r>
              <a:rPr lang="sl-SI" dirty="0" smtClean="0"/>
              <a:t>različna pokrivala</a:t>
            </a:r>
            <a:endParaRPr lang="sl-SI" dirty="0"/>
          </a:p>
        </p:txBody>
      </p:sp>
      <p:sp>
        <p:nvSpPr>
          <p:cNvPr id="8" name="PoljeZBesedilom 7"/>
          <p:cNvSpPr txBox="1"/>
          <p:nvPr/>
        </p:nvSpPr>
        <p:spPr>
          <a:xfrm>
            <a:off x="2051720" y="6021288"/>
            <a:ext cx="1800200" cy="369332"/>
          </a:xfrm>
          <a:prstGeom prst="rect">
            <a:avLst/>
          </a:prstGeom>
          <a:noFill/>
        </p:spPr>
        <p:txBody>
          <a:bodyPr wrap="square" rtlCol="0">
            <a:spAutoFit/>
          </a:bodyPr>
          <a:lstStyle/>
          <a:p>
            <a:r>
              <a:rPr lang="sl-SI" dirty="0" smtClean="0"/>
              <a:t>senčniki</a:t>
            </a:r>
            <a:endParaRPr lang="sl-SI" dirty="0"/>
          </a:p>
        </p:txBody>
      </p:sp>
      <p:sp>
        <p:nvSpPr>
          <p:cNvPr id="10" name="PoljeZBesedilom 9"/>
          <p:cNvSpPr txBox="1"/>
          <p:nvPr/>
        </p:nvSpPr>
        <p:spPr>
          <a:xfrm>
            <a:off x="5796136" y="6237312"/>
            <a:ext cx="2592288" cy="369332"/>
          </a:xfrm>
          <a:prstGeom prst="rect">
            <a:avLst/>
          </a:prstGeom>
          <a:noFill/>
        </p:spPr>
        <p:txBody>
          <a:bodyPr wrap="square" rtlCol="0">
            <a:spAutoFit/>
          </a:bodyPr>
          <a:lstStyle/>
          <a:p>
            <a:r>
              <a:rPr lang="sl-SI" dirty="0" smtClean="0"/>
              <a:t>pahljače</a:t>
            </a:r>
            <a:endParaRPr lang="sl-SI" dirty="0"/>
          </a:p>
        </p:txBody>
      </p:sp>
      <p:sp>
        <p:nvSpPr>
          <p:cNvPr id="11" name="PoljeZBesedilom 10"/>
          <p:cNvSpPr txBox="1"/>
          <p:nvPr/>
        </p:nvSpPr>
        <p:spPr>
          <a:xfrm>
            <a:off x="2339752" y="5301208"/>
            <a:ext cx="2016224" cy="369332"/>
          </a:xfrm>
          <a:prstGeom prst="rect">
            <a:avLst/>
          </a:prstGeom>
          <a:noFill/>
        </p:spPr>
        <p:txBody>
          <a:bodyPr wrap="square" rtlCol="0">
            <a:spAutoFit/>
          </a:bodyPr>
          <a:lstStyle/>
          <a:p>
            <a:r>
              <a:rPr lang="sl-SI" dirty="0" smtClean="0"/>
              <a:t>dolge obleke</a:t>
            </a:r>
            <a:endParaRPr lang="sl-SI" dirty="0"/>
          </a:p>
        </p:txBody>
      </p:sp>
      <p:sp>
        <p:nvSpPr>
          <p:cNvPr id="12" name="PoljeZBesedilom 11"/>
          <p:cNvSpPr txBox="1"/>
          <p:nvPr/>
        </p:nvSpPr>
        <p:spPr>
          <a:xfrm>
            <a:off x="683568" y="6165304"/>
            <a:ext cx="1224136" cy="369332"/>
          </a:xfrm>
          <a:prstGeom prst="rect">
            <a:avLst/>
          </a:prstGeom>
          <a:noFill/>
        </p:spPr>
        <p:txBody>
          <a:bodyPr wrap="square" rtlCol="0">
            <a:spAutoFit/>
          </a:bodyPr>
          <a:lstStyle/>
          <a:p>
            <a:r>
              <a:rPr lang="sl-SI" dirty="0" smtClean="0"/>
              <a:t>stezniki</a:t>
            </a:r>
            <a:endParaRPr lang="sl-SI"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MODA</a:t>
            </a:r>
            <a:endParaRPr lang="sl-SI" dirty="0"/>
          </a:p>
        </p:txBody>
      </p:sp>
      <p:sp>
        <p:nvSpPr>
          <p:cNvPr id="3" name="Ograda vsebine 2"/>
          <p:cNvSpPr>
            <a:spLocks noGrp="1"/>
          </p:cNvSpPr>
          <p:nvPr>
            <p:ph sz="half" idx="1"/>
          </p:nvPr>
        </p:nvSpPr>
        <p:spPr/>
        <p:txBody>
          <a:bodyPr>
            <a:normAutofit fontScale="70000" lnSpcReduction="20000"/>
          </a:bodyPr>
          <a:lstStyle/>
          <a:p>
            <a:pPr>
              <a:buNone/>
            </a:pPr>
            <a:r>
              <a:rPr lang="sl-SI" dirty="0" smtClean="0"/>
              <a:t>      Moda v tistem času damam zapoveduje nošnjo najrazličnejših klobukov in klobučkov, okrasnih pentelj in dolgih kril - za slovesne večerne priložnosti tudi bohotnih krinolin; pas mora biti stisnjen do skrajnosti. Gospodje nosijo hlače do tal (navadno so črtaste ali kariraste; le tu in tam je ob večerih še videti pumparice z dolgimi svilenimi nogavicami, kakršne so bile običajne v 18. stoletju), telovnike, cilindre in sprehajalne palice; suknje so zlasti na hrbtih nekoliko daljše, tako da segajo skoraj do kolen.</a:t>
            </a:r>
            <a:endParaRPr lang="sl-SI" dirty="0"/>
          </a:p>
        </p:txBody>
      </p:sp>
      <p:pic>
        <p:nvPicPr>
          <p:cNvPr id="5" name="Picture 4" descr="http://1.bp.blogspot.com/-rbB81JBadi0/TzLg_ciYviI/AAAAAAAAABU/-ghw85dfe6s/s1600/1888+Peterson's+Magazine+Fashion+plate.jpg">
            <a:hlinkClick r:id="rId2"/>
          </p:cNvPr>
          <p:cNvPicPr>
            <a:picLocks noGrp="1" noChangeAspect="1" noChangeArrowheads="1"/>
          </p:cNvPicPr>
          <p:nvPr>
            <p:ph sz="half" idx="2"/>
          </p:nvPr>
        </p:nvPicPr>
        <p:blipFill>
          <a:blip r:embed="rId3" cstate="print"/>
          <a:stretch>
            <a:fillRect/>
          </a:stretch>
        </p:blipFill>
        <p:spPr bwMode="auto">
          <a:xfrm>
            <a:off x="4499992" y="2060848"/>
            <a:ext cx="4343400" cy="3307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NAJVEČJI SLOVENSKI PESNIK</a:t>
            </a:r>
            <a:endParaRPr lang="sl-SI" dirty="0"/>
          </a:p>
        </p:txBody>
      </p:sp>
      <p:sp>
        <p:nvSpPr>
          <p:cNvPr id="8" name="Ograda vsebine 7"/>
          <p:cNvSpPr>
            <a:spLocks noGrp="1"/>
          </p:cNvSpPr>
          <p:nvPr>
            <p:ph sz="half" idx="1"/>
          </p:nvPr>
        </p:nvSpPr>
        <p:spPr/>
        <p:txBody>
          <a:bodyPr/>
          <a:lstStyle/>
          <a:p>
            <a:pPr>
              <a:buNone/>
            </a:pPr>
            <a:r>
              <a:rPr lang="sl-SI" sz="4400" b="1" dirty="0" smtClean="0"/>
              <a:t>France Prešeren</a:t>
            </a:r>
          </a:p>
          <a:p>
            <a:pPr>
              <a:buNone/>
            </a:pPr>
            <a:endParaRPr lang="sl-SI" dirty="0" smtClean="0"/>
          </a:p>
          <a:p>
            <a:r>
              <a:rPr lang="sl-SI" dirty="0" smtClean="0"/>
              <a:t>3. december 1800,</a:t>
            </a:r>
          </a:p>
          <a:p>
            <a:pPr>
              <a:buNone/>
            </a:pPr>
            <a:r>
              <a:rPr lang="sl-SI" dirty="0" smtClean="0"/>
              <a:t>    Vrba na Gorenjskem</a:t>
            </a:r>
          </a:p>
          <a:p>
            <a:r>
              <a:rPr lang="sl-SI" dirty="0" smtClean="0"/>
              <a:t>8. februar 1849,</a:t>
            </a:r>
          </a:p>
          <a:p>
            <a:pPr>
              <a:buNone/>
            </a:pPr>
            <a:r>
              <a:rPr lang="sl-SI" dirty="0" smtClean="0"/>
              <a:t>    Kranj</a:t>
            </a:r>
            <a:endParaRPr lang="sl-SI" dirty="0"/>
          </a:p>
        </p:txBody>
      </p:sp>
      <p:pic>
        <p:nvPicPr>
          <p:cNvPr id="7" name="Picture 8" descr="Slika:Prešern-Goldstein.jpg">
            <a:hlinkClick r:id="rId2"/>
          </p:cNvPr>
          <p:cNvPicPr>
            <a:picLocks noGrp="1" noChangeAspect="1" noChangeArrowheads="1"/>
          </p:cNvPicPr>
          <p:nvPr>
            <p:ph sz="half" idx="2"/>
          </p:nvPr>
        </p:nvPicPr>
        <p:blipFill>
          <a:blip r:embed="rId3" cstate="print"/>
          <a:stretch>
            <a:fillRect/>
          </a:stretch>
        </p:blipFill>
        <p:spPr bwMode="auto">
          <a:xfrm>
            <a:off x="5419725" y="2090737"/>
            <a:ext cx="280035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 "/>
          <p:cNvPicPr>
            <a:picLocks noChangeAspect="1" noChangeArrowheads="1"/>
          </p:cNvPicPr>
          <p:nvPr/>
        </p:nvPicPr>
        <p:blipFill>
          <a:blip r:embed="rId2" cstate="print"/>
          <a:srcRect/>
          <a:stretch>
            <a:fillRect/>
          </a:stretch>
        </p:blipFill>
        <p:spPr bwMode="auto">
          <a:xfrm>
            <a:off x="420442" y="548680"/>
            <a:ext cx="4439590" cy="5904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918" name="Picture 6" descr="http://heranet.info/system/files/imagecache/slideshow/images/project_home/fem_image_small.jpg">
            <a:hlinkClick r:id="rId3"/>
          </p:cNvPr>
          <p:cNvPicPr>
            <a:picLocks noChangeAspect="1" noChangeArrowheads="1"/>
          </p:cNvPicPr>
          <p:nvPr/>
        </p:nvPicPr>
        <p:blipFill>
          <a:blip r:embed="rId4" cstate="print"/>
          <a:srcRect/>
          <a:stretch>
            <a:fillRect/>
          </a:stretch>
        </p:blipFill>
        <p:spPr bwMode="auto">
          <a:xfrm>
            <a:off x="5076056" y="1772816"/>
            <a:ext cx="3744416" cy="3744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blog.europeana.eu/wp-content/uploads/2012/12/The-Collection-of03.jpg">
            <a:hlinkClick r:id="rId2"/>
          </p:cNvPr>
          <p:cNvPicPr>
            <a:picLocks noChangeAspect="1" noChangeArrowheads="1"/>
          </p:cNvPicPr>
          <p:nvPr/>
        </p:nvPicPr>
        <p:blipFill>
          <a:blip r:embed="rId3" cstate="print"/>
          <a:srcRect/>
          <a:stretch>
            <a:fillRect/>
          </a:stretch>
        </p:blipFill>
        <p:spPr bwMode="auto">
          <a:xfrm>
            <a:off x="1043608" y="332656"/>
            <a:ext cx="3456383" cy="4608512"/>
          </a:xfrm>
          <a:prstGeom prst="rect">
            <a:avLst/>
          </a:prstGeom>
          <a:ln w="88900" cap="sq" cmpd="thickThin">
            <a:solidFill>
              <a:srgbClr val="000000"/>
            </a:solidFill>
            <a:prstDash val="solid"/>
            <a:miter lim="800000"/>
          </a:ln>
          <a:effectLst>
            <a:innerShdw blurRad="76200">
              <a:srgbClr val="000000"/>
            </a:innerShdw>
          </a:effectLst>
        </p:spPr>
      </p:pic>
      <p:pic>
        <p:nvPicPr>
          <p:cNvPr id="41988" name="Picture 4" descr="http://blog.fidmmuseum.org/.a/6a01156f47abbe970c017d40942689970c-800wi">
            <a:hlinkClick r:id="rId4"/>
          </p:cNvPr>
          <p:cNvPicPr>
            <a:picLocks noChangeAspect="1" noChangeArrowheads="1"/>
          </p:cNvPicPr>
          <p:nvPr/>
        </p:nvPicPr>
        <p:blipFill>
          <a:blip r:embed="rId5" cstate="print"/>
          <a:srcRect/>
          <a:stretch>
            <a:fillRect/>
          </a:stretch>
        </p:blipFill>
        <p:spPr bwMode="auto">
          <a:xfrm>
            <a:off x="4788024" y="692696"/>
            <a:ext cx="3384376" cy="5445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990" name="Picture 6" descr="http://t0.gstatic.com/images?q=tbn:ANd9GcT-kX8TQET6qvDfCvXR-1XsYiPEPtLxn7pyf1ohYP_STNGPU-8MFw">
            <a:hlinkClick r:id="rId6"/>
          </p:cNvPr>
          <p:cNvPicPr>
            <a:picLocks noChangeAspect="1" noChangeArrowheads="1"/>
          </p:cNvPicPr>
          <p:nvPr/>
        </p:nvPicPr>
        <p:blipFill>
          <a:blip r:embed="rId7" cstate="print"/>
          <a:srcRect/>
          <a:stretch>
            <a:fillRect/>
          </a:stretch>
        </p:blipFill>
        <p:spPr bwMode="auto">
          <a:xfrm rot="20951058">
            <a:off x="1560871" y="4940030"/>
            <a:ext cx="2397744" cy="1135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chrisbeetles.com/sites/default/files/stock-images/A-HOME-FROM-HOMEPRESIDENT-WILSON-QUITTING-AMERICA-IN-HIS-FOURTEEN-LEAGUE-OF-NATIONS-BOOTS-ITS-TIME-I-WAS-GETTING-BACK-TO-A-HEMISPHERE-WHERE-I-REALLY-AM-APPRECIATED-1-Q4725.jpg">
            <a:hlinkClick r:id="rId2"/>
          </p:cNvPr>
          <p:cNvPicPr>
            <a:picLocks noChangeAspect="1" noChangeArrowheads="1"/>
          </p:cNvPicPr>
          <p:nvPr/>
        </p:nvPicPr>
        <p:blipFill>
          <a:blip r:embed="rId3" cstate="print"/>
          <a:srcRect/>
          <a:stretch>
            <a:fillRect/>
          </a:stretch>
        </p:blipFill>
        <p:spPr bwMode="auto">
          <a:xfrm>
            <a:off x="179512" y="836712"/>
            <a:ext cx="3744416" cy="5120161"/>
          </a:xfrm>
          <a:prstGeom prst="rect">
            <a:avLst/>
          </a:prstGeom>
          <a:ln w="88900" cap="sq" cmpd="thickThin">
            <a:solidFill>
              <a:srgbClr val="000000"/>
            </a:solidFill>
            <a:prstDash val="solid"/>
            <a:miter lim="800000"/>
          </a:ln>
          <a:effectLst>
            <a:innerShdw blurRad="76200">
              <a:srgbClr val="000000"/>
            </a:innerShdw>
          </a:effectLst>
        </p:spPr>
      </p:pic>
      <p:pic>
        <p:nvPicPr>
          <p:cNvPr id="50180" name="Picture 4" descr="http://img.ehowcdn.com/article-new/ehow/images/a08/1k/5b/parisian-fashions-late-1800s-800x800.jpg">
            <a:hlinkClick r:id="rId4"/>
          </p:cNvPr>
          <p:cNvPicPr>
            <a:picLocks noChangeAspect="1" noChangeArrowheads="1"/>
          </p:cNvPicPr>
          <p:nvPr/>
        </p:nvPicPr>
        <p:blipFill>
          <a:blip r:embed="rId5" cstate="print"/>
          <a:srcRect/>
          <a:stretch>
            <a:fillRect/>
          </a:stretch>
        </p:blipFill>
        <p:spPr bwMode="auto">
          <a:xfrm>
            <a:off x="3635896" y="260648"/>
            <a:ext cx="4370139"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182" name="Picture 6" descr="http://img0086.popscreencdn.com/125752343_1874-print---europe-hats-hairstyles-fashion---1500-1800-.jpg">
            <a:hlinkClick r:id="rId6"/>
          </p:cNvPr>
          <p:cNvPicPr>
            <a:picLocks noChangeAspect="1" noChangeArrowheads="1"/>
          </p:cNvPicPr>
          <p:nvPr/>
        </p:nvPicPr>
        <p:blipFill>
          <a:blip r:embed="rId7" cstate="print"/>
          <a:srcRect/>
          <a:stretch>
            <a:fillRect/>
          </a:stretch>
        </p:blipFill>
        <p:spPr bwMode="auto">
          <a:xfrm rot="21288504">
            <a:off x="4349092" y="3367687"/>
            <a:ext cx="3903211" cy="3207952"/>
          </a:xfrm>
          <a:prstGeom prst="rect">
            <a:avLst/>
          </a:prstGeom>
          <a:ln>
            <a:noFill/>
          </a:ln>
          <a:effectLst>
            <a:softEdge rad="112500"/>
          </a:effectLst>
        </p:spPr>
      </p:pic>
      <p:sp>
        <p:nvSpPr>
          <p:cNvPr id="50184" name="AutoShape 8" descr="data:image/jpeg;base64,/9j/4AAQSkZJRgABAQAAAQABAAD/2wCEAAkGBhISEBUUEhQQDxAUFBYUFRUWFA8PDxQQFBAVFBYQEhQXHCYeFxkjGRUVHy8gIycpLCwsFR4xNTAqNSYrLCkBCQoKDgwOGA8PFCkcHBwpKSkqKSkpKSksLSksKSkpKSkpKSkpKSkpKSkpLzUpKSosLiwpLCkpKSkpKTUpKSksKf/AABEIARAAlAMBIgACEQEDEQH/xAAcAAABBAMBAAAAAAAAAAAAAAADAgQFBwAGCAH/xABHEAACAQICBgYFBwoGAgMAAAABAgADEQQhBQcSMUFRBhMiYXGBMpGhscEUI0JSYnLwU2NzdIKSorKz0SQlQ6PC4QjxFRY1/8QAGQEBAQEBAQEAAAAAAAAAAAAAAAECBAMF/8QAIxEBAQACAQQBBQEAAAAAAAAAAAECEQMEEiFBIjIzUXGBE//aAAwDAQACEQMRAD8A2FRFqJ4ohFE0y9tFqJ4ohAIGARYE8VYRVgegRarMVYRVlV4BFhYpViiMjzsfdIrFEWBGlGsoZQONh3k2z9sfhZ58fJOSbjeePbdPAsUBPQsVaerBFp7aLtMtATaZaKtMtLtNkzIq0yNm2rqItRPFEIomUeqIsCYohAsDFEKqzxVhVWVWKsWFnqiKCwr0CKOQucgOM9CxfyYMLHdkZnK2TwsRSBDU21BLAmwz2cxvI4SSo1wxtYqd9jy5iFXAKOflYQ1LCC+Q7r5s57rnhOXhx5Mb51qvbO42EAT20Z6L0tSxAc0mDinUak1iDZ1PDmDvB4x9adjwJtMtF2nloCbTLRdploCLTIqewNWQQqiDUQyiRkpRCKJ4ohVWVXqiEUTxVhFEK9URYWeMwVSzEKoFyxIVQBxJO4TSekWtfDUQVww+VVB9LNcOvffe/gMu+BviITuF4bB0yULEEZnZBBDFBlcjmTcgcrSnugmsXEVdKU1xNVmTEA0QgAWmjHtIwUbu0LX75dDPsjsdp+V8t+9jwEgxUBW9+GX95omszpl1GHGHotavWBDkHtJQ3E34Ft3heb/UUBSWPA3PAADM9wnN3SrSnyjG16oO0rOQhG7q07KW8hfziQZoDpJWwVTrKLWvYMhzpuL5Kw+O8Sz9Fa28K9hXSph24kfO0r+I7QHlKYZ8xyzv6soSk9wCNx3cJVdJ4DSdGuu1RqU6w+ywY+Y3jzEdWnNNHFMjBkZkcbipKsO8EZzdOjutfEUSq4k/KaOQLGwrqOat9PwPrhFxWmROHxC1EV0IZHUMpG4qwuDFGB5aZPbTyBrKiGQRCLDIJEKVYVRPFEWBKpSiEVYlRCqIFP629P1GxXyUMRQpKhZQbCpVcbV35gAgAeJlajEtfmOXCbR05xO3pLFE/lmHkg2QPZNV2YG76odDdfpAO2YpgH9pnCj2XnSFpUWoXRgFOtUIz2kHqVj8RLetIK/1v9JTQwooIbVcRcNY5jDr6X7xsvheUfabNrB058r0hVcG9NT1VPlsU8rjxO0fOaxVew79wHMncIA2TaOz9Eel8F8/dDdZ6oL0Rbjx7zxg2a9hzPs4yhyr5X5+7hB7cWxgwIi1e2qjSXW6MRSbtRqPSPcLh19jTcDKg1LaV2cTVoE5VU21H5yly8VJ9Ut8whMye2mQNcSGQQSCHSAtYQRKiEAgKUQtPLf+BEKI30ziuqwtap9SjUbzFM29toHOmkq/WV6j79t3f952PxkYE3DvjxPTt9lYLD071AO+BfWpahbBuedU+xVE2fprpn5LgK1UGz7Own6Sp2QfK5PlNd1ON/gT+lqf8ZEa7NK50MODlnWcd57CA+W0fOZ9iqbRrTO0xf6IuF7+b/CZj6+Ypr6Tbz9VecWVCrYZAZDwmgzq1s+eczBnadjwGQg8S2fhCaJ9EnvgPWEGxhWMb1GiLUz0DxRXSuEINvn1Xya6ke2dIkTmjoLS29J4QDeMRTPkGufdOlHqQhUyANWZAhUEOgglh0EBaiFURCiFUQPVEgNYeJ6vReJPFlWmP26ij3XmxATTNbuI2dHqn5Sug8kVnPuECkwfnT90e+OMNTs5PfGbC9blZQfHP/uSKLmTyBPshauXUrWvgyPz7j10wfhK51jaeFTG4itvUOadPvWmNhQPUT5zZtXumhhdFYuqTbqXVh956DIv8VpUrOcRUub9Wv49ZkQXR1Im9Rs2bd4fj3Q+J3ecO2Qy4cPhGNVnJ7QVVHK9zyJvKpliW3mPdEj5vzMj8QZJ6NW1Ne+/vk9kOHOUZYh7R1iHsJH1jKNl1ZLfSuF7nJ9SMZ0BVqyitUFDa0rTP1KdV/8AbI+MvCpCPDUM9iJkAKCGQQawywCLCqIhRCCAtRK41z4jsYVObVX9Sqg95lkLKp1y1r4mgv1aBP79U/AQKuVvnz923ncR/UbI24i3rjCgL125Cx875fGSNOjtsF/FhAkNImqMAaa3FGrXpdYeHYSoUB87n9mRlGiFWy5D8ZnvlxV+hp/+vuNn542xQ+t2Mwv7m165URkikMYzxRJ8L2jmptfRsDzI2hGVZCAqk7R5yiOxBk3g1tTX7okNiksQJPKLD8cpCGuLOYjOtHOKPajSrKiyNSOD2sXWqcEw+z+09QD3KZbVTfNF1IYDZwVarxqVgg+7TT+7Gb1U3wETJkyAlBDJBJDLAKsIsGsIIBFlLa16+1pNxwSlSX+Asf5pdKyhen9fa0lijyqFfJFC/CBqeFYB2J+kwUc915J6GxzDEqqKrMSoBI2u1tZADccyJEUcYoZgwA3sD323Szeh3QRqemKKONpUUYnaHougUMjA97EDykF0pQCU7O20SNlmY3uSLEW3Ab8hOcek2hzhcXWoH/Tche+mc0bzUidJ1gbr2QwvmSQNnLIgc5U+uvQ1no4pRk4NFz9te0hPipYfsyRVXERs47X4yjn5I7sG7TbIIAA7HfnznrYRuQE0IbEU/nV7yPfJgxuui3J6whmRCLtY7IvkATuGcLUa0ER9Vu0Y3qGEYzynQNR1Rc2dlQD7TEKB6zCOjNXejup0ThlIsWQ1T41GLe60lK2+PqWFFKmlMbqaKg8EUL8Iyr74Apk8vMgKpwyQKQywCrCCCWFWARN8526XVb4vFNzr1f6hE6Jp7x4j3zm7pPUvWxB51qp9dVoGq198vHVnrIoqaeFxeytREFKjiDu6vJuoqt9EA7Nju4HnKPQXdR9oD2iSNF9p3Ybu1/YewSC4OmvTyp/8iGoN83g2KqAexVqkWqs1t627A8zxlg4GvhdJ4NKhRa1B7OUfMJUQ5q3epv4jxnOS17U7fjdGzY+qq9WtSoKLHaNMOwplrW2ioNjkLZxoXf0/0jo00FojEYelUpNdUpL1uypyZdmnkD5jdK7rdMcDQB6jCHF1RuqYptincZ5UKZ3eLTSxXI4RrUqFjkIXTZ8X05xeMU06jolAHa6ilTp0aIYHs5KLnzJkTWfKBwFKwJ4kxVdcpUMmM2jVdozr9L4YH0abGsfCkpYe201d5ZuoLAbWLxNY/wCnRVB96o+fsUyC560jMTvktUWRWK3ygEyZMgLSFWBUwqmAUQimCBhAIBaW8eI985t6QJarXHKrV/qtOkFMg9E6vsFTxL1RTLhzt9VUtVorVLXNRA2YvyJIkHMlE2e/K59QkphKezS7yL+sS0tcmgcOlGpUSjSSt1yKHVQhswJKnZsDlKypnsgfZ+Eug2xmJsBbiPKOgbovgPdALo5qlhutffy4GHNLZAXfs5erKA2+kO+KxFYLyialQDOD0Xo+pi8TSooLvVdUUcO0fcBn5RaJbQuEaq9KmoJeq6qBxu7WHv8AZLS0tqTpNf5LiiDuC1VDi45uliPVGektTOMoNt4WtTqlDdbFsPWBHFScr+Bkbiem2l8D2cSrVQOGIp7VwOVZLH2yDTelvRPEYCoKeICAupdCrB1ZQ2ySOIz5iWpqD0fs4GtV/K1woOfo0qdvex9Uqzp30wfSWISr1fVbNJaQQMaouGLMQxAJuWnRPQ7QYweAw+H4pTBf9I/bf2kjygSlfdIjEjOS9aROKEoBMnkyBimFUwCGMOkenVweGes3aYdlF+vVPor4cT3AwIXWBrBGBXqqOy+LYXzzSkp3O44seC+ZlVUOlmM601zXrGsLttbTHO2Q2d1u61ozx1Z6tR6lQ7dR2LMTvLHf5f8AUG1dadmIDC/o8/wIFt9DtcNCuAmM2cLWA9MX+TvbeeaN3buRhdK62KbBkwlOpUO7rDU+TC3EoAC/rAlM18Ar3ah47J3jwjKnWZHDfSU+B8DINx6S9IRUpbNVKyVS4IJqmtSKgG99oBg27PPjIEHIGOdO03rUesUfNUhT2vv177K+NlMisDUNrcvj/wCogk2x+wN1y3lkO+N6te4B/GcZY9sxCK11HhKBYo3k/wBAeky6PxiYhqQrgKy2vssu0LF0O7atffzmvVDlMEUdT6C6eYLHp/h6o6y2dJ7U64/ZPpeK3jXSb7b7LGybiLX8cuc5zwTEZ3sRmDuIPMHhJ7o7rZxeHIFYLjaQ4VCRWA+zVGfrvG5ESWlsNhqml8Lh1oikTWp9cy3VmD1AVpsN1wtrm2d50I05e6K498RpihWfN6uLRzyu1W9vAbvKdQEyKHUEi8YJKvI3FiUMZk8nsAaSqdZWmGrYoUlzpYe624GqfTbyyXyMtamfx3yjcTcszNvLMWPeWJN4DGml8rb8rd8JpHQYqAFSFcDcckY34Hh5yOxumNk2pHMfT+C/3j3BdIFqdmrZG3bQHYP3hwk2iCZalJ7EFGEebRrFdoAHi1s9kZljJjSoCp2wtRCOxnxtlsOOHGxkpqz6LnFYlesF6a2q1f0at2KX7TD1AwRPdIejfybo0xK7NWpWoV3HFVJKU0PghHmxlVYE5n8cZ0RrZp7Wh8T3dW3qrJOdcH6R8PjHtRcXw8fhPafoj8cYnGHIePwmUvR/HOPYS89SJqGFpLKHQNlPgfdIcSWrm1NvCRUlGyau89JYT9Yp/wA4nVBnK+rkf5phf1in/POpzA8aR+Lkg0YYqURpEyekTIAFmt9KdXeHxoJBOGrnPbW/Vu352nubxGfjNjWHpyDmfpDoCrgsQ1GsF21sbqdpSrC6sD3jnI2WXrPwv+Y1dodmpRoMO8BWQ28xNHfQpvkyhOZOY8uMaA8IS1lO0wGdszvO5RzJsJ0f0E6N/I8IqsAK9Q9ZW7nI7NPwRbDxvK31Q9FEq1jiHF6VAg0wRnUrG9qx+ytshztyl0iIIDWHh9vROMH5hm/cZW+E5lwp7XlOq+kdDbwOKTftYasP9ppynhd/lID4v0fOeUG7MzFHLzERROUvsetvjmmIADOOKYlHmMPYPfb3yOkjWXa2V+s6j1m0DpfB9TXq0/ydR07+xUZfhJkJrVv/APq4T9On806mM5a1ZLfS2D/Tr8T8J1KYCWjTErlHZgqglEOy5zI7ennMhNotBDrAIIdII13pr0N+WojU2VMRTBClr7D02NzSYjMZ2IPA35yrdJdD8RRrCniFslgxKEujA/R2wLDvl9LInSFTtv42I4eiJz9Ry/547e3Fh3ZaROryoA7ooAXqlItu7L2AHkZvKmah0dAXF5AKGpsLDLcQZt4EdPl3YbTlmsiytwQcwQR4gqcpyPRWzNyvb2zrukMxOTcRT2XccQ7j1ORPd5m1fdEUN3nF1txnlDcfGAURe3EAxSSguEb56jf8qh/jWSWsbB9XpXGJyxFRh4VDt/8AKJ6MaOXE6RwlFtoK9ZAStg1tq5IPlLg1g6nvl+IfE0KwpVnttpUBNJiFCgqy5ruG8GSiqtVtL/N8Jz673U2nThMozoL0Qr4XT9KlWUBqSNWJU7VMjqCu0rcQWPrl3u0Dx3jd688rVYyqPKgzVpka3mQgCCHWCWFWAVZr+lXC1G5lresCbAk1zT7fOkcyD/DOLrZ8J+3V031fwnQ7f42n3q4/hm5rNG0E98ZT7g/8s3hZvpftsc31DUd48R75ytp+jsYvEL9WvVHqqtOqKe8eI985c6WH/H4r9Zrf1WnU8kTV3GIocYqocjEUTvkBYsNBXhFlG06rae1pvB9zM37tNzOl7znXUvT2tNUz9SlWb/aI+M6JkCWAvewva17C9r3tfleArNDsYzxBlSmlZ4ExbRNoQmZMmQBqIRYNYVYBFkDp2mBW2t52R3gHPfyMnxNcq4lQ7XuWJNiGKki/PiLTj6y6wk/Lp6efLZt0eqA4xSx2QFa17gMxy2RffN3WaHWrC42F7ZIG1dne187X3Cb0jgi4IIPHfL0uW8dHNPkPSOY8fjOXelwtpDFjlia39Uzp9DOZOnK20njP1mr/ADXnU8IgniKZinOUQsgIIUQKmGWUWJqGw99KVX+phn9bOi/3l93lJf8Aj5SviMY/KlTW/wB6qT/xl13iDx4yrmO3MaVRKlNbTzZhisTswgezMi9mZKGiQqxuhgdK4rYoseJy9e/2TFvbNrJu6RenNNEnYQ2Hv7z/AGkfhkutzmQT7bRkoLknexO7mSdwm2YXo3ZAC9nObZXUMbZCfNywz5fM8u2ZY4eEJ9IfjhJDAaUak18yn0l5j6w7xE6GwK4g1NolDTawtbM5jaPmN0DXolGKtkymx/uO6ZmOWEmbW5lvFu1JwQCDcEXB5g7jOatYS20rjP1h/bYy/OimJvTdD/pvl9xxtD23lC6zBbS+MH56/rRTPp45d2Mrjs1dNZYxKz1jEiVkRTCAwSz3alF0/wDj5QtRxj86lJP3UdvjLYJla6haFtHVW+viW/hpIPjLGZ4iFMYB56XmBJrQHaJKwzCCaEJmRVpkD//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historyofeuropeanfashion.files.wordpress.com/2012/05/rococoshoes.jpg">
            <a:hlinkClick r:id="rId2"/>
          </p:cNvPr>
          <p:cNvPicPr>
            <a:picLocks noChangeAspect="1" noChangeArrowheads="1"/>
          </p:cNvPicPr>
          <p:nvPr/>
        </p:nvPicPr>
        <p:blipFill>
          <a:blip r:embed="rId3" cstate="print"/>
          <a:srcRect/>
          <a:stretch>
            <a:fillRect/>
          </a:stretch>
        </p:blipFill>
        <p:spPr bwMode="auto">
          <a:xfrm>
            <a:off x="395536" y="620688"/>
            <a:ext cx="6857902"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5060" name="Picture 4" descr="http://t1.gstatic.com/images?q=tbn:ANd9GcSv38HdPX8fg6nGXDD0n2Z7nPMQYWLq9a4ktqpDMJXfJHtdK2k99A"/>
          <p:cNvPicPr>
            <a:picLocks noChangeAspect="1" noChangeArrowheads="1"/>
          </p:cNvPicPr>
          <p:nvPr/>
        </p:nvPicPr>
        <p:blipFill>
          <a:blip r:embed="rId4" cstate="print"/>
          <a:srcRect/>
          <a:stretch>
            <a:fillRect/>
          </a:stretch>
        </p:blipFill>
        <p:spPr bwMode="auto">
          <a:xfrm rot="728118">
            <a:off x="5580112" y="4365104"/>
            <a:ext cx="2808312" cy="21062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s://fashioningtheearlymodern.files.wordpress.com/2012/04/nm-0024683_1.jpg">
            <a:hlinkClick r:id="rId2"/>
          </p:cNvPr>
          <p:cNvPicPr>
            <a:picLocks noChangeAspect="1" noChangeArrowheads="1"/>
          </p:cNvPicPr>
          <p:nvPr/>
        </p:nvPicPr>
        <p:blipFill>
          <a:blip r:embed="rId3" cstate="print"/>
          <a:srcRect/>
          <a:stretch>
            <a:fillRect/>
          </a:stretch>
        </p:blipFill>
        <p:spPr bwMode="auto">
          <a:xfrm>
            <a:off x="1187624" y="134792"/>
            <a:ext cx="5798815" cy="43465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134" name="Picture 6" descr="http://farm1.static.flickr.com/95/220054525_76488bfcff_o.jpg">
            <a:hlinkClick r:id="rId4"/>
          </p:cNvPr>
          <p:cNvPicPr>
            <a:picLocks noChangeAspect="1" noChangeArrowheads="1"/>
          </p:cNvPicPr>
          <p:nvPr/>
        </p:nvPicPr>
        <p:blipFill>
          <a:blip r:embed="rId5" cstate="print"/>
          <a:srcRect/>
          <a:stretch>
            <a:fillRect/>
          </a:stretch>
        </p:blipFill>
        <p:spPr bwMode="auto">
          <a:xfrm>
            <a:off x="4860032" y="3501008"/>
            <a:ext cx="4104456" cy="3076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136" name="Picture 8" descr="http://t3.gstatic.com/images?q=tbn:ANd9GcRvWgXBtKjssEQVj6mYHogghrAsurTDiWaqyho-s3R7F_UyoqfW">
            <a:hlinkClick r:id="rId6"/>
          </p:cNvPr>
          <p:cNvPicPr>
            <a:picLocks noChangeAspect="1" noChangeArrowheads="1"/>
          </p:cNvPicPr>
          <p:nvPr/>
        </p:nvPicPr>
        <p:blipFill>
          <a:blip r:embed="rId7" cstate="print"/>
          <a:srcRect/>
          <a:stretch>
            <a:fillRect/>
          </a:stretch>
        </p:blipFill>
        <p:spPr bwMode="auto">
          <a:xfrm>
            <a:off x="467544" y="3717032"/>
            <a:ext cx="3720189" cy="2793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www.favolosi-cappelli.it/pics/cappelli-800/cappelli-800.jpg">
            <a:hlinkClick r:id="rId2"/>
          </p:cNvPr>
          <p:cNvPicPr>
            <a:picLocks noChangeAspect="1" noChangeArrowheads="1"/>
          </p:cNvPicPr>
          <p:nvPr/>
        </p:nvPicPr>
        <p:blipFill>
          <a:blip r:embed="rId3" cstate="print"/>
          <a:srcRect/>
          <a:stretch>
            <a:fillRect/>
          </a:stretch>
        </p:blipFill>
        <p:spPr bwMode="auto">
          <a:xfrm>
            <a:off x="3563888" y="836712"/>
            <a:ext cx="5184576" cy="53401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9160" name="Picture 8" descr="Slika:Cilinder.jpg">
            <a:hlinkClick r:id="rId4"/>
          </p:cNvPr>
          <p:cNvPicPr>
            <a:picLocks noChangeAspect="1" noChangeArrowheads="1"/>
          </p:cNvPicPr>
          <p:nvPr/>
        </p:nvPicPr>
        <p:blipFill>
          <a:blip r:embed="rId5" cstate="print"/>
          <a:srcRect/>
          <a:stretch>
            <a:fillRect/>
          </a:stretch>
        </p:blipFill>
        <p:spPr bwMode="auto">
          <a:xfrm>
            <a:off x="524861" y="545405"/>
            <a:ext cx="2448272" cy="20626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9162" name="Picture 10" descr="http://www.texsite.info/wiki/images/ID_0157.jpg">
            <a:hlinkClick r:id="rId6"/>
          </p:cNvPr>
          <p:cNvPicPr>
            <a:picLocks noChangeAspect="1" noChangeArrowheads="1"/>
          </p:cNvPicPr>
          <p:nvPr/>
        </p:nvPicPr>
        <p:blipFill>
          <a:blip r:embed="rId7" cstate="print"/>
          <a:srcRect/>
          <a:stretch>
            <a:fillRect/>
          </a:stretch>
        </p:blipFill>
        <p:spPr bwMode="auto">
          <a:xfrm>
            <a:off x="611560" y="3068960"/>
            <a:ext cx="2376264" cy="31149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2" name="Picture 8" descr="http://s1.mojalbum.com/2355421_17382286_17627977/presernov-semenj-kranj-8-2-2010/17627977_z.jpg">
            <a:hlinkClick r:id="rId2"/>
          </p:cNvPr>
          <p:cNvPicPr>
            <a:picLocks noChangeAspect="1" noChangeArrowheads="1"/>
          </p:cNvPicPr>
          <p:nvPr/>
        </p:nvPicPr>
        <p:blipFill>
          <a:blip r:embed="rId3" cstate="print"/>
          <a:srcRect/>
          <a:stretch>
            <a:fillRect/>
          </a:stretch>
        </p:blipFill>
        <p:spPr bwMode="auto">
          <a:xfrm>
            <a:off x="4139952" y="0"/>
            <a:ext cx="4281841" cy="3312368"/>
          </a:xfrm>
          <a:prstGeom prst="rect">
            <a:avLst/>
          </a:prstGeom>
          <a:ln>
            <a:noFill/>
          </a:ln>
          <a:effectLst>
            <a:softEdge rad="112500"/>
          </a:effectLst>
        </p:spPr>
      </p:pic>
      <p:pic>
        <p:nvPicPr>
          <p:cNvPr id="6" name="Picture 4" descr="http://s1.mojalbum.com/2355421_17382286_17627985/presernov-semenj-kranj-8-2-2010/17627985_z.jpg">
            <a:hlinkClick r:id="rId4"/>
          </p:cNvPr>
          <p:cNvPicPr>
            <a:picLocks noChangeAspect="1" noChangeArrowheads="1"/>
          </p:cNvPicPr>
          <p:nvPr/>
        </p:nvPicPr>
        <p:blipFill>
          <a:blip r:embed="rId5" cstate="print"/>
          <a:srcRect/>
          <a:stretch>
            <a:fillRect/>
          </a:stretch>
        </p:blipFill>
        <p:spPr bwMode="auto">
          <a:xfrm>
            <a:off x="251520" y="2132856"/>
            <a:ext cx="5976664" cy="4479885"/>
          </a:xfrm>
          <a:prstGeom prst="rect">
            <a:avLst/>
          </a:prstGeom>
          <a:ln>
            <a:noFill/>
          </a:ln>
          <a:effectLst>
            <a:softEdge rad="112500"/>
          </a:effectLst>
        </p:spPr>
      </p:pic>
      <p:sp>
        <p:nvSpPr>
          <p:cNvPr id="7" name="PoljeZBesedilom 6"/>
          <p:cNvSpPr txBox="1"/>
          <p:nvPr/>
        </p:nvSpPr>
        <p:spPr>
          <a:xfrm>
            <a:off x="467544" y="620688"/>
            <a:ext cx="3816424" cy="461665"/>
          </a:xfrm>
          <a:prstGeom prst="rect">
            <a:avLst/>
          </a:prstGeom>
          <a:noFill/>
        </p:spPr>
        <p:txBody>
          <a:bodyPr wrap="square" rtlCol="0">
            <a:spAutoFit/>
          </a:bodyPr>
          <a:lstStyle/>
          <a:p>
            <a:r>
              <a:rPr lang="sl-SI" sz="2400" dirty="0" smtClean="0">
                <a:latin typeface="Calibri" pitchFamily="34" charset="0"/>
              </a:rPr>
              <a:t>Prešernov semenj v Kranju</a:t>
            </a:r>
            <a:endParaRPr lang="sl-SI" sz="2400" dirty="0">
              <a:latin typeface="Calibri" pitchFamily="34" charset="0"/>
            </a:endParaRPr>
          </a:p>
        </p:txBody>
      </p:sp>
      <p:pic>
        <p:nvPicPr>
          <p:cNvPr id="47114" name="Picture 10" descr="http://cdn1.siol.net/sn/img/12/039/634642980488300683_ana_presernov_semenj_7.jpg">
            <a:hlinkClick r:id="rId6"/>
          </p:cNvPr>
          <p:cNvPicPr>
            <a:picLocks noChangeAspect="1" noChangeArrowheads="1"/>
          </p:cNvPicPr>
          <p:nvPr/>
        </p:nvPicPr>
        <p:blipFill>
          <a:blip r:embed="rId7" cstate="print"/>
          <a:srcRect/>
          <a:stretch>
            <a:fillRect/>
          </a:stretch>
        </p:blipFill>
        <p:spPr bwMode="auto">
          <a:xfrm>
            <a:off x="5868144" y="3717032"/>
            <a:ext cx="3024336"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1.siol.net/sn/img/12/039/634642975175282720_ana_presernov%20semenj_1.jpg">
            <a:hlinkClick r:id="rId2"/>
          </p:cNvPr>
          <p:cNvPicPr>
            <a:picLocks noChangeAspect="1" noChangeArrowheads="1"/>
          </p:cNvPicPr>
          <p:nvPr/>
        </p:nvPicPr>
        <p:blipFill>
          <a:blip r:embed="rId3" cstate="print"/>
          <a:srcRect/>
          <a:stretch>
            <a:fillRect/>
          </a:stretch>
        </p:blipFill>
        <p:spPr bwMode="auto">
          <a:xfrm>
            <a:off x="4211960" y="3789040"/>
            <a:ext cx="4320480" cy="2880320"/>
          </a:xfrm>
          <a:prstGeom prst="rect">
            <a:avLst/>
          </a:prstGeom>
          <a:ln>
            <a:noFill/>
          </a:ln>
          <a:effectLst>
            <a:softEdge rad="112500"/>
          </a:effectLst>
        </p:spPr>
      </p:pic>
      <p:pic>
        <p:nvPicPr>
          <p:cNvPr id="64514" name="Picture 2" descr="http://s1.mojalbum.com/2355421_17382286_17627993/presernov-semenj-kranj-8-2-2010/17627993_z.jpg">
            <a:hlinkClick r:id="rId4"/>
          </p:cNvPr>
          <p:cNvPicPr>
            <a:picLocks noChangeAspect="1" noChangeArrowheads="1"/>
          </p:cNvPicPr>
          <p:nvPr/>
        </p:nvPicPr>
        <p:blipFill>
          <a:blip r:embed="rId5" cstate="print"/>
          <a:srcRect/>
          <a:stretch>
            <a:fillRect/>
          </a:stretch>
        </p:blipFill>
        <p:spPr bwMode="auto">
          <a:xfrm>
            <a:off x="395536" y="224708"/>
            <a:ext cx="5832648" cy="4371934"/>
          </a:xfrm>
          <a:prstGeom prst="rect">
            <a:avLst/>
          </a:prstGeom>
          <a:ln>
            <a:noFill/>
          </a:ln>
          <a:effectLst>
            <a:outerShdw blurRad="292100" dist="139700" dir="2700000" algn="tl" rotWithShape="0">
              <a:srgbClr val="333333">
                <a:alpha val="65000"/>
              </a:srgbClr>
            </a:outerShdw>
          </a:effectLst>
        </p:spPr>
      </p:pic>
      <p:sp>
        <p:nvSpPr>
          <p:cNvPr id="5" name="PoljeZBesedilom 4"/>
          <p:cNvSpPr txBox="1"/>
          <p:nvPr/>
        </p:nvSpPr>
        <p:spPr>
          <a:xfrm>
            <a:off x="6804248" y="1340768"/>
            <a:ext cx="2016224" cy="369332"/>
          </a:xfrm>
          <a:prstGeom prst="rect">
            <a:avLst/>
          </a:prstGeom>
          <a:noFill/>
        </p:spPr>
        <p:txBody>
          <a:bodyPr wrap="square" rtlCol="0">
            <a:spAutoFit/>
          </a:bodyPr>
          <a:lstStyle/>
          <a:p>
            <a:r>
              <a:rPr lang="sl-SI" dirty="0" smtClean="0"/>
              <a:t>LAJNA</a:t>
            </a:r>
            <a:endParaRPr lang="sl-SI" dirty="0"/>
          </a:p>
        </p:txBody>
      </p:sp>
    </p:spTree>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1.bp.blogspot.com/-mvNf99tiP54/TYznXrBQhRI/AAAAAAAAP6M/xnkjDU1Dvog/s1600/Presernov_smenj_20110208_100.jpg">
            <a:hlinkClick r:id="rId2"/>
          </p:cNvPr>
          <p:cNvPicPr>
            <a:picLocks noChangeAspect="1" noChangeArrowheads="1"/>
          </p:cNvPicPr>
          <p:nvPr/>
        </p:nvPicPr>
        <p:blipFill>
          <a:blip r:embed="rId3" cstate="print"/>
          <a:srcRect/>
          <a:stretch>
            <a:fillRect/>
          </a:stretch>
        </p:blipFill>
        <p:spPr bwMode="auto">
          <a:xfrm>
            <a:off x="827584" y="1340768"/>
            <a:ext cx="7452742" cy="4972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PoljeZBesedilom 3"/>
          <p:cNvSpPr txBox="1"/>
          <p:nvPr/>
        </p:nvSpPr>
        <p:spPr>
          <a:xfrm>
            <a:off x="755576" y="476672"/>
            <a:ext cx="7848872" cy="707886"/>
          </a:xfrm>
          <a:prstGeom prst="rect">
            <a:avLst/>
          </a:prstGeom>
          <a:noFill/>
        </p:spPr>
        <p:txBody>
          <a:bodyPr wrap="square" rtlCol="0">
            <a:spAutoFit/>
          </a:bodyPr>
          <a:lstStyle/>
          <a:p>
            <a:r>
              <a:rPr lang="sl-SI" sz="2000" dirty="0" smtClean="0"/>
              <a:t>Plesi, oblačila, lajnarji, mestna gospoda, pisarji, tiskarji…z mislimi in dejanji se v Kranju na semnju preselijo v obdobje največjega pesnika.</a:t>
            </a:r>
            <a:endParaRPr lang="sl-SI"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3.bp.blogspot.com/_3R9fc0YAaUA/R7hCJRHnqII/AAAAAAAACro/gGWVN41wSJ8/s400/Skupinska+-+Kranj.jpg"/>
          <p:cNvPicPr>
            <a:picLocks noChangeAspect="1" noChangeArrowheads="1"/>
          </p:cNvPicPr>
          <p:nvPr/>
        </p:nvPicPr>
        <p:blipFill>
          <a:blip r:embed="rId2" cstate="print"/>
          <a:srcRect/>
          <a:stretch>
            <a:fillRect/>
          </a:stretch>
        </p:blipFill>
        <p:spPr bwMode="auto">
          <a:xfrm>
            <a:off x="1115616" y="1628799"/>
            <a:ext cx="7056784" cy="47104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PoljeZBesedilom 2"/>
          <p:cNvSpPr txBox="1"/>
          <p:nvPr/>
        </p:nvSpPr>
        <p:spPr>
          <a:xfrm>
            <a:off x="1115616" y="836712"/>
            <a:ext cx="7272808" cy="584775"/>
          </a:xfrm>
          <a:prstGeom prst="rect">
            <a:avLst/>
          </a:prstGeom>
          <a:noFill/>
        </p:spPr>
        <p:txBody>
          <a:bodyPr wrap="square" rtlCol="0">
            <a:spAutoFit/>
          </a:bodyPr>
          <a:lstStyle/>
          <a:p>
            <a:r>
              <a:rPr lang="sl-SI" dirty="0" smtClean="0"/>
              <a:t>…</a:t>
            </a:r>
            <a:r>
              <a:rPr lang="sl-SI" sz="3200" dirty="0" smtClean="0">
                <a:latin typeface="Calibri" pitchFamily="34" charset="0"/>
              </a:rPr>
              <a:t>trenutek ujet v Prešernovem času…</a:t>
            </a:r>
            <a:endParaRPr lang="sl-SI" sz="3200" dirty="0">
              <a:latin typeface="Calibri" pitchFamily="34" charset="0"/>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Življenje pesnika</a:t>
            </a:r>
            <a:endParaRPr lang="sl-SI" dirty="0"/>
          </a:p>
        </p:txBody>
      </p:sp>
      <p:sp>
        <p:nvSpPr>
          <p:cNvPr id="3" name="Ograda vsebine 2"/>
          <p:cNvSpPr>
            <a:spLocks noGrp="1"/>
          </p:cNvSpPr>
          <p:nvPr>
            <p:ph sz="half" idx="1"/>
          </p:nvPr>
        </p:nvSpPr>
        <p:spPr/>
        <p:txBody>
          <a:bodyPr>
            <a:noAutofit/>
          </a:bodyPr>
          <a:lstStyle/>
          <a:p>
            <a:pPr>
              <a:buFont typeface="Wingdings" pitchFamily="2" charset="2"/>
              <a:buChar char="§"/>
            </a:pPr>
            <a:r>
              <a:rPr lang="sl-SI" sz="2000" dirty="0" smtClean="0"/>
              <a:t>1800-21  otroška leta preživi v Vrbi in pri stricih, šolska leta v Ljubljani</a:t>
            </a:r>
          </a:p>
          <a:p>
            <a:pPr>
              <a:buNone/>
            </a:pPr>
            <a:r>
              <a:rPr lang="sl-SI" sz="2000" dirty="0" smtClean="0"/>
              <a:t> </a:t>
            </a:r>
          </a:p>
          <a:p>
            <a:pPr>
              <a:buFont typeface="Wingdings" pitchFamily="2" charset="2"/>
              <a:buChar char="§"/>
            </a:pPr>
            <a:r>
              <a:rPr lang="sl-SI" sz="2000" dirty="0" smtClean="0"/>
              <a:t>1821-28 študijska leta na Dunaju</a:t>
            </a:r>
          </a:p>
          <a:p>
            <a:pPr>
              <a:buNone/>
            </a:pPr>
            <a:r>
              <a:rPr lang="sl-SI" sz="2000" dirty="0" smtClean="0"/>
              <a:t> </a:t>
            </a:r>
          </a:p>
          <a:p>
            <a:pPr>
              <a:buFont typeface="Wingdings" pitchFamily="2" charset="2"/>
              <a:buChar char="§"/>
            </a:pPr>
            <a:r>
              <a:rPr lang="sl-SI" sz="2000" dirty="0" smtClean="0"/>
              <a:t>1824-27  prvi pesniški poskusi</a:t>
            </a:r>
            <a:br>
              <a:rPr lang="sl-SI" sz="2000" dirty="0" smtClean="0"/>
            </a:br>
            <a:endParaRPr lang="sl-SI" sz="2000" b="1" u="sng" dirty="0" smtClean="0"/>
          </a:p>
          <a:p>
            <a:pPr>
              <a:buFont typeface="Wingdings" pitchFamily="2" charset="2"/>
              <a:buChar char="§"/>
            </a:pPr>
            <a:r>
              <a:rPr lang="sl-SI" sz="2000" dirty="0" smtClean="0"/>
              <a:t> 1828  Prešeren nastopi prvo službo v Ljubljani</a:t>
            </a:r>
            <a:r>
              <a:rPr lang="sl-SI" sz="2000" b="1" u="sng" dirty="0" smtClean="0"/>
              <a:t/>
            </a:r>
            <a:br>
              <a:rPr lang="sl-SI" sz="2000" b="1" u="sng" dirty="0" smtClean="0"/>
            </a:br>
            <a:endParaRPr lang="sl-SI" sz="2000" b="1" u="sng" dirty="0" smtClean="0"/>
          </a:p>
          <a:p>
            <a:pPr>
              <a:buNone/>
            </a:pPr>
            <a:r>
              <a:rPr lang="sl-SI" sz="2000" b="1" u="sng" dirty="0" smtClean="0"/>
              <a:t/>
            </a:r>
            <a:br>
              <a:rPr lang="sl-SI" sz="2000" b="1" u="sng" dirty="0" smtClean="0"/>
            </a:br>
            <a:r>
              <a:rPr lang="sl-SI" sz="1800" b="1" dirty="0" smtClean="0"/>
              <a:t/>
            </a:r>
            <a:br>
              <a:rPr lang="sl-SI" sz="1800" b="1" dirty="0" smtClean="0"/>
            </a:br>
            <a:endParaRPr lang="sl-SI" sz="1800" b="1" dirty="0" smtClean="0"/>
          </a:p>
        </p:txBody>
      </p:sp>
      <p:sp>
        <p:nvSpPr>
          <p:cNvPr id="4" name="Ograda vsebine 3"/>
          <p:cNvSpPr>
            <a:spLocks noGrp="1"/>
          </p:cNvSpPr>
          <p:nvPr>
            <p:ph sz="half" idx="2"/>
          </p:nvPr>
        </p:nvSpPr>
        <p:spPr/>
        <p:txBody>
          <a:bodyPr>
            <a:normAutofit/>
          </a:bodyPr>
          <a:lstStyle/>
          <a:p>
            <a:pPr>
              <a:buFont typeface="Wingdings" pitchFamily="2" charset="2"/>
              <a:buChar char="§"/>
            </a:pPr>
            <a:r>
              <a:rPr lang="sl-SI" sz="2000" dirty="0" smtClean="0"/>
              <a:t>1833 Prešeren spozna Julijo Primic</a:t>
            </a:r>
          </a:p>
          <a:p>
            <a:endParaRPr lang="sl-SI" sz="2000" dirty="0" smtClean="0"/>
          </a:p>
          <a:p>
            <a:pPr>
              <a:buFont typeface="Wingdings" pitchFamily="2" charset="2"/>
              <a:buChar char="§"/>
            </a:pPr>
            <a:r>
              <a:rPr lang="sl-SI" sz="2000" dirty="0" smtClean="0"/>
              <a:t>1836  Prešeren spozna Ano Jelovšek</a:t>
            </a:r>
            <a:r>
              <a:rPr lang="sl-SI" sz="2000" b="1" dirty="0" smtClean="0"/>
              <a:t/>
            </a:r>
            <a:br>
              <a:rPr lang="sl-SI" sz="2000" b="1" dirty="0" smtClean="0"/>
            </a:br>
            <a:endParaRPr lang="sl-SI" sz="2000" dirty="0" smtClean="0"/>
          </a:p>
          <a:p>
            <a:pPr>
              <a:buFont typeface="Wingdings" pitchFamily="2" charset="2"/>
              <a:buChar char="§"/>
            </a:pPr>
            <a:r>
              <a:rPr lang="sl-SI" sz="2000" dirty="0" smtClean="0"/>
              <a:t>1846  naposled postane samostojni odvetnik</a:t>
            </a:r>
            <a:r>
              <a:rPr lang="sl-SI" sz="2000" b="1" dirty="0" smtClean="0"/>
              <a:t/>
            </a:r>
            <a:br>
              <a:rPr lang="sl-SI" sz="2000" b="1" dirty="0" smtClean="0"/>
            </a:br>
            <a:endParaRPr lang="sl-SI" sz="2000" dirty="0" smtClean="0"/>
          </a:p>
          <a:p>
            <a:pPr>
              <a:buFont typeface="Wingdings" pitchFamily="2" charset="2"/>
              <a:buChar char="§"/>
            </a:pPr>
            <a:r>
              <a:rPr lang="sl-SI" sz="2000" dirty="0" smtClean="0"/>
              <a:t>1848-49  hiranje in smrt v Kranju</a:t>
            </a:r>
            <a:r>
              <a:rPr lang="sl-SI" sz="2000" b="1" dirty="0" smtClean="0"/>
              <a:t/>
            </a:r>
            <a:br>
              <a:rPr lang="sl-SI" sz="2000" b="1" dirty="0" smtClean="0"/>
            </a:br>
            <a:endParaRPr lang="sl-SI"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23528" y="332656"/>
            <a:ext cx="8640960" cy="707886"/>
          </a:xfrm>
          <a:prstGeom prst="rect">
            <a:avLst/>
          </a:prstGeom>
        </p:spPr>
        <p:txBody>
          <a:bodyPr wrap="square">
            <a:spAutoFit/>
          </a:bodyPr>
          <a:lstStyle/>
          <a:p>
            <a:pPr lvl="0" algn="just" eaLnBrk="0" fontAlgn="base" hangingPunct="0">
              <a:spcBef>
                <a:spcPct val="0"/>
              </a:spcBef>
              <a:spcAft>
                <a:spcPct val="0"/>
              </a:spcAft>
            </a:pPr>
            <a:r>
              <a:rPr lang="sl-SI" sz="2000" dirty="0" smtClean="0">
                <a:latin typeface="Arial" pitchFamily="34" charset="0"/>
                <a:cs typeface="Arial" pitchFamily="34" charset="0"/>
              </a:rPr>
              <a:t>Prešeren je </a:t>
            </a:r>
            <a:r>
              <a:rPr kumimoji="0" lang="sl-SI" sz="2000" b="0" i="0" u="none" strike="noStrike" cap="none" normalizeH="0" baseline="0" dirty="0" smtClean="0">
                <a:ln>
                  <a:noFill/>
                </a:ln>
                <a:effectLst/>
                <a:latin typeface="Arial" pitchFamily="34" charset="0"/>
                <a:cs typeface="Arial" pitchFamily="34" charset="0"/>
              </a:rPr>
              <a:t>napisal večino svojih pesmi po</a:t>
            </a:r>
            <a:r>
              <a:rPr kumimoji="0" lang="sl-SI" sz="2000" b="0" i="0" u="none" strike="noStrike" cap="none" normalizeH="0" dirty="0" smtClean="0">
                <a:ln>
                  <a:noFill/>
                </a:ln>
                <a:effectLst/>
                <a:latin typeface="Arial" pitchFamily="34" charset="0"/>
                <a:cs typeface="Arial" pitchFamily="34" charset="0"/>
              </a:rPr>
              <a:t> letu 1828</a:t>
            </a:r>
            <a:r>
              <a:rPr lang="sl-SI" sz="2000" dirty="0" smtClean="0">
                <a:latin typeface="Arial" pitchFamily="34" charset="0"/>
                <a:cs typeface="Arial" pitchFamily="34" charset="0"/>
              </a:rPr>
              <a:t>. </a:t>
            </a:r>
          </a:p>
          <a:p>
            <a:pPr lvl="0" algn="just" eaLnBrk="0" fontAlgn="base" hangingPunct="0">
              <a:spcBef>
                <a:spcPct val="0"/>
              </a:spcBef>
              <a:spcAft>
                <a:spcPct val="0"/>
              </a:spcAft>
            </a:pPr>
            <a:r>
              <a:rPr lang="sl-SI" sz="2000" dirty="0" smtClean="0">
                <a:latin typeface="Arial" pitchFamily="34" charset="0"/>
                <a:cs typeface="Arial" pitchFamily="34" charset="0"/>
              </a:rPr>
              <a:t>P</a:t>
            </a:r>
            <a:r>
              <a:rPr kumimoji="0" lang="sl-SI" sz="2000" b="0" i="0" u="none" strike="noStrike" cap="none" normalizeH="0" baseline="0" dirty="0" smtClean="0">
                <a:ln>
                  <a:noFill/>
                </a:ln>
                <a:effectLst/>
                <a:latin typeface="Arial" pitchFamily="34" charset="0"/>
                <a:cs typeface="Arial" pitchFamily="34" charset="0"/>
              </a:rPr>
              <a:t>ri pisanju ga</a:t>
            </a:r>
            <a:r>
              <a:rPr kumimoji="0" lang="sl-SI" sz="2000" b="0" i="0" u="none" strike="noStrike" cap="none" normalizeH="0" dirty="0" smtClean="0">
                <a:ln>
                  <a:noFill/>
                </a:ln>
                <a:effectLst/>
                <a:latin typeface="Arial" pitchFamily="34" charset="0"/>
                <a:cs typeface="Arial" pitchFamily="34" charset="0"/>
              </a:rPr>
              <a:t> je </a:t>
            </a:r>
            <a:r>
              <a:rPr kumimoji="0" lang="sl-SI" sz="2000" b="0" i="0" u="none" strike="noStrike" cap="none" normalizeH="0" baseline="0" dirty="0" smtClean="0">
                <a:ln>
                  <a:noFill/>
                </a:ln>
                <a:effectLst/>
                <a:latin typeface="Arial" pitchFamily="34" charset="0"/>
                <a:cs typeface="Arial" pitchFamily="34" charset="0"/>
              </a:rPr>
              <a:t> usmerjal tudi prijatelj Matija Čop. </a:t>
            </a:r>
          </a:p>
        </p:txBody>
      </p:sp>
      <p:sp>
        <p:nvSpPr>
          <p:cNvPr id="4" name="PoljeZBesedilom 3"/>
          <p:cNvSpPr txBox="1"/>
          <p:nvPr/>
        </p:nvSpPr>
        <p:spPr>
          <a:xfrm>
            <a:off x="4499992" y="2564904"/>
            <a:ext cx="3744416" cy="1569660"/>
          </a:xfrm>
          <a:prstGeom prst="rect">
            <a:avLst/>
          </a:prstGeom>
          <a:noFill/>
        </p:spPr>
        <p:txBody>
          <a:bodyPr wrap="square" rtlCol="0">
            <a:spAutoFit/>
          </a:bodyPr>
          <a:lstStyle/>
          <a:p>
            <a:r>
              <a:rPr lang="sl-SI" sz="2400" b="1" dirty="0" smtClean="0"/>
              <a:t>Matija Čop </a:t>
            </a:r>
            <a:r>
              <a:rPr lang="sl-SI" sz="2400" dirty="0" smtClean="0"/>
              <a:t>- </a:t>
            </a:r>
          </a:p>
          <a:p>
            <a:r>
              <a:rPr lang="sl-SI" sz="2400" dirty="0"/>
              <a:t>s</a:t>
            </a:r>
            <a:r>
              <a:rPr lang="sl-SI" sz="2400" dirty="0" smtClean="0"/>
              <a:t>lovenski jezikoslovec,</a:t>
            </a:r>
          </a:p>
          <a:p>
            <a:r>
              <a:rPr lang="sl-SI" sz="2400" dirty="0" smtClean="0"/>
              <a:t>literarni jezikoslovec,</a:t>
            </a:r>
          </a:p>
          <a:p>
            <a:r>
              <a:rPr lang="sl-SI" sz="2400" dirty="0" smtClean="0"/>
              <a:t>književni kritik. </a:t>
            </a:r>
            <a:endParaRPr lang="sl-SI" sz="2400" dirty="0"/>
          </a:p>
        </p:txBody>
      </p:sp>
      <p:sp>
        <p:nvSpPr>
          <p:cNvPr id="6" name="Pravokotnik 5"/>
          <p:cNvSpPr/>
          <p:nvPr/>
        </p:nvSpPr>
        <p:spPr>
          <a:xfrm>
            <a:off x="395536" y="5445224"/>
            <a:ext cx="8064896" cy="1015663"/>
          </a:xfrm>
          <a:prstGeom prst="rect">
            <a:avLst/>
          </a:prstGeom>
        </p:spPr>
        <p:txBody>
          <a:bodyPr wrap="square">
            <a:spAutoFit/>
          </a:bodyPr>
          <a:lstStyle/>
          <a:p>
            <a:pPr algn="ctr"/>
            <a:r>
              <a:rPr lang="sl-SI" sz="2000" dirty="0" smtClean="0"/>
              <a:t>Leta 1835 je Matija Čop tragično umrl med kopanjem v reki Savi. </a:t>
            </a:r>
          </a:p>
          <a:p>
            <a:pPr algn="ctr"/>
            <a:r>
              <a:rPr lang="sl-SI" sz="2000" dirty="0" smtClean="0"/>
              <a:t>Prijatelj France Prešeren mu je posvetil pesnitev </a:t>
            </a:r>
            <a:r>
              <a:rPr lang="sl-SI" sz="2000" i="1" dirty="0" smtClean="0"/>
              <a:t>Krst pri Savici</a:t>
            </a:r>
            <a:r>
              <a:rPr lang="sl-SI" sz="2000" dirty="0" smtClean="0"/>
              <a:t>,</a:t>
            </a:r>
          </a:p>
          <a:p>
            <a:pPr algn="ctr"/>
            <a:r>
              <a:rPr lang="sl-SI" sz="2000" dirty="0" smtClean="0"/>
              <a:t> elegijo </a:t>
            </a:r>
            <a:r>
              <a:rPr lang="sl-SI" sz="2000" i="1" dirty="0" smtClean="0"/>
              <a:t>V Spomin Matije Čopa</a:t>
            </a:r>
            <a:r>
              <a:rPr lang="sl-SI" sz="2000" dirty="0" smtClean="0"/>
              <a:t> in mu zložil nagrobni napis.</a:t>
            </a:r>
            <a:endParaRPr lang="sl-SI" sz="2000" dirty="0"/>
          </a:p>
        </p:txBody>
      </p:sp>
      <p:pic>
        <p:nvPicPr>
          <p:cNvPr id="17410" name="Picture 2" descr="http://www.preseren.net/_images/kdo_je_kdo/matija_cop.jpg"/>
          <p:cNvPicPr>
            <a:picLocks noChangeAspect="1" noChangeArrowheads="1"/>
          </p:cNvPicPr>
          <p:nvPr/>
        </p:nvPicPr>
        <p:blipFill>
          <a:blip r:embed="rId2" cstate="print"/>
          <a:srcRect/>
          <a:stretch>
            <a:fillRect/>
          </a:stretch>
        </p:blipFill>
        <p:spPr bwMode="auto">
          <a:xfrm>
            <a:off x="1331640" y="1268760"/>
            <a:ext cx="2952328" cy="400315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7/77/JulijaPrimic.jpg/200px-JulijaPrimic.jpg">
            <a:hlinkClick r:id="rId2"/>
          </p:cNvPr>
          <p:cNvPicPr>
            <a:picLocks noChangeAspect="1" noChangeArrowheads="1"/>
          </p:cNvPicPr>
          <p:nvPr/>
        </p:nvPicPr>
        <p:blipFill>
          <a:blip r:embed="rId3" cstate="print"/>
          <a:srcRect/>
          <a:stretch>
            <a:fillRect/>
          </a:stretch>
        </p:blipFill>
        <p:spPr bwMode="auto">
          <a:xfrm>
            <a:off x="5796136" y="332656"/>
            <a:ext cx="2448272" cy="3329649"/>
          </a:xfrm>
          <a:prstGeom prst="rect">
            <a:avLst/>
          </a:prstGeom>
          <a:ln>
            <a:noFill/>
          </a:ln>
          <a:effectLst>
            <a:softEdge rad="112500"/>
          </a:effectLst>
        </p:spPr>
      </p:pic>
      <p:sp>
        <p:nvSpPr>
          <p:cNvPr id="6" name="Pravokotnik 5"/>
          <p:cNvSpPr/>
          <p:nvPr/>
        </p:nvSpPr>
        <p:spPr>
          <a:xfrm>
            <a:off x="467544" y="332656"/>
            <a:ext cx="5256584" cy="2246769"/>
          </a:xfrm>
          <a:prstGeom prst="rect">
            <a:avLst/>
          </a:prstGeom>
        </p:spPr>
        <p:txBody>
          <a:bodyPr wrap="square">
            <a:spAutoFit/>
          </a:bodyPr>
          <a:lstStyle/>
          <a:p>
            <a:r>
              <a:rPr lang="sl-SI" sz="2000" b="1" dirty="0" smtClean="0">
                <a:latin typeface="Century Schoolbook" pitchFamily="18" charset="0"/>
              </a:rPr>
              <a:t>Julija Primic</a:t>
            </a:r>
            <a:r>
              <a:rPr lang="sl-SI" sz="2000" dirty="0" smtClean="0">
                <a:latin typeface="Century Schoolbook" pitchFamily="18" charset="0"/>
              </a:rPr>
              <a:t>,  je bila neuslišana ljubezen Franceta Prešerna. Bila je hči bogate trgovske družine iz Ljubljane. Prešeren se je vanjo zaljubil ob naključnem srečanju v trnovski cerkvi. Posvetil ji je </a:t>
            </a:r>
            <a:r>
              <a:rPr lang="sl-SI" sz="2000" u="sng" dirty="0" smtClean="0">
                <a:latin typeface="Century Schoolbook" pitchFamily="18" charset="0"/>
              </a:rPr>
              <a:t>Sonetni venec </a:t>
            </a:r>
            <a:r>
              <a:rPr lang="sl-SI" sz="2000" dirty="0" smtClean="0">
                <a:latin typeface="Century Schoolbook" pitchFamily="18" charset="0"/>
              </a:rPr>
              <a:t>(1834) in nekatere druge ljubezenske pesmi. </a:t>
            </a:r>
            <a:endParaRPr lang="sl-SI" sz="2000" dirty="0">
              <a:latin typeface="Century Schoolbook" pitchFamily="18" charset="0"/>
            </a:endParaRPr>
          </a:p>
        </p:txBody>
      </p:sp>
      <p:pic>
        <p:nvPicPr>
          <p:cNvPr id="7" name="Picture 2" descr="http://www.preseren.net/_images/kdo_je_kdo/zalika_d.jpg"/>
          <p:cNvPicPr>
            <a:picLocks noChangeAspect="1" noChangeArrowheads="1"/>
          </p:cNvPicPr>
          <p:nvPr/>
        </p:nvPicPr>
        <p:blipFill>
          <a:blip r:embed="rId4" cstate="print"/>
          <a:srcRect/>
          <a:stretch>
            <a:fillRect/>
          </a:stretch>
        </p:blipFill>
        <p:spPr bwMode="auto">
          <a:xfrm>
            <a:off x="683568" y="2924944"/>
            <a:ext cx="2520280" cy="3554022"/>
          </a:xfrm>
          <a:prstGeom prst="rect">
            <a:avLst/>
          </a:prstGeom>
          <a:ln>
            <a:noFill/>
          </a:ln>
          <a:effectLst>
            <a:softEdge rad="112500"/>
          </a:effectLst>
        </p:spPr>
      </p:pic>
      <p:sp>
        <p:nvSpPr>
          <p:cNvPr id="8" name="Pravokotnik 7"/>
          <p:cNvSpPr/>
          <p:nvPr/>
        </p:nvSpPr>
        <p:spPr>
          <a:xfrm>
            <a:off x="3275856" y="4365104"/>
            <a:ext cx="5400600" cy="1908215"/>
          </a:xfrm>
          <a:prstGeom prst="rect">
            <a:avLst/>
          </a:prstGeom>
        </p:spPr>
        <p:txBody>
          <a:bodyPr wrap="square">
            <a:spAutoFit/>
          </a:bodyPr>
          <a:lstStyle/>
          <a:p>
            <a:r>
              <a:rPr lang="sl-SI" sz="2000" b="1" dirty="0" smtClean="0">
                <a:latin typeface="Century Schoolbook" pitchFamily="18" charset="0"/>
              </a:rPr>
              <a:t>Zalika Dolenc </a:t>
            </a:r>
            <a:r>
              <a:rPr lang="sl-SI" sz="2000" dirty="0" smtClean="0">
                <a:latin typeface="Century Schoolbook" pitchFamily="18" charset="0"/>
              </a:rPr>
              <a:t>je bila hči gostilničarja.</a:t>
            </a:r>
          </a:p>
          <a:p>
            <a:r>
              <a:rPr lang="sl-SI" sz="2000" dirty="0" smtClean="0">
                <a:latin typeface="Century Schoolbook" pitchFamily="18" charset="0"/>
              </a:rPr>
              <a:t>Ko se je vrnil v Ljubljano z diplomo v žepu, se je resno zanimal za </a:t>
            </a:r>
            <a:r>
              <a:rPr lang="sl-SI" sz="2000" dirty="0" err="1" smtClean="0">
                <a:latin typeface="Century Schoolbook" pitchFamily="18" charset="0"/>
              </a:rPr>
              <a:t>Zaliko</a:t>
            </a:r>
            <a:r>
              <a:rPr lang="sl-SI" sz="2000" dirty="0" smtClean="0">
                <a:latin typeface="Century Schoolbook" pitchFamily="18" charset="0"/>
              </a:rPr>
              <a:t>, ki pa ga je zavrnila. Odmev neuslišane ljubezni je najti v baladi </a:t>
            </a:r>
            <a:r>
              <a:rPr lang="sl-SI" sz="2000" u="sng" dirty="0" smtClean="0">
                <a:latin typeface="Century Schoolbook" pitchFamily="18" charset="0"/>
              </a:rPr>
              <a:t>Povodni mož</a:t>
            </a:r>
            <a:r>
              <a:rPr lang="sl-SI" sz="2000" dirty="0" smtClean="0">
                <a:latin typeface="Century Schoolbook" pitchFamily="18" charset="0"/>
              </a:rPr>
              <a:t>. </a:t>
            </a:r>
          </a:p>
          <a:p>
            <a:endParaRPr lang="sl-S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mka.si/img/product/2t_2012/povodni-moz1.jpg">
            <a:hlinkClick r:id="rId2"/>
          </p:cNvPr>
          <p:cNvPicPr>
            <a:picLocks noChangeAspect="1" noChangeArrowheads="1"/>
          </p:cNvPicPr>
          <p:nvPr/>
        </p:nvPicPr>
        <p:blipFill>
          <a:blip r:embed="rId3" cstate="print"/>
          <a:srcRect/>
          <a:stretch>
            <a:fillRect/>
          </a:stretch>
        </p:blipFill>
        <p:spPr bwMode="auto">
          <a:xfrm>
            <a:off x="251520" y="393125"/>
            <a:ext cx="4680520" cy="5944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938" name="Picture 2" descr="http://www.emka.si/img/product/2t_2012/povodni-moz3.jpg">
            <a:hlinkClick r:id="rId4"/>
          </p:cNvPr>
          <p:cNvPicPr>
            <a:picLocks noChangeAspect="1" noChangeArrowheads="1"/>
          </p:cNvPicPr>
          <p:nvPr/>
        </p:nvPicPr>
        <p:blipFill>
          <a:blip r:embed="rId5" cstate="print"/>
          <a:srcRect/>
          <a:stretch>
            <a:fillRect/>
          </a:stretch>
        </p:blipFill>
        <p:spPr bwMode="auto">
          <a:xfrm>
            <a:off x="5364088" y="1700808"/>
            <a:ext cx="3181350" cy="4076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emka.si/img/product/2t_2012/povodni-moz4.jpg">
            <a:hlinkClick r:id="rId2"/>
          </p:cNvPr>
          <p:cNvPicPr>
            <a:picLocks noChangeAspect="1" noChangeArrowheads="1"/>
          </p:cNvPicPr>
          <p:nvPr/>
        </p:nvPicPr>
        <p:blipFill>
          <a:blip r:embed="rId3" cstate="print"/>
          <a:srcRect/>
          <a:stretch>
            <a:fillRect/>
          </a:stretch>
        </p:blipFill>
        <p:spPr bwMode="auto">
          <a:xfrm>
            <a:off x="179512" y="764704"/>
            <a:ext cx="8686045" cy="5532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visitljubljana.com/file/710229/fmpgtmp_4ybbas.jpeg">
            <a:hlinkClick r:id="rId2"/>
          </p:cNvPr>
          <p:cNvPicPr>
            <a:picLocks noChangeAspect="1" noChangeArrowheads="1"/>
          </p:cNvPicPr>
          <p:nvPr/>
        </p:nvPicPr>
        <p:blipFill>
          <a:blip r:embed="rId3" cstate="print"/>
          <a:srcRect/>
          <a:stretch>
            <a:fillRect/>
          </a:stretch>
        </p:blipFill>
        <p:spPr bwMode="auto">
          <a:xfrm>
            <a:off x="3851920" y="404664"/>
            <a:ext cx="4715075"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0" name="Picture 6" descr="http://www.prlekija-on.net/uploaded/urska-in-povodni-moz_361836599904.jpg">
            <a:hlinkClick r:id="rId4"/>
          </p:cNvPr>
          <p:cNvPicPr>
            <a:picLocks noChangeAspect="1" noChangeArrowheads="1"/>
          </p:cNvPicPr>
          <p:nvPr/>
        </p:nvPicPr>
        <p:blipFill>
          <a:blip r:embed="rId5" cstate="print"/>
          <a:srcRect/>
          <a:stretch>
            <a:fillRect/>
          </a:stretch>
        </p:blipFill>
        <p:spPr bwMode="auto">
          <a:xfrm>
            <a:off x="4499992" y="4149080"/>
            <a:ext cx="3168352" cy="2374877"/>
          </a:xfrm>
          <a:prstGeom prst="rect">
            <a:avLst/>
          </a:prstGeom>
          <a:ln>
            <a:noFill/>
          </a:ln>
          <a:effectLst>
            <a:outerShdw blurRad="292100" dist="139700" dir="2700000" algn="tl" rotWithShape="0">
              <a:srgbClr val="333333">
                <a:alpha val="65000"/>
              </a:srgbClr>
            </a:outerShdw>
          </a:effectLst>
        </p:spPr>
      </p:pic>
      <p:pic>
        <p:nvPicPr>
          <p:cNvPr id="11272" name="Picture 8" descr="http://www.thezaurus.com/publish/ssp_director/albums/album-96/lg/Povodni_moz7.jpg">
            <a:hlinkClick r:id="rId6"/>
          </p:cNvPr>
          <p:cNvPicPr>
            <a:picLocks noChangeAspect="1" noChangeArrowheads="1"/>
          </p:cNvPicPr>
          <p:nvPr/>
        </p:nvPicPr>
        <p:blipFill>
          <a:blip r:embed="rId7" cstate="print"/>
          <a:srcRect/>
          <a:stretch>
            <a:fillRect/>
          </a:stretch>
        </p:blipFill>
        <p:spPr bwMode="auto">
          <a:xfrm>
            <a:off x="467544" y="1052736"/>
            <a:ext cx="3672408" cy="5103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PoljeZBesedilom 4"/>
          <p:cNvSpPr txBox="1"/>
          <p:nvPr/>
        </p:nvSpPr>
        <p:spPr>
          <a:xfrm>
            <a:off x="2555776" y="1052736"/>
            <a:ext cx="2592288" cy="369332"/>
          </a:xfrm>
          <a:prstGeom prst="rect">
            <a:avLst/>
          </a:prstGeom>
          <a:noFill/>
        </p:spPr>
        <p:txBody>
          <a:bodyPr wrap="square" rtlCol="0">
            <a:spAutoFit/>
          </a:bodyPr>
          <a:lstStyle/>
          <a:p>
            <a:r>
              <a:rPr lang="sl-SI" dirty="0" smtClean="0">
                <a:hlinkClick r:id="rId8" action="ppaction://hlinkpres?slideindex=1&amp;slidetitle="/>
              </a:rPr>
              <a:t>Povodni mož</a:t>
            </a:r>
            <a:endParaRPr lang="sl-SI"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otovanje">
  <a:themeElements>
    <a:clrScheme name="Potovan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otovanj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otovanj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411</TotalTime>
  <Words>791</Words>
  <Application>Microsoft Office PowerPoint</Application>
  <PresentationFormat>Diaprojekcija na zaslonu (4:3)</PresentationFormat>
  <Paragraphs>78</Paragraphs>
  <Slides>39</Slides>
  <Notes>0</Notes>
  <HiddenSlides>0</HiddenSlides>
  <MMClips>0</MMClips>
  <ScaleCrop>false</ScaleCrop>
  <HeadingPairs>
    <vt:vector size="4" baseType="variant">
      <vt:variant>
        <vt:lpstr>Tema</vt:lpstr>
      </vt:variant>
      <vt:variant>
        <vt:i4>1</vt:i4>
      </vt:variant>
      <vt:variant>
        <vt:lpstr>Naslovi diapozitivov</vt:lpstr>
      </vt:variant>
      <vt:variant>
        <vt:i4>39</vt:i4>
      </vt:variant>
    </vt:vector>
  </HeadingPairs>
  <TitlesOfParts>
    <vt:vector size="40" baseType="lpstr">
      <vt:lpstr>Potovanje</vt:lpstr>
      <vt:lpstr>FRANCE PREŠEREN</vt:lpstr>
      <vt:lpstr>Diapozitiv 2</vt:lpstr>
      <vt:lpstr>NAJVEČJI SLOVENSKI PESNIK</vt:lpstr>
      <vt:lpstr>Življenje pesnika</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Diapozitiv 20</vt:lpstr>
      <vt:lpstr>Diapozitiv 21</vt:lpstr>
      <vt:lpstr>Diapozitiv 22</vt:lpstr>
      <vt:lpstr>Diapozitiv 23</vt:lpstr>
      <vt:lpstr>Diapozitiv 24</vt:lpstr>
      <vt:lpstr>Diapozitiv 25</vt:lpstr>
      <vt:lpstr>Diapozitiv 26</vt:lpstr>
      <vt:lpstr>Diapozitiv 27</vt:lpstr>
      <vt:lpstr>Diapozitiv 28</vt:lpstr>
      <vt:lpstr>MODA</vt:lpstr>
      <vt:lpstr>Diapozitiv 30</vt:lpstr>
      <vt:lpstr>Diapozitiv 31</vt:lpstr>
      <vt:lpstr>Diapozitiv 32</vt:lpstr>
      <vt:lpstr>Diapozitiv 33</vt:lpstr>
      <vt:lpstr>Diapozitiv 34</vt:lpstr>
      <vt:lpstr>Diapozitiv 35</vt:lpstr>
      <vt:lpstr>Diapozitiv 36</vt:lpstr>
      <vt:lpstr>Diapozitiv 37</vt:lpstr>
      <vt:lpstr>Diapozitiv 38</vt:lpstr>
      <vt:lpstr>Diapozitiv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Uporabnik T</dc:creator>
  <cp:lastModifiedBy>OSDF2</cp:lastModifiedBy>
  <cp:revision>69</cp:revision>
  <dcterms:created xsi:type="dcterms:W3CDTF">2013-01-30T15:11:59Z</dcterms:created>
  <dcterms:modified xsi:type="dcterms:W3CDTF">2015-02-06T08:37:01Z</dcterms:modified>
</cp:coreProperties>
</file>