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74" r:id="rId4"/>
    <p:sldId id="258" r:id="rId5"/>
    <p:sldId id="273" r:id="rId6"/>
    <p:sldId id="269" r:id="rId7"/>
    <p:sldId id="259" r:id="rId8"/>
    <p:sldId id="261" r:id="rId9"/>
    <p:sldId id="266" r:id="rId10"/>
    <p:sldId id="268" r:id="rId11"/>
    <p:sldId id="262" r:id="rId12"/>
    <p:sldId id="272" r:id="rId13"/>
    <p:sldId id="271" r:id="rId14"/>
    <p:sldId id="263" r:id="rId15"/>
    <p:sldId id="264" r:id="rId16"/>
    <p:sldId id="265" r:id="rId17"/>
    <p:sldId id="260" r:id="rId18"/>
    <p:sldId id="270" r:id="rId1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7F544B4-F584-4165-BDC0-E473ADE5E1DD}">
          <p14:sldIdLst>
            <p14:sldId id="256"/>
            <p14:sldId id="257"/>
            <p14:sldId id="274"/>
            <p14:sldId id="258"/>
            <p14:sldId id="273"/>
            <p14:sldId id="269"/>
            <p14:sldId id="259"/>
            <p14:sldId id="261"/>
          </p14:sldIdLst>
        </p14:section>
        <p14:section name="Untitled Section" id="{ACD41155-3C5B-4D88-9363-5ADD461E11E6}">
          <p14:sldIdLst>
            <p14:sldId id="266"/>
            <p14:sldId id="268"/>
            <p14:sldId id="262"/>
            <p14:sldId id="272"/>
            <p14:sldId id="271"/>
            <p14:sldId id="263"/>
            <p14:sldId id="264"/>
            <p14:sldId id="265"/>
            <p14:sldId id="260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124E625-2035-4657-A0A1-6A68B53AEDF9}" type="datetimeFigureOut">
              <a:rPr lang="sl-SI" smtClean="0"/>
              <a:t>4.12.2016</a:t>
            </a:fld>
            <a:endParaRPr lang="sl-SI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5997F9F-9F2B-45B6-98A6-F23985A1BF67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E625-2035-4657-A0A1-6A68B53AEDF9}" type="datetimeFigureOut">
              <a:rPr lang="sl-SI" smtClean="0"/>
              <a:t>4.12.2016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97F9F-9F2B-45B6-98A6-F23985A1BF6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E625-2035-4657-A0A1-6A68B53AEDF9}" type="datetimeFigureOut">
              <a:rPr lang="sl-SI" smtClean="0"/>
              <a:t>4.12.2016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97F9F-9F2B-45B6-98A6-F23985A1BF6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124E625-2035-4657-A0A1-6A68B53AEDF9}" type="datetimeFigureOut">
              <a:rPr lang="sl-SI" smtClean="0"/>
              <a:t>4.12.2016</a:t>
            </a:fld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5997F9F-9F2B-45B6-98A6-F23985A1BF67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124E625-2035-4657-A0A1-6A68B53AEDF9}" type="datetimeFigureOut">
              <a:rPr lang="sl-SI" smtClean="0"/>
              <a:t>4.12.2016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5997F9F-9F2B-45B6-98A6-F23985A1BF67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E625-2035-4657-A0A1-6A68B53AEDF9}" type="datetimeFigureOut">
              <a:rPr lang="sl-SI" smtClean="0"/>
              <a:t>4.12.2016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97F9F-9F2B-45B6-98A6-F23985A1BF67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E625-2035-4657-A0A1-6A68B53AEDF9}" type="datetimeFigureOut">
              <a:rPr lang="sl-SI" smtClean="0"/>
              <a:t>4.12.2016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97F9F-9F2B-45B6-98A6-F23985A1BF67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24E625-2035-4657-A0A1-6A68B53AEDF9}" type="datetimeFigureOut">
              <a:rPr lang="sl-SI" smtClean="0"/>
              <a:t>4.12.2016</a:t>
            </a:fld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5997F9F-9F2B-45B6-98A6-F23985A1BF67}" type="slidenum">
              <a:rPr lang="sl-SI" smtClean="0"/>
              <a:t>‹#›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E625-2035-4657-A0A1-6A68B53AEDF9}" type="datetimeFigureOut">
              <a:rPr lang="sl-SI" smtClean="0"/>
              <a:t>4.12.2016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97F9F-9F2B-45B6-98A6-F23985A1BF6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124E625-2035-4657-A0A1-6A68B53AEDF9}" type="datetimeFigureOut">
              <a:rPr lang="sl-SI" smtClean="0"/>
              <a:t>4.12.2016</a:t>
            </a:fld>
            <a:endParaRPr lang="sl-SI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5997F9F-9F2B-45B6-98A6-F23985A1BF67}" type="slidenum">
              <a:rPr lang="sl-SI" smtClean="0"/>
              <a:t>‹#›</a:t>
            </a:fld>
            <a:endParaRPr lang="sl-SI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24E625-2035-4657-A0A1-6A68B53AEDF9}" type="datetimeFigureOut">
              <a:rPr lang="sl-SI" smtClean="0"/>
              <a:t>4.12.2016</a:t>
            </a:fld>
            <a:endParaRPr lang="sl-SI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5997F9F-9F2B-45B6-98A6-F23985A1BF67}" type="slidenum">
              <a:rPr lang="sl-SI" smtClean="0"/>
              <a:t>‹#›</a:t>
            </a:fld>
            <a:endParaRPr lang="sl-SI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124E625-2035-4657-A0A1-6A68B53AEDF9}" type="datetimeFigureOut">
              <a:rPr lang="sl-SI" smtClean="0"/>
              <a:t>4.12.2016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5997F9F-9F2B-45B6-98A6-F23985A1BF67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arnes.si/~kkovac6/MATERIALI/ro.zrsss.si/_puncer/papir/p_zgo1.htm" TargetMode="External"/><Relationship Id="rId2" Type="http://schemas.openxmlformats.org/officeDocument/2006/relationships/hyperlink" Target="https://sl.wikipedia.org/wiki/Papi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l.wikipedia.org/wiki/Kitajska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KITAJSKA IN KITAJCI</a:t>
            </a:r>
            <a:br>
              <a:rPr lang="sl-SI" dirty="0" smtClean="0"/>
            </a:br>
            <a:r>
              <a:rPr lang="sl-SI" dirty="0" smtClean="0"/>
              <a:t>NASPLOH</a:t>
            </a: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922293"/>
            <a:ext cx="9144000" cy="596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84168" y="52311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Ana Ranđelović, 7.b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21976"/>
            <a:ext cx="6172200" cy="900317"/>
          </a:xfrm>
        </p:spPr>
        <p:txBody>
          <a:bodyPr>
            <a:normAutofit/>
          </a:bodyPr>
          <a:lstStyle/>
          <a:p>
            <a:r>
              <a:rPr lang="sl-SI" sz="3600" dirty="0" smtClean="0">
                <a:solidFill>
                  <a:srgbClr val="FF0000"/>
                </a:solidFill>
              </a:rPr>
              <a:t>KITAJSKA ZGODOVINA</a:t>
            </a:r>
            <a:endParaRPr lang="sl-SI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03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PREPOVEDANO MESTO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Največji kompleks palač na svetu</a:t>
            </a:r>
          </a:p>
          <a:p>
            <a:r>
              <a:rPr lang="sl-SI" dirty="0" smtClean="0"/>
              <a:t>720.000 kvadratnih metrov</a:t>
            </a:r>
          </a:p>
          <a:p>
            <a:r>
              <a:rPr lang="sl-SI" dirty="0" smtClean="0"/>
              <a:t>980 stoječih zgradb</a:t>
            </a:r>
          </a:p>
          <a:p>
            <a:r>
              <a:rPr lang="sl-SI" dirty="0" smtClean="0"/>
              <a:t>Yongle (prvi vladar)</a:t>
            </a:r>
          </a:p>
          <a:p>
            <a:r>
              <a:rPr lang="sl-SI" dirty="0" smtClean="0"/>
              <a:t>Puyi (zadnji vladar)</a:t>
            </a:r>
          </a:p>
          <a:p>
            <a:r>
              <a:rPr lang="sl-SI" dirty="0" smtClean="0"/>
              <a:t>Cesarska palača – največja in najbolj prepoznavna zgradba</a:t>
            </a:r>
          </a:p>
          <a:p>
            <a:r>
              <a:rPr lang="sl-SI" dirty="0" smtClean="0"/>
              <a:t>1407 – 1420 (gradnja)</a:t>
            </a:r>
          </a:p>
          <a:p>
            <a:r>
              <a:rPr lang="sl-SI" dirty="0" smtClean="0"/>
              <a:t>UNESCO - 1987 proglašeno za kraj svetovne kulturne dediščine</a:t>
            </a:r>
            <a:endParaRPr lang="sl-S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08720"/>
            <a:ext cx="2893863" cy="192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570" y="306896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41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15616" y="2276872"/>
            <a:ext cx="7571184" cy="3849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6600" b="1" dirty="0" smtClean="0">
                <a:solidFill>
                  <a:srgbClr val="FF0000"/>
                </a:solidFill>
              </a:rPr>
              <a:t>RELIGIJA IN FILOZOFIJA</a:t>
            </a:r>
            <a:endParaRPr lang="sl-SI" sz="6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53136"/>
            <a:ext cx="2004120" cy="200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599184" cy="1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35" y="4437112"/>
            <a:ext cx="3160419" cy="210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Ana\Pictures\IMG_44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209" y="0"/>
            <a:ext cx="2074791" cy="311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8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GLAVNE RELIGIJE NA KITAJSKEM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Krščanstvo</a:t>
            </a:r>
          </a:p>
          <a:p>
            <a:r>
              <a:rPr lang="sl-SI" dirty="0" smtClean="0"/>
              <a:t>Islam </a:t>
            </a:r>
          </a:p>
          <a:p>
            <a:r>
              <a:rPr lang="sl-SI" dirty="0" smtClean="0"/>
              <a:t>Budizem</a:t>
            </a:r>
          </a:p>
          <a:p>
            <a:pPr marL="0" indent="0">
              <a:buNone/>
            </a:pPr>
            <a:endParaRPr lang="sl-SI" dirty="0" smtClean="0"/>
          </a:p>
          <a:p>
            <a:endParaRPr lang="sl-SI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96096"/>
            <a:ext cx="27432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1706563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26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VZHODNE RELIGIJE IN FILOZOFIJE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517232"/>
          </a:xfrm>
        </p:spPr>
        <p:txBody>
          <a:bodyPr>
            <a:normAutofit fontScale="85000" lnSpcReduction="20000"/>
          </a:bodyPr>
          <a:lstStyle/>
          <a:p>
            <a:r>
              <a:rPr lang="sl-SI" dirty="0"/>
              <a:t>Šintoizem           (vera japonskih domorodcev, zapletena oblika animizma, ki meni, da vse stvari naseljujejo duhovi, imenovani </a:t>
            </a:r>
            <a:r>
              <a:rPr lang="sl-SI" dirty="0" smtClean="0"/>
              <a:t>kami)       </a:t>
            </a:r>
          </a:p>
          <a:p>
            <a:r>
              <a:rPr lang="sl-SI" dirty="0"/>
              <a:t>Taoizem              (spremljevalec </a:t>
            </a:r>
            <a:r>
              <a:rPr lang="sl-SI" dirty="0" smtClean="0"/>
              <a:t>konfucijanstva. </a:t>
            </a:r>
            <a:r>
              <a:rPr lang="sl-SI" dirty="0" smtClean="0"/>
              <a:t>Veruje </a:t>
            </a:r>
            <a:r>
              <a:rPr lang="sl-SI" dirty="0" smtClean="0"/>
              <a:t>v pretok energije pri vsakem telesu)</a:t>
            </a:r>
          </a:p>
          <a:p>
            <a:r>
              <a:rPr lang="sl-SI" dirty="0"/>
              <a:t>Konfucianizem   (Konfucijanstvo se je razvilo iz Konfucijevih naukov in temelji na vrsti kitajskih klasičnih </a:t>
            </a:r>
            <a:r>
              <a:rPr lang="sl-SI" dirty="0" smtClean="0"/>
              <a:t>besedil)</a:t>
            </a:r>
          </a:p>
          <a:p>
            <a:r>
              <a:rPr lang="sl-SI" dirty="0"/>
              <a:t>Hinduizem          (najstarejša glavna svetovna religija. Vsem hindujcem je skupna vera v dharmo, reinkarnacijo, karmo in </a:t>
            </a:r>
            <a:r>
              <a:rPr lang="sl-SI" dirty="0" smtClean="0"/>
              <a:t>mokše)</a:t>
            </a:r>
          </a:p>
          <a:p>
            <a:r>
              <a:rPr lang="sl-SI" dirty="0" smtClean="0"/>
              <a:t>Legalizem            (strogo upoštevanje zakonodaje)</a:t>
            </a:r>
          </a:p>
          <a:p>
            <a:r>
              <a:rPr lang="sl-SI" dirty="0" smtClean="0"/>
              <a:t>Budizem              (</a:t>
            </a:r>
            <a:r>
              <a:rPr lang="pt-BR" dirty="0"/>
              <a:t>sistem verovanj na podlagi učenja Sidarte </a:t>
            </a:r>
            <a:r>
              <a:rPr lang="pt-BR" dirty="0" smtClean="0"/>
              <a:t>Gautame</a:t>
            </a:r>
            <a:r>
              <a:rPr lang="sl-SI" dirty="0" smtClean="0"/>
              <a:t>. Buda je </a:t>
            </a:r>
            <a:r>
              <a:rPr lang="sl-SI" dirty="0"/>
              <a:t>menil, da lahko vsakdo kjerkoli doseže razsvetljenje, ki ga je dosegel </a:t>
            </a:r>
            <a:r>
              <a:rPr lang="sl-SI" dirty="0" smtClean="0"/>
              <a:t>sam)</a:t>
            </a:r>
          </a:p>
          <a:p>
            <a:r>
              <a:rPr lang="sl-SI" dirty="0" smtClean="0"/>
              <a:t>Zen </a:t>
            </a:r>
            <a:r>
              <a:rPr lang="sl-SI" dirty="0"/>
              <a:t>budizem       (Zen je zlitje mahajanskega budizma z načeli taoizma. Zen uči, da je celotno vesolje v mislih </a:t>
            </a:r>
            <a:r>
              <a:rPr lang="sl-SI" dirty="0" smtClean="0"/>
              <a:t>posameznika)</a:t>
            </a:r>
          </a:p>
          <a:p>
            <a:r>
              <a:rPr lang="sl-SI" dirty="0"/>
              <a:t>Maoizem             (komunistična filozofija iz 20. stoletja, ki temelji na naukih Mao </a:t>
            </a:r>
            <a:r>
              <a:rPr lang="sl-SI" dirty="0" smtClean="0"/>
              <a:t>Cetunga)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9489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NARAVNO RAVNOVESJE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Misli se fokusirajo na ohranjanje naravne harmonije </a:t>
            </a:r>
          </a:p>
          <a:p>
            <a:r>
              <a:rPr lang="sl-SI" dirty="0" smtClean="0"/>
              <a:t>Motenje naravnega ravnovesja sproži čustva strahu in anksioznosti</a:t>
            </a:r>
          </a:p>
          <a:p>
            <a:r>
              <a:rPr lang="sl-SI" dirty="0" smtClean="0"/>
              <a:t> Povezovanje z naravo</a:t>
            </a:r>
            <a:endParaRPr lang="sl-S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2139"/>
            <a:ext cx="3157537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Ana\Pictures\IMG_44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60900" y="4370788"/>
            <a:ext cx="2842528" cy="213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9487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KOZMOLOGIJA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Doba kovin</a:t>
            </a:r>
          </a:p>
          <a:p>
            <a:r>
              <a:rPr lang="sl-SI" dirty="0" smtClean="0"/>
              <a:t>Vesolje kot število elementov, ki morajo biti v ravnovesju</a:t>
            </a:r>
          </a:p>
          <a:p>
            <a:r>
              <a:rPr lang="sl-SI" dirty="0" smtClean="0"/>
              <a:t>Verovanja so bila izražena v Taoismu in dualizmu Yin in Yang</a:t>
            </a:r>
          </a:p>
          <a:p>
            <a:r>
              <a:rPr lang="sl-SI" dirty="0" smtClean="0"/>
              <a:t>Tao – pot</a:t>
            </a:r>
          </a:p>
          <a:p>
            <a:r>
              <a:rPr lang="sl-SI" dirty="0"/>
              <a:t>D</a:t>
            </a:r>
            <a:r>
              <a:rPr lang="sl-SI" dirty="0" smtClean="0"/>
              <a:t>oločen s potekom dogodkov in načeli univerzalnega vrstnega reda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43887"/>
            <a:ext cx="2597150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54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YIN IN YANG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Taoizem obsega dva velika elementa: Yin in Yang</a:t>
            </a:r>
          </a:p>
          <a:p>
            <a:r>
              <a:rPr lang="sl-SI" dirty="0" smtClean="0"/>
              <a:t>Protislovna, a dopolnjujoča in nevidna narava fenomena</a:t>
            </a:r>
          </a:p>
          <a:p>
            <a:r>
              <a:rPr lang="sl-SI" dirty="0" smtClean="0"/>
              <a:t>Yin: ženska, noč, senca, luna, smrt in zemlja</a:t>
            </a:r>
          </a:p>
          <a:p>
            <a:r>
              <a:rPr lang="sl-SI" dirty="0" smtClean="0"/>
              <a:t>Yang: moški, dan, življenje, svetloba, sonce in nebo</a:t>
            </a:r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65104"/>
            <a:ext cx="2160240" cy="216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27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VIRI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sl.wikipedia.org/wiki/Papir</a:t>
            </a:r>
            <a:endParaRPr lang="sl-SI" dirty="0" smtClean="0"/>
          </a:p>
          <a:p>
            <a:r>
              <a:rPr lang="sl-SI" dirty="0">
                <a:hlinkClick r:id="rId3"/>
              </a:rPr>
              <a:t>http://www2.arnes.si/~kkovac6/MATERIALI/ro.zrsss.si/_</a:t>
            </a:r>
            <a:r>
              <a:rPr lang="sl-SI" dirty="0" smtClean="0">
                <a:hlinkClick r:id="rId3"/>
              </a:rPr>
              <a:t>puncer/papir/p_zgo1.htm</a:t>
            </a:r>
            <a:endParaRPr lang="sl-SI" dirty="0" smtClean="0"/>
          </a:p>
          <a:p>
            <a:r>
              <a:rPr lang="sl-SI" dirty="0">
                <a:hlinkClick r:id="rId4"/>
              </a:rPr>
              <a:t>https://</a:t>
            </a:r>
            <a:r>
              <a:rPr lang="sl-SI" dirty="0" smtClean="0">
                <a:hlinkClick r:id="rId4"/>
              </a:rPr>
              <a:t>sl.wikipedia.org/wiki/Kitajska</a:t>
            </a:r>
            <a:endParaRPr lang="sl-SI" dirty="0" smtClean="0"/>
          </a:p>
          <a:p>
            <a:r>
              <a:rPr lang="sl-SI" dirty="0"/>
              <a:t>https://sl.wikipedia.org/wiki/Vzhodna_filozofija</a:t>
            </a:r>
            <a:endParaRPr lang="sl-SI" dirty="0" smtClean="0"/>
          </a:p>
          <a:p>
            <a:r>
              <a:rPr lang="sl-SI" dirty="0"/>
              <a:t>https://sl.wikipedia.org/wiki/Zgodovina_Kitajske</a:t>
            </a:r>
            <a:endParaRPr lang="sl-SI" dirty="0" smtClean="0"/>
          </a:p>
          <a:p>
            <a:r>
              <a:rPr lang="sl-SI" dirty="0" smtClean="0"/>
              <a:t>Jaz, sorodniki</a:t>
            </a:r>
          </a:p>
          <a:p>
            <a:r>
              <a:rPr lang="sl-SI" dirty="0" smtClean="0"/>
              <a:t>Baedeker, Karl: China, 2.izdaja 1996, str. 43, 117, 131, 223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805901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260648"/>
            <a:ext cx="7467600" cy="4873752"/>
          </a:xfrm>
        </p:spPr>
        <p:txBody>
          <a:bodyPr>
            <a:normAutofit/>
          </a:bodyPr>
          <a:lstStyle/>
          <a:p>
            <a:r>
              <a:rPr lang="sl-SI" sz="4800" b="1" dirty="0" smtClean="0">
                <a:solidFill>
                  <a:srgbClr val="FF0000"/>
                </a:solidFill>
              </a:rPr>
              <a:t>HVALA ZA VAŠO POZORNOST!</a:t>
            </a:r>
            <a:endParaRPr lang="sl-SI" sz="4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95092"/>
            <a:ext cx="7717350" cy="5162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0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O KITAJSKI IN NJENEMU IMENU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8229600" cy="4572000"/>
          </a:xfrm>
        </p:spPr>
        <p:txBody>
          <a:bodyPr>
            <a:noAutofit/>
          </a:bodyPr>
          <a:lstStyle/>
          <a:p>
            <a:r>
              <a:rPr lang="sl-SI" sz="2000" dirty="0" smtClean="0"/>
              <a:t>1,3 milijarde prebivalcev na površini 9.597.000 km</a:t>
            </a:r>
            <a:r>
              <a:rPr lang="sl-SI" sz="1100" dirty="0" smtClean="0"/>
              <a:t>2</a:t>
            </a:r>
          </a:p>
          <a:p>
            <a:r>
              <a:rPr lang="sl-SI" sz="2000" dirty="0" smtClean="0"/>
              <a:t>23 provinc</a:t>
            </a:r>
          </a:p>
          <a:p>
            <a:r>
              <a:rPr lang="sl-SI" sz="2000" dirty="0" smtClean="0"/>
              <a:t>Kulturno in geografsko središče ene najstarejših svetovnih civilizacij ter naroda Kitajcev</a:t>
            </a:r>
          </a:p>
          <a:p>
            <a:r>
              <a:rPr lang="pl-PL" sz="2000" dirty="0" smtClean="0"/>
              <a:t>Območje se je po zadnji kitajski državljanski vojni razdelilo na:</a:t>
            </a:r>
          </a:p>
          <a:p>
            <a:pPr lvl="1"/>
            <a:r>
              <a:rPr lang="pl-PL" sz="1700" dirty="0"/>
              <a:t>L</a:t>
            </a:r>
            <a:r>
              <a:rPr lang="pl-PL" sz="1700" dirty="0" smtClean="0"/>
              <a:t>judsko republiko – celinski del, Hong Kong in Macao</a:t>
            </a:r>
          </a:p>
          <a:p>
            <a:pPr lvl="1"/>
            <a:r>
              <a:rPr lang="pl-PL" sz="1700" dirty="0" smtClean="0"/>
              <a:t>Tradicionalno Kitajsko - Tajvan in drugi otoki</a:t>
            </a:r>
          </a:p>
          <a:p>
            <a:r>
              <a:rPr lang="pl-PL" sz="2000" dirty="0" smtClean="0"/>
              <a:t>V Mandarinščini Zhongguo</a:t>
            </a:r>
          </a:p>
          <a:p>
            <a:r>
              <a:rPr lang="pl-PL" sz="2000" dirty="0"/>
              <a:t>Z</a:t>
            </a:r>
            <a:r>
              <a:rPr lang="pl-PL" sz="2000" dirty="0" smtClean="0"/>
              <a:t>hong – osrednje</a:t>
            </a:r>
          </a:p>
          <a:p>
            <a:r>
              <a:rPr lang="pl-PL" sz="2000" dirty="0" smtClean="0"/>
              <a:t>Guo – država</a:t>
            </a:r>
          </a:p>
          <a:p>
            <a:r>
              <a:rPr lang="pl-PL" sz="2000" dirty="0" smtClean="0"/>
              <a:t>Srednje kraljestvo (krščanski misijonarji)</a:t>
            </a:r>
          </a:p>
          <a:p>
            <a:r>
              <a:rPr lang="pl-PL" sz="2000" dirty="0" smtClean="0"/>
              <a:t>Ime se je v </a:t>
            </a:r>
            <a:r>
              <a:rPr lang="pl-PL" sz="2000" dirty="0"/>
              <a:t>starem </a:t>
            </a:r>
            <a:r>
              <a:rPr lang="pl-PL" sz="2000" dirty="0" smtClean="0"/>
              <a:t>veku </a:t>
            </a:r>
            <a:r>
              <a:rPr lang="pl-PL" sz="2000" dirty="0"/>
              <a:t>navezovalo na Osrednje države vzdolž doline Rumene </a:t>
            </a:r>
            <a:r>
              <a:rPr lang="pl-PL" sz="2000" dirty="0" smtClean="0"/>
              <a:t>reke</a:t>
            </a:r>
          </a:p>
          <a:p>
            <a:endParaRPr lang="pl-PL" sz="2000" dirty="0"/>
          </a:p>
          <a:p>
            <a:endParaRPr 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427278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7369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5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ZGODOVINA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8229600" cy="5001419"/>
          </a:xfrm>
        </p:spPr>
        <p:txBody>
          <a:bodyPr>
            <a:normAutofit/>
          </a:bodyPr>
          <a:lstStyle/>
          <a:p>
            <a:r>
              <a:rPr lang="sl-SI" sz="2400" dirty="0" smtClean="0"/>
              <a:t>Pekinški človek (Peking man) 750.000 let nazaj</a:t>
            </a:r>
          </a:p>
          <a:p>
            <a:r>
              <a:rPr lang="sl-SI" sz="2400" dirty="0" smtClean="0"/>
              <a:t>Prve neolitske kulture že v 3. tisočletju pr.n.št.</a:t>
            </a:r>
          </a:p>
          <a:p>
            <a:r>
              <a:rPr lang="sl-SI" sz="2400" dirty="0" smtClean="0"/>
              <a:t>V prvi polovici 2. tisočletja – civilizacija</a:t>
            </a:r>
          </a:p>
          <a:p>
            <a:r>
              <a:rPr lang="sl-SI" dirty="0" smtClean="0"/>
              <a:t>Prvi cesar, ki je povezal Kitajsko je bil cesar </a:t>
            </a:r>
            <a:r>
              <a:rPr lang="sl-SI" dirty="0" smtClean="0"/>
              <a:t>Qin</a:t>
            </a:r>
            <a:endParaRPr lang="sl-SI" sz="2400" dirty="0" smtClean="0"/>
          </a:p>
          <a:p>
            <a:r>
              <a:rPr lang="sl-SI" sz="2400" dirty="0" smtClean="0"/>
              <a:t>Po 1000 let </a:t>
            </a:r>
            <a:r>
              <a:rPr lang="sl-SI" sz="2400" dirty="0" smtClean="0"/>
              <a:t>vladavine cesarjev </a:t>
            </a:r>
            <a:r>
              <a:rPr lang="sl-SI" sz="2400" dirty="0" smtClean="0"/>
              <a:t>je Kitajska 1.1.1912 s koncem zadnje dinastije Qing postala republika</a:t>
            </a:r>
          </a:p>
          <a:p>
            <a:r>
              <a:rPr lang="sl-SI" dirty="0"/>
              <a:t>M</a:t>
            </a:r>
            <a:r>
              <a:rPr lang="sl-SI" sz="2400" dirty="0" smtClean="0"/>
              <a:t>ed 2. svetovno vojno je </a:t>
            </a:r>
            <a:r>
              <a:rPr lang="sl-SI" sz="2400" dirty="0"/>
              <a:t>na Kitajskem divjala državljanska vojna, po kateri je oblast leta 1949 prevzela komunistična partija Kitajske z Maom Zedungom na </a:t>
            </a:r>
            <a:r>
              <a:rPr lang="sl-SI" sz="2400" dirty="0" smtClean="0"/>
              <a:t>čelu. Njegova slika še danes krasi vhod v Prepovedano mesto</a:t>
            </a:r>
          </a:p>
          <a:p>
            <a:r>
              <a:rPr lang="pl-PL" dirty="0" smtClean="0"/>
              <a:t>1.10.1949 </a:t>
            </a:r>
            <a:r>
              <a:rPr lang="pl-PL" dirty="0"/>
              <a:t>Kitajska postane komunistična država</a:t>
            </a:r>
          </a:p>
          <a:p>
            <a:endParaRPr lang="sl-SI" sz="2400" dirty="0" smtClean="0"/>
          </a:p>
          <a:p>
            <a:endParaRPr lang="sl-SI" sz="2400" dirty="0" smtClean="0"/>
          </a:p>
          <a:p>
            <a:pPr marL="0" indent="0">
              <a:buNone/>
            </a:pPr>
            <a:endParaRPr lang="sl-SI" sz="2400" dirty="0" smtClean="0"/>
          </a:p>
          <a:p>
            <a:endParaRPr lang="sl-SI" sz="2400" dirty="0" smtClean="0"/>
          </a:p>
          <a:p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7010852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NAJPOMEMBNEJŠE IZNAJDBE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l-SI" dirty="0" smtClean="0"/>
              <a:t>Smodnik                                        (9. stoletje)</a:t>
            </a:r>
          </a:p>
          <a:p>
            <a:r>
              <a:rPr lang="sl-SI" dirty="0" smtClean="0"/>
              <a:t>Magnetni kompas                         (9. stoletje)</a:t>
            </a:r>
          </a:p>
          <a:p>
            <a:r>
              <a:rPr lang="sl-SI" dirty="0" smtClean="0"/>
              <a:t>Leseni kliše za tisk                       (2. stoletje)</a:t>
            </a:r>
          </a:p>
          <a:p>
            <a:r>
              <a:rPr lang="sl-SI" dirty="0" smtClean="0"/>
              <a:t>Porcelan                                        (206 pr.n.št. – 220)</a:t>
            </a:r>
          </a:p>
          <a:p>
            <a:r>
              <a:rPr lang="sl-SI" dirty="0" smtClean="0"/>
              <a:t>Svila                                              (pribl. 2984 pr.n.št.)</a:t>
            </a:r>
          </a:p>
          <a:p>
            <a:r>
              <a:rPr lang="sl-SI" dirty="0" smtClean="0"/>
              <a:t>Zmaj na veter                               (pribl. 500 pr.n.št.)</a:t>
            </a:r>
          </a:p>
          <a:p>
            <a:r>
              <a:rPr lang="sl-SI" dirty="0" smtClean="0"/>
              <a:t>Posoda za kuhanje in pečenje      (pribl. 20.000 pr.n.št.)</a:t>
            </a:r>
          </a:p>
          <a:p>
            <a:r>
              <a:rPr lang="sl-SI" dirty="0" smtClean="0"/>
              <a:t>Testenine                                      (pribl. 1984 pr.n.št.)</a:t>
            </a:r>
          </a:p>
          <a:p>
            <a:r>
              <a:rPr lang="sl-SI" dirty="0" smtClean="0"/>
              <a:t>Lesena krsta                                 (pribl. 3000 pr.n.št)</a:t>
            </a:r>
          </a:p>
          <a:p>
            <a:r>
              <a:rPr lang="sl-SI" dirty="0" smtClean="0"/>
              <a:t>Ankupunktura                              (2. stoletje pr.n.št.)</a:t>
            </a:r>
          </a:p>
          <a:p>
            <a:r>
              <a:rPr lang="sl-SI" dirty="0" smtClean="0"/>
              <a:t>Papirnati denar                            (</a:t>
            </a:r>
            <a:r>
              <a:rPr lang="sl-SI" dirty="0" smtClean="0"/>
              <a:t>618 pr.n.št. </a:t>
            </a:r>
            <a:r>
              <a:rPr lang="sl-SI" dirty="0" smtClean="0"/>
              <a:t>– 907)</a:t>
            </a:r>
          </a:p>
          <a:p>
            <a:r>
              <a:rPr lang="sl-SI" dirty="0" smtClean="0"/>
              <a:t>Seizmometer                                 (132)</a:t>
            </a:r>
          </a:p>
          <a:p>
            <a:r>
              <a:rPr lang="sl-SI" dirty="0" smtClean="0"/>
              <a:t>Toaletni papir                               (589)</a:t>
            </a:r>
          </a:p>
          <a:p>
            <a:r>
              <a:rPr lang="sl-SI" dirty="0" smtClean="0"/>
              <a:t>Zobna ščetka                                 (1498)</a:t>
            </a:r>
          </a:p>
          <a:p>
            <a:r>
              <a:rPr lang="sl-SI" dirty="0" smtClean="0"/>
              <a:t>Vžigalice                                        (6. stoletje)</a:t>
            </a:r>
          </a:p>
          <a:p>
            <a:r>
              <a:rPr lang="sl-SI" dirty="0" smtClean="0"/>
              <a:t>Dežnik                                           (6. stoletje pr.n.št.)  </a:t>
            </a:r>
          </a:p>
          <a:p>
            <a:r>
              <a:rPr lang="sl-SI" dirty="0" smtClean="0"/>
              <a:t>Zalivka                                          (659)</a:t>
            </a:r>
          </a:p>
          <a:p>
            <a:r>
              <a:rPr lang="sl-SI" dirty="0" smtClean="0"/>
              <a:t>Zvonovi                                         (3000 pr.n.št.)</a:t>
            </a:r>
          </a:p>
          <a:p>
            <a:r>
              <a:rPr lang="sl-SI" dirty="0" smtClean="0"/>
              <a:t>Alkoholne pijače                          (pribl. 4984 pr.n.št.)</a:t>
            </a:r>
          </a:p>
          <a:p>
            <a:r>
              <a:rPr lang="sl-SI" dirty="0" smtClean="0"/>
              <a:t>Mehanska ura                             (723)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7804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3600" b="1" dirty="0" smtClean="0">
                <a:solidFill>
                  <a:srgbClr val="FF0000"/>
                </a:solidFill>
              </a:rPr>
              <a:t>Dinastije:</a:t>
            </a:r>
          </a:p>
          <a:p>
            <a:r>
              <a:rPr lang="sl-SI" sz="2800" dirty="0" smtClean="0"/>
              <a:t>Xi</a:t>
            </a:r>
            <a:r>
              <a:rPr lang="sl-SI" sz="2800" dirty="0" smtClean="0"/>
              <a:t>a         </a:t>
            </a:r>
            <a:r>
              <a:rPr lang="sl-SI" sz="2800" dirty="0" smtClean="0"/>
              <a:t>(2070 pr.n.št. – 1600 pr.n.št.)   </a:t>
            </a:r>
          </a:p>
          <a:p>
            <a:r>
              <a:rPr lang="sl-SI" sz="2800" dirty="0"/>
              <a:t>X</a:t>
            </a:r>
            <a:r>
              <a:rPr lang="sl-SI" sz="2800" dirty="0" smtClean="0"/>
              <a:t>ang      </a:t>
            </a:r>
            <a:r>
              <a:rPr lang="sl-SI" sz="2800" dirty="0" smtClean="0"/>
              <a:t>(1523 pr.n.št – 1027 pr.n.št.)</a:t>
            </a:r>
          </a:p>
          <a:p>
            <a:r>
              <a:rPr lang="sl-SI" sz="2800" dirty="0" smtClean="0"/>
              <a:t>Zh</a:t>
            </a:r>
            <a:r>
              <a:rPr lang="sl-SI" sz="2800" dirty="0" smtClean="0"/>
              <a:t>ou      </a:t>
            </a:r>
            <a:r>
              <a:rPr lang="sl-SI" sz="2800" dirty="0" smtClean="0"/>
              <a:t>(1027 pr.n.št. – 221 pr.n.št.)</a:t>
            </a:r>
          </a:p>
          <a:p>
            <a:r>
              <a:rPr lang="sl-SI" sz="2800" dirty="0"/>
              <a:t>Q</a:t>
            </a:r>
            <a:r>
              <a:rPr lang="sl-SI" sz="2800" dirty="0" smtClean="0"/>
              <a:t>in          </a:t>
            </a:r>
            <a:r>
              <a:rPr lang="sl-SI" sz="2800" dirty="0" smtClean="0"/>
              <a:t>(221 pr.n.št. – 206 pr.n.št.)</a:t>
            </a:r>
          </a:p>
          <a:p>
            <a:r>
              <a:rPr lang="sl-SI" sz="2800" dirty="0" smtClean="0"/>
              <a:t>Han         (206 pr.n.št. – 220)</a:t>
            </a:r>
          </a:p>
          <a:p>
            <a:r>
              <a:rPr lang="sl-SI" sz="2800" dirty="0" smtClean="0"/>
              <a:t>Sui           (589 – 618)</a:t>
            </a:r>
          </a:p>
          <a:p>
            <a:r>
              <a:rPr lang="sl-SI" sz="2800" dirty="0" smtClean="0"/>
              <a:t>Tang         (618- 907)</a:t>
            </a:r>
          </a:p>
          <a:p>
            <a:r>
              <a:rPr lang="sl-SI" sz="2800" dirty="0" smtClean="0"/>
              <a:t>Song         (960- 1279</a:t>
            </a:r>
            <a:r>
              <a:rPr lang="sl-SI" sz="2800" dirty="0" smtClean="0"/>
              <a:t>)</a:t>
            </a:r>
          </a:p>
          <a:p>
            <a:r>
              <a:rPr lang="sl-SI" sz="2800" dirty="0" smtClean="0"/>
              <a:t>Yuan        (1280 – 1367)</a:t>
            </a:r>
            <a:endParaRPr lang="sl-SI" sz="2800" dirty="0" smtClean="0"/>
          </a:p>
          <a:p>
            <a:r>
              <a:rPr lang="sl-SI" sz="2800" dirty="0" smtClean="0"/>
              <a:t>Ming         (1368 – 1644)</a:t>
            </a:r>
          </a:p>
          <a:p>
            <a:r>
              <a:rPr lang="sl-SI" sz="2800" dirty="0" smtClean="0"/>
              <a:t>Qing          (1644 – 1911)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419136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PRVI PAPIR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Cau Lin</a:t>
            </a:r>
          </a:p>
          <a:p>
            <a:r>
              <a:rPr lang="sl-SI" dirty="0" smtClean="0"/>
              <a:t>105 n.št.</a:t>
            </a:r>
          </a:p>
          <a:p>
            <a:r>
              <a:rPr lang="sl-SI" dirty="0" smtClean="0"/>
              <a:t>Ostanki svilenih krp</a:t>
            </a:r>
          </a:p>
          <a:p>
            <a:r>
              <a:rPr lang="sl-SI" dirty="0" smtClean="0"/>
              <a:t>Skrivanje 500 let</a:t>
            </a:r>
          </a:p>
          <a:p>
            <a:r>
              <a:rPr lang="sl-SI" dirty="0" smtClean="0"/>
              <a:t>1144 papirnica v Xatini</a:t>
            </a:r>
          </a:p>
          <a:p>
            <a:r>
              <a:rPr lang="sl-SI" dirty="0" smtClean="0"/>
              <a:t>Tkaninska kaša</a:t>
            </a:r>
            <a:endParaRPr lang="sl-SI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3136"/>
            <a:ext cx="5225589" cy="186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4664"/>
            <a:ext cx="3541935" cy="235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45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SVILNA POT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Uporaba trgovcev</a:t>
            </a:r>
          </a:p>
          <a:p>
            <a:r>
              <a:rPr lang="sl-SI" dirty="0" smtClean="0"/>
              <a:t>Prenašanje t.i. dobrin</a:t>
            </a:r>
          </a:p>
          <a:p>
            <a:r>
              <a:rPr lang="sl-SI" dirty="0" smtClean="0"/>
              <a:t>Vzhod, zahod</a:t>
            </a:r>
          </a:p>
          <a:p>
            <a:r>
              <a:rPr lang="sl-SI" dirty="0" smtClean="0"/>
              <a:t>Prvih 1000 let n.št. svilna pot izgubi svoj pomen zaradi sporov med ljudmi Centralne Azije</a:t>
            </a:r>
          </a:p>
          <a:p>
            <a:r>
              <a:rPr lang="sl-SI" dirty="0" smtClean="0"/>
              <a:t>13/14 stoletje (</a:t>
            </a:r>
            <a:r>
              <a:rPr lang="sl-SI" dirty="0" smtClean="0"/>
              <a:t>vladavina Mongolcev) </a:t>
            </a:r>
            <a:r>
              <a:rPr lang="sl-SI" dirty="0" smtClean="0"/>
              <a:t>si vrne svojo pomembnost in trg vzcveti</a:t>
            </a:r>
          </a:p>
          <a:p>
            <a:endParaRPr lang="sl-SI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3771"/>
            <a:ext cx="42862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49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KITAJSKI ZID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6000 km</a:t>
            </a:r>
          </a:p>
          <a:p>
            <a:r>
              <a:rPr lang="sl-SI" dirty="0" smtClean="0"/>
              <a:t>Shanghayguan </a:t>
            </a:r>
            <a:r>
              <a:rPr lang="sl-SI" dirty="0"/>
              <a:t>p</a:t>
            </a:r>
            <a:r>
              <a:rPr lang="sl-SI" dirty="0" smtClean="0"/>
              <a:t>rehod na vzhodu – Jiayuguan </a:t>
            </a:r>
            <a:r>
              <a:rPr lang="sl-SI" dirty="0"/>
              <a:t>p</a:t>
            </a:r>
            <a:r>
              <a:rPr lang="sl-SI" dirty="0" smtClean="0"/>
              <a:t>rehod na zahodu</a:t>
            </a:r>
          </a:p>
          <a:p>
            <a:r>
              <a:rPr lang="sl-SI" dirty="0" smtClean="0"/>
              <a:t>6 – 8 m v višino</a:t>
            </a:r>
          </a:p>
          <a:p>
            <a:r>
              <a:rPr lang="sl-SI" dirty="0" smtClean="0"/>
              <a:t>10 m v širino</a:t>
            </a:r>
          </a:p>
          <a:p>
            <a:r>
              <a:rPr lang="sl-SI" dirty="0" smtClean="0"/>
              <a:t>Za prenašanje svile, riža, nakita, karavane...</a:t>
            </a:r>
          </a:p>
          <a:p>
            <a:r>
              <a:rPr lang="sl-SI" dirty="0" smtClean="0"/>
              <a:t>Za obrambo pred Mongolskimi plemeni</a:t>
            </a:r>
          </a:p>
          <a:p>
            <a:endParaRPr lang="sl-SI" dirty="0"/>
          </a:p>
        </p:txBody>
      </p:sp>
      <p:pic>
        <p:nvPicPr>
          <p:cNvPr id="2050" name="Picture 2" descr="C:\Users\Ana\Pictures\IMG_47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10293"/>
            <a:ext cx="3960440" cy="222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na\Pictures\IMG_47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735" y="3921754"/>
            <a:ext cx="1944191" cy="291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57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499</TotalTime>
  <Words>856</Words>
  <Application>Microsoft Office PowerPoint</Application>
  <PresentationFormat>On-screen Show (4:3)</PresentationFormat>
  <Paragraphs>126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Oriel</vt:lpstr>
      <vt:lpstr>KITAJSKA IN KITAJCI NASPLOH</vt:lpstr>
      <vt:lpstr>O KITAJSKI IN NJENEMU IMENU</vt:lpstr>
      <vt:lpstr>PowerPoint Presentation</vt:lpstr>
      <vt:lpstr>ZGODOVINA</vt:lpstr>
      <vt:lpstr>NAJPOMEMBNEJŠE IZNAJDBE</vt:lpstr>
      <vt:lpstr>PowerPoint Presentation</vt:lpstr>
      <vt:lpstr>PRVI PAPIR</vt:lpstr>
      <vt:lpstr>SVILNA POT</vt:lpstr>
      <vt:lpstr>KITAJSKI ZID</vt:lpstr>
      <vt:lpstr>PREPOVEDANO MESTO</vt:lpstr>
      <vt:lpstr>PowerPoint Presentation</vt:lpstr>
      <vt:lpstr>GLAVNE RELIGIJE NA KITAJSKEM</vt:lpstr>
      <vt:lpstr>VZHODNE RELIGIJE IN FILOZOFIJE</vt:lpstr>
      <vt:lpstr>NARAVNO RAVNOVESJE</vt:lpstr>
      <vt:lpstr>KOZMOLOGIJA</vt:lpstr>
      <vt:lpstr>YIN IN YANG</vt:lpstr>
      <vt:lpstr>VIRI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KITAJSKA IN KITAJCI NASPLOH</dc:title>
  <dc:creator>Ana</dc:creator>
  <cp:lastModifiedBy>Ana</cp:lastModifiedBy>
  <cp:revision>89</cp:revision>
  <dcterms:created xsi:type="dcterms:W3CDTF">2016-11-15T16:31:44Z</dcterms:created>
  <dcterms:modified xsi:type="dcterms:W3CDTF">2016-12-04T19:04:19Z</dcterms:modified>
</cp:coreProperties>
</file>