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61" r:id="rId4"/>
    <p:sldId id="262" r:id="rId5"/>
    <p:sldId id="264" r:id="rId6"/>
    <p:sldId id="263" r:id="rId7"/>
    <p:sldId id="277" r:id="rId8"/>
    <p:sldId id="266" r:id="rId9"/>
    <p:sldId id="269" r:id="rId10"/>
    <p:sldId id="272" r:id="rId11"/>
    <p:sldId id="267" r:id="rId12"/>
    <p:sldId id="273" r:id="rId13"/>
    <p:sldId id="265" r:id="rId14"/>
    <p:sldId id="258" r:id="rId15"/>
    <p:sldId id="274" r:id="rId16"/>
    <p:sldId id="275" r:id="rId17"/>
    <p:sldId id="257" r:id="rId18"/>
    <p:sldId id="271" r:id="rId19"/>
    <p:sldId id="259" r:id="rId20"/>
    <p:sldId id="276" r:id="rId21"/>
    <p:sldId id="270" r:id="rId22"/>
    <p:sldId id="278" r:id="rId23"/>
    <p:sldId id="279" r:id="rId24"/>
    <p:sldId id="268" r:id="rId25"/>
    <p:sldId id="281"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2/9/2016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7.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848600" cy="1927225"/>
          </a:xfrm>
        </p:spPr>
        <p:txBody>
          <a:bodyPr/>
          <a:lstStyle/>
          <a:p>
            <a:r>
              <a:rPr lang="sl-SI" dirty="0" smtClean="0"/>
              <a:t>Grška znanost in umetnost </a:t>
            </a:r>
            <a:endParaRPr lang="sl-SI"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2209800"/>
            <a:ext cx="803619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564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then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0509" y="533400"/>
            <a:ext cx="703518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4038600"/>
            <a:ext cx="1905000" cy="1938992"/>
          </a:xfrm>
          <a:prstGeom prst="rect">
            <a:avLst/>
          </a:prstGeom>
          <a:noFill/>
        </p:spPr>
        <p:txBody>
          <a:bodyPr wrap="square" rtlCol="0">
            <a:spAutoFit/>
          </a:bodyPr>
          <a:lstStyle/>
          <a:p>
            <a:r>
              <a:rPr lang="sl-SI" sz="2400" dirty="0" smtClean="0"/>
              <a:t>Nekoč je v </a:t>
            </a:r>
            <a:r>
              <a:rPr lang="sl-SI" sz="2400" dirty="0" err="1" smtClean="0"/>
              <a:t>Partenonu</a:t>
            </a:r>
            <a:r>
              <a:rPr lang="sl-SI" sz="2400" dirty="0" smtClean="0"/>
              <a:t> stal kip boginje Atene</a:t>
            </a:r>
            <a:endParaRPr lang="sl-SI" sz="2400" dirty="0"/>
          </a:p>
        </p:txBody>
      </p:sp>
    </p:spTree>
    <p:extLst>
      <p:ext uri="{BB962C8B-B14F-4D97-AF65-F5344CB8AC3E}">
        <p14:creationId xmlns:p14="http://schemas.microsoft.com/office/powerpoint/2010/main" val="3640635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3048000" cy="1066800"/>
          </a:xfrm>
        </p:spPr>
        <p:txBody>
          <a:bodyPr>
            <a:normAutofit fontScale="92500"/>
          </a:bodyPr>
          <a:lstStyle/>
          <a:p>
            <a:pPr marL="0" indent="0">
              <a:buNone/>
            </a:pPr>
            <a:r>
              <a:rPr lang="sl-SI" dirty="0" err="1" smtClean="0"/>
              <a:t>Rekostrukcija</a:t>
            </a:r>
            <a:r>
              <a:rPr lang="sl-SI" dirty="0" smtClean="0"/>
              <a:t> Fidijevega kipa Atene</a:t>
            </a:r>
            <a:endParaRPr lang="sl-SI" i="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80" y="-1"/>
            <a:ext cx="5137020" cy="686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66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lstStyle/>
          <a:p>
            <a:pPr marL="0" indent="0">
              <a:buNone/>
            </a:pPr>
            <a:r>
              <a:rPr lang="sl-SI" b="1" u="sng" dirty="0" smtClean="0"/>
              <a:t>b) Dramatika</a:t>
            </a:r>
            <a:r>
              <a:rPr lang="en-US" b="1" u="sng" dirty="0" smtClean="0"/>
              <a:t> </a:t>
            </a:r>
            <a:r>
              <a:rPr lang="en-US" b="1" dirty="0" smtClean="0"/>
              <a:t>–</a:t>
            </a:r>
            <a:r>
              <a:rPr lang="en-US" b="1" dirty="0" err="1" smtClean="0"/>
              <a:t>iznašli</a:t>
            </a:r>
            <a:r>
              <a:rPr lang="en-US" b="1" dirty="0" smtClean="0"/>
              <a:t> so </a:t>
            </a:r>
            <a:r>
              <a:rPr lang="en-US" b="1" dirty="0" err="1" smtClean="0"/>
              <a:t>dramo</a:t>
            </a:r>
            <a:r>
              <a:rPr lang="en-US" b="1" dirty="0" smtClean="0"/>
              <a:t> </a:t>
            </a:r>
            <a:r>
              <a:rPr lang="en-US" b="1" dirty="0" smtClean="0">
                <a:sym typeface="Wingdings" panose="05000000000000000000" pitchFamily="2" charset="2"/>
              </a:rPr>
              <a:t> </a:t>
            </a:r>
            <a:r>
              <a:rPr lang="en-US" b="1" dirty="0" err="1" smtClean="0">
                <a:sym typeface="Wingdings" panose="05000000000000000000" pitchFamily="2" charset="2"/>
              </a:rPr>
              <a:t>gradili</a:t>
            </a:r>
            <a:r>
              <a:rPr lang="en-US" b="1" dirty="0" smtClean="0">
                <a:sym typeface="Wingdings" panose="05000000000000000000" pitchFamily="2" charset="2"/>
              </a:rPr>
              <a:t> 1. </a:t>
            </a:r>
            <a:r>
              <a:rPr lang="en-US" b="1" dirty="0" err="1" smtClean="0">
                <a:sym typeface="Wingdings" panose="05000000000000000000" pitchFamily="2" charset="2"/>
              </a:rPr>
              <a:t>gledališča</a:t>
            </a:r>
            <a:endParaRPr lang="sl-SI" b="1" dirty="0" smtClean="0"/>
          </a:p>
          <a:p>
            <a:pPr marL="0" indent="0">
              <a:buNone/>
            </a:pPr>
            <a:endParaRPr lang="sl-SI" b="1" u="sng" dirty="0" smtClean="0"/>
          </a:p>
          <a:p>
            <a:r>
              <a:rPr lang="sl-SI" dirty="0"/>
              <a:t>g</a:t>
            </a:r>
            <a:r>
              <a:rPr lang="sl-SI" dirty="0" smtClean="0"/>
              <a:t>ledališča gradijo </a:t>
            </a:r>
            <a:r>
              <a:rPr lang="sl-SI" dirty="0"/>
              <a:t>v pobočje hriba, </a:t>
            </a:r>
          </a:p>
          <a:p>
            <a:pPr marL="0" indent="0">
              <a:buNone/>
            </a:pPr>
            <a:r>
              <a:rPr lang="sl-SI" dirty="0" smtClean="0"/>
              <a:t>   </a:t>
            </a:r>
            <a:r>
              <a:rPr lang="sl-SI" dirty="0"/>
              <a:t>v polkrogu</a:t>
            </a:r>
          </a:p>
          <a:p>
            <a:pPr>
              <a:buFontTx/>
              <a:buChar char="•"/>
            </a:pPr>
            <a:r>
              <a:rPr lang="sl-SI" dirty="0"/>
              <a:t> igrali so le </a:t>
            </a:r>
            <a:r>
              <a:rPr lang="sl-SI" dirty="0" smtClean="0"/>
              <a:t>moški,</a:t>
            </a:r>
            <a:endParaRPr lang="sl-SI" dirty="0"/>
          </a:p>
          <a:p>
            <a:pPr>
              <a:buFontTx/>
              <a:buChar char="•"/>
            </a:pPr>
            <a:r>
              <a:rPr lang="sl-SI" dirty="0"/>
              <a:t> nosili so barvite kostume in </a:t>
            </a:r>
            <a:r>
              <a:rPr lang="sl-SI" dirty="0" smtClean="0"/>
              <a:t>maske,</a:t>
            </a:r>
            <a:endParaRPr lang="sl-SI" dirty="0"/>
          </a:p>
          <a:p>
            <a:pPr>
              <a:buFontTx/>
              <a:buChar char="•"/>
            </a:pPr>
            <a:r>
              <a:rPr lang="sl-SI" dirty="0"/>
              <a:t> igre so posvečene bogu </a:t>
            </a:r>
            <a:r>
              <a:rPr lang="sl-SI" dirty="0" smtClean="0"/>
              <a:t>Dionizu, </a:t>
            </a:r>
            <a:endParaRPr lang="sl-SI" dirty="0"/>
          </a:p>
          <a:p>
            <a:pPr>
              <a:buFontTx/>
              <a:buChar char="•"/>
            </a:pPr>
            <a:r>
              <a:rPr lang="sl-SI" dirty="0"/>
              <a:t> </a:t>
            </a:r>
            <a:r>
              <a:rPr lang="sl-SI" dirty="0" smtClean="0"/>
              <a:t>  </a:t>
            </a:r>
            <a:r>
              <a:rPr lang="sl-SI" dirty="0"/>
              <a:t>(tragedija in komedija</a:t>
            </a:r>
            <a:r>
              <a:rPr lang="sl-SI" dirty="0" smtClean="0"/>
              <a:t>).</a:t>
            </a:r>
            <a:endParaRPr lang="sl-SI" dirty="0"/>
          </a:p>
          <a:p>
            <a:endParaRPr lang="sl-SI"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276537"/>
            <a:ext cx="3213100" cy="458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43841"/>
            <a:ext cx="3551237" cy="211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68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dirty="0" smtClean="0"/>
          </a:p>
          <a:p>
            <a:endParaRPr lang="sl-SI" dirty="0"/>
          </a:p>
          <a:p>
            <a:endParaRPr lang="sl-SI" dirty="0" smtClean="0"/>
          </a:p>
          <a:p>
            <a:pPr marL="0" indent="0">
              <a:buNone/>
            </a:pPr>
            <a:r>
              <a:rPr lang="sl-SI" dirty="0" smtClean="0"/>
              <a:t>Grško gledališče</a:t>
            </a:r>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r>
              <a:rPr lang="sl-SI" dirty="0" smtClean="0"/>
              <a:t>              Primer grških mask</a:t>
            </a:r>
            <a:endParaRPr lang="sl-SI" dirty="0"/>
          </a:p>
        </p:txBody>
      </p:sp>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771" y="0"/>
            <a:ext cx="1006135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158184"/>
            <a:ext cx="4438650" cy="333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647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marL="114300" indent="0">
              <a:buNone/>
            </a:pPr>
            <a:endParaRPr lang="sl-SI" dirty="0"/>
          </a:p>
          <a:p>
            <a:pPr marL="457200" indent="-342900">
              <a:buFontTx/>
              <a:buChar char="-"/>
            </a:pPr>
            <a:r>
              <a:rPr lang="sl-SI" dirty="0" smtClean="0"/>
              <a:t>tragedija: </a:t>
            </a:r>
            <a:r>
              <a:rPr lang="sl-SI" dirty="0" err="1" smtClean="0"/>
              <a:t>Sofokles</a:t>
            </a:r>
            <a:r>
              <a:rPr lang="sl-SI" dirty="0" smtClean="0"/>
              <a:t> (</a:t>
            </a:r>
            <a:r>
              <a:rPr lang="sl-SI" i="1" dirty="0" smtClean="0"/>
              <a:t>Antigona, Kralj </a:t>
            </a:r>
            <a:r>
              <a:rPr lang="sl-SI" i="1" dirty="0" err="1" smtClean="0"/>
              <a:t>Ojdip</a:t>
            </a:r>
            <a:r>
              <a:rPr lang="sl-SI" dirty="0" smtClean="0"/>
              <a:t>)</a:t>
            </a:r>
          </a:p>
          <a:p>
            <a:pPr marL="457200" indent="-342900">
              <a:buFontTx/>
              <a:buChar char="-"/>
            </a:pPr>
            <a:endParaRPr lang="sl-SI" dirty="0" smtClean="0"/>
          </a:p>
          <a:p>
            <a:pPr marL="457200" indent="-342900">
              <a:buFontTx/>
              <a:buChar char="-"/>
            </a:pPr>
            <a:endParaRPr lang="sl-SI" dirty="0"/>
          </a:p>
          <a:p>
            <a:pPr marL="114300" indent="0">
              <a:buNone/>
            </a:pPr>
            <a:endParaRPr lang="sl-SI" dirty="0"/>
          </a:p>
          <a:p>
            <a:pPr marL="457200" indent="-342900">
              <a:buFontTx/>
              <a:buChar char="-"/>
            </a:pPr>
            <a:r>
              <a:rPr lang="sl-SI" dirty="0" smtClean="0"/>
              <a:t>Komedija: </a:t>
            </a:r>
            <a:r>
              <a:rPr lang="sl-SI" dirty="0" err="1" smtClean="0"/>
              <a:t>Aristofan</a:t>
            </a:r>
            <a:endParaRPr lang="sl-SI"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800475"/>
            <a:ext cx="2651547"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406" y="2047875"/>
            <a:ext cx="3607594"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699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562600"/>
          </a:xfrm>
        </p:spPr>
        <p:txBody>
          <a:bodyPr/>
          <a:lstStyle/>
          <a:p>
            <a:pPr marL="0" indent="0">
              <a:buNone/>
            </a:pPr>
            <a:r>
              <a:rPr lang="sl-SI" b="1" u="sng" dirty="0" smtClean="0"/>
              <a:t>c) Vazno slikarstvo</a:t>
            </a:r>
          </a:p>
          <a:p>
            <a:pPr marL="0" indent="0">
              <a:buNone/>
            </a:pPr>
            <a:endParaRPr lang="sl-SI" b="1" dirty="0"/>
          </a:p>
          <a:p>
            <a:pPr>
              <a:buFontTx/>
              <a:buChar char="•"/>
            </a:pPr>
            <a:r>
              <a:rPr lang="sl-SI" b="1" dirty="0"/>
              <a:t> </a:t>
            </a:r>
            <a:r>
              <a:rPr lang="sl-SI" dirty="0"/>
              <a:t>na vaze so slikali podobe </a:t>
            </a:r>
            <a:r>
              <a:rPr lang="sl-SI" dirty="0" smtClean="0"/>
              <a:t>iz</a:t>
            </a:r>
          </a:p>
          <a:p>
            <a:pPr marL="0" indent="0">
              <a:buNone/>
            </a:pPr>
            <a:r>
              <a:rPr lang="sl-SI" dirty="0"/>
              <a:t> </a:t>
            </a:r>
            <a:r>
              <a:rPr lang="sl-SI" dirty="0" smtClean="0"/>
              <a:t>  vsakdanjega </a:t>
            </a:r>
            <a:r>
              <a:rPr lang="sl-SI" dirty="0"/>
              <a:t>življenja, prizore iz     </a:t>
            </a:r>
            <a:endParaRPr lang="sl-SI" dirty="0" smtClean="0"/>
          </a:p>
          <a:p>
            <a:pPr marL="0" indent="0">
              <a:buNone/>
            </a:pPr>
            <a:r>
              <a:rPr lang="sl-SI" dirty="0"/>
              <a:t> </a:t>
            </a:r>
            <a:r>
              <a:rPr lang="sl-SI" dirty="0" smtClean="0"/>
              <a:t>  mitov</a:t>
            </a:r>
            <a:r>
              <a:rPr lang="sl-SI" dirty="0"/>
              <a:t>, življenja </a:t>
            </a:r>
            <a:r>
              <a:rPr lang="sl-SI" dirty="0" smtClean="0"/>
              <a:t>bogov.</a:t>
            </a:r>
            <a:endParaRPr lang="sl-SI" dirty="0"/>
          </a:p>
          <a:p>
            <a:pPr>
              <a:buFontTx/>
              <a:buChar char="•"/>
            </a:pPr>
            <a:r>
              <a:rPr lang="sl-SI" dirty="0"/>
              <a:t> uporabljali so rdečo, sivo in črno</a:t>
            </a:r>
          </a:p>
          <a:p>
            <a:pPr marL="0" indent="0">
              <a:buNone/>
            </a:pPr>
            <a:r>
              <a:rPr lang="sl-SI" dirty="0" smtClean="0"/>
              <a:t>   barvo.</a:t>
            </a:r>
            <a:endParaRPr lang="sl-SI" dirty="0"/>
          </a:p>
          <a:p>
            <a:endParaRPr lang="sl-SI"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162425"/>
            <a:ext cx="38100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198563"/>
            <a:ext cx="2189163"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4570413"/>
            <a:ext cx="2347913"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00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305800" cy="5867400"/>
          </a:xfrm>
        </p:spPr>
        <p:txBody>
          <a:bodyPr/>
          <a:lstStyle/>
          <a:p>
            <a:pPr marL="0" indent="0">
              <a:buNone/>
            </a:pPr>
            <a:r>
              <a:rPr lang="sl-SI" b="1" u="sng" dirty="0" smtClean="0"/>
              <a:t>d) Književnost</a:t>
            </a:r>
            <a:endParaRPr lang="sl-SI" b="1" u="sng" dirty="0"/>
          </a:p>
          <a:p>
            <a:pPr>
              <a:buFontTx/>
              <a:buChar char="•"/>
            </a:pPr>
            <a:r>
              <a:rPr lang="sl-SI" b="1" dirty="0"/>
              <a:t> grški alfabet</a:t>
            </a:r>
          </a:p>
          <a:p>
            <a:pPr>
              <a:buFontTx/>
              <a:buChar char="•"/>
            </a:pPr>
            <a:r>
              <a:rPr lang="sl-SI" b="1" dirty="0"/>
              <a:t> </a:t>
            </a:r>
            <a:r>
              <a:rPr lang="sl-SI" b="1" dirty="0" smtClean="0"/>
              <a:t>epi: HOMER (Iliada, Odiseja)</a:t>
            </a:r>
          </a:p>
          <a:p>
            <a:pPr>
              <a:buFontTx/>
              <a:buChar char="•"/>
            </a:pPr>
            <a:endParaRPr lang="sl-SI"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399" y="303906"/>
            <a:ext cx="4000501" cy="655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4419600"/>
            <a:ext cx="4572000" cy="1837426"/>
          </a:xfrm>
          <a:prstGeom prst="rect">
            <a:avLst/>
          </a:prstGeom>
        </p:spPr>
        <p:txBody>
          <a:bodyPr>
            <a:spAutoFit/>
          </a:bodyPr>
          <a:lstStyle/>
          <a:p>
            <a:pPr>
              <a:lnSpc>
                <a:spcPct val="90000"/>
              </a:lnSpc>
              <a:buFontTx/>
              <a:buNone/>
            </a:pPr>
            <a:r>
              <a:rPr lang="sl-SI" dirty="0"/>
              <a:t>Grška pisava se imenuje ALFABET</a:t>
            </a:r>
          </a:p>
          <a:p>
            <a:pPr>
              <a:lnSpc>
                <a:spcPct val="90000"/>
              </a:lnSpc>
              <a:buFontTx/>
              <a:buNone/>
            </a:pPr>
            <a:r>
              <a:rPr lang="sl-SI" dirty="0"/>
              <a:t>Imela je 24 znakov za posamezne</a:t>
            </a:r>
          </a:p>
          <a:p>
            <a:pPr>
              <a:lnSpc>
                <a:spcPct val="90000"/>
              </a:lnSpc>
              <a:buFontTx/>
              <a:buNone/>
            </a:pPr>
            <a:r>
              <a:rPr lang="sl-SI" dirty="0"/>
              <a:t>glasove. Prevzeli so jo </a:t>
            </a:r>
            <a:r>
              <a:rPr lang="sl-SI" dirty="0" smtClean="0"/>
              <a:t>od Feničanov, preko </a:t>
            </a:r>
            <a:r>
              <a:rPr lang="sl-SI" dirty="0"/>
              <a:t>kretsko-mikenske kulture.</a:t>
            </a:r>
          </a:p>
          <a:p>
            <a:pPr>
              <a:lnSpc>
                <a:spcPct val="90000"/>
              </a:lnSpc>
              <a:buFontTx/>
              <a:buNone/>
            </a:pPr>
            <a:r>
              <a:rPr lang="sl-SI" dirty="0"/>
              <a:t>Prva črka grškega alfabeta je</a:t>
            </a:r>
          </a:p>
          <a:p>
            <a:pPr>
              <a:lnSpc>
                <a:spcPct val="90000"/>
              </a:lnSpc>
              <a:buFontTx/>
              <a:buNone/>
            </a:pPr>
            <a:r>
              <a:rPr lang="sl-SI" dirty="0"/>
              <a:t>ALFA, sledijo ji beta, gama, delta</a:t>
            </a:r>
          </a:p>
          <a:p>
            <a:pPr>
              <a:lnSpc>
                <a:spcPct val="90000"/>
              </a:lnSpc>
              <a:buFontTx/>
              <a:buNone/>
            </a:pPr>
            <a:r>
              <a:rPr lang="sl-SI" dirty="0"/>
              <a:t>....zadnja pa OMEGA. </a:t>
            </a:r>
          </a:p>
        </p:txBody>
      </p:sp>
    </p:spTree>
    <p:extLst>
      <p:ext uri="{BB962C8B-B14F-4D97-AF65-F5344CB8AC3E}">
        <p14:creationId xmlns:p14="http://schemas.microsoft.com/office/powerpoint/2010/main" val="1431044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sl-SI" sz="3600" dirty="0" smtClean="0"/>
              <a:t>2</a:t>
            </a:r>
            <a:r>
              <a:rPr lang="sl-SI" sz="3600" smtClean="0"/>
              <a:t>. </a:t>
            </a:r>
            <a:r>
              <a:rPr lang="sl-SI" sz="3600" dirty="0" smtClean="0"/>
              <a:t>Znanost</a:t>
            </a:r>
            <a:endParaRPr lang="sl-SI" sz="3600" dirty="0"/>
          </a:p>
        </p:txBody>
      </p:sp>
      <p:sp>
        <p:nvSpPr>
          <p:cNvPr id="3" name="Content Placeholder 2"/>
          <p:cNvSpPr>
            <a:spLocks noGrp="1"/>
          </p:cNvSpPr>
          <p:nvPr>
            <p:ph idx="1"/>
          </p:nvPr>
        </p:nvSpPr>
        <p:spPr>
          <a:xfrm>
            <a:off x="152400" y="1752600"/>
            <a:ext cx="8534400" cy="4373563"/>
          </a:xfrm>
        </p:spPr>
        <p:txBody>
          <a:bodyPr/>
          <a:lstStyle/>
          <a:p>
            <a:pPr marL="114300" indent="0">
              <a:buNone/>
            </a:pPr>
            <a:r>
              <a:rPr lang="sl-SI" dirty="0" smtClean="0"/>
              <a:t>a) Filozofija: </a:t>
            </a:r>
          </a:p>
          <a:p>
            <a:pPr marL="114300" indent="0">
              <a:buNone/>
            </a:pPr>
            <a:r>
              <a:rPr lang="sl-SI" dirty="0" smtClean="0"/>
              <a:t>      </a:t>
            </a:r>
            <a:r>
              <a:rPr lang="sl-SI" b="1" dirty="0" smtClean="0"/>
              <a:t>Sokrat                       Platon                        Aristotel</a:t>
            </a:r>
            <a:endParaRPr lang="sl-SI"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2971799"/>
            <a:ext cx="2687379" cy="332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971800"/>
            <a:ext cx="2514600" cy="332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26" y="2971800"/>
            <a:ext cx="2794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114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sl-SI" dirty="0" smtClean="0"/>
              <a:t>Filozof - ljubitelj modrosti</a:t>
            </a:r>
          </a:p>
          <a:p>
            <a:pPr marL="0" indent="0">
              <a:buNone/>
            </a:pPr>
            <a:endParaRPr lang="sl-SI" dirty="0"/>
          </a:p>
          <a:p>
            <a:pPr marL="0" indent="0">
              <a:buNone/>
            </a:pPr>
            <a:r>
              <a:rPr lang="sl-SI" dirty="0" smtClean="0"/>
              <a:t>Najti hočejo resnico o začetku sveta in pomenu človekovega obstoja.</a:t>
            </a:r>
            <a:endParaRPr lang="sl-SI" dirty="0"/>
          </a:p>
        </p:txBody>
      </p:sp>
    </p:spTree>
    <p:extLst>
      <p:ext uri="{BB962C8B-B14F-4D97-AF65-F5344CB8AC3E}">
        <p14:creationId xmlns:p14="http://schemas.microsoft.com/office/powerpoint/2010/main" val="127357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6639196" cy="6096000"/>
          </a:xfrm>
        </p:spPr>
        <p:txBody>
          <a:bodyPr>
            <a:noAutofit/>
          </a:bodyPr>
          <a:lstStyle/>
          <a:p>
            <a:pPr marL="0" indent="0">
              <a:buNone/>
            </a:pPr>
            <a:r>
              <a:rPr lang="sl-SI" dirty="0"/>
              <a:t>b</a:t>
            </a:r>
            <a:r>
              <a:rPr lang="sl-SI" dirty="0" smtClean="0"/>
              <a:t>) Medicina: Hipokrat</a:t>
            </a:r>
            <a:endParaRPr lang="sl-SI" dirty="0"/>
          </a:p>
          <a:p>
            <a:pPr marL="0" indent="0">
              <a:buNone/>
            </a:pPr>
            <a:endParaRPr lang="sl-SI" sz="1200" dirty="0" smtClean="0"/>
          </a:p>
          <a:p>
            <a:pPr marL="0" indent="0">
              <a:buNone/>
            </a:pPr>
            <a:endParaRPr lang="sl-SI" sz="1200" dirty="0"/>
          </a:p>
          <a:p>
            <a:r>
              <a:rPr lang="sl-SI" sz="1400" b="1" dirty="0"/>
              <a:t>Prisežem</a:t>
            </a:r>
            <a:r>
              <a:rPr lang="sl-SI" sz="1400" dirty="0"/>
              <a:t> na Apolona Zdravnika in </a:t>
            </a:r>
            <a:r>
              <a:rPr lang="sl-SI" sz="1400" dirty="0" err="1"/>
              <a:t>Asklepija</a:t>
            </a:r>
            <a:r>
              <a:rPr lang="sl-SI" sz="1400" dirty="0"/>
              <a:t> in </a:t>
            </a:r>
            <a:r>
              <a:rPr lang="sl-SI" sz="1400" dirty="0" err="1"/>
              <a:t>Higiejo</a:t>
            </a:r>
            <a:r>
              <a:rPr lang="sl-SI" sz="1400" dirty="0"/>
              <a:t> in </a:t>
            </a:r>
            <a:r>
              <a:rPr lang="sl-SI" sz="1400" dirty="0" err="1"/>
              <a:t>Panakejo</a:t>
            </a:r>
            <a:r>
              <a:rPr lang="sl-SI" sz="1400" dirty="0"/>
              <a:t> in na vse bogove in boginje ter jih kličem za priče, da bom to prisego in to pogodbo izpolnjeval po zmožnosti in presodnosti: </a:t>
            </a:r>
            <a:br>
              <a:rPr lang="sl-SI" sz="1400" dirty="0"/>
            </a:br>
            <a:endParaRPr lang="sl-SI" sz="1400" dirty="0"/>
          </a:p>
          <a:p>
            <a:pPr marL="0" indent="0">
              <a:buNone/>
            </a:pPr>
            <a:r>
              <a:rPr lang="sl-SI" sz="1400" dirty="0" smtClean="0"/>
              <a:t>     /…/</a:t>
            </a:r>
          </a:p>
          <a:p>
            <a:endParaRPr lang="sl-SI" sz="1400" dirty="0" smtClean="0"/>
          </a:p>
          <a:p>
            <a:r>
              <a:rPr lang="sl-SI" sz="1400" dirty="0" smtClean="0"/>
              <a:t>da </a:t>
            </a:r>
            <a:r>
              <a:rPr lang="sl-SI" sz="1400" dirty="0"/>
              <a:t>bom dietična </a:t>
            </a:r>
            <a:r>
              <a:rPr lang="sl-SI" sz="1400" b="1" dirty="0"/>
              <a:t>načela po svoji vesti in vednosti uporabljal v prid bolnikov ter odvračal od njih vse, kar bi jim utegnilo biti škodljivo in nevarno</a:t>
            </a:r>
            <a:r>
              <a:rPr lang="sl-SI" sz="1400" dirty="0"/>
              <a:t>; </a:t>
            </a:r>
            <a:br>
              <a:rPr lang="sl-SI" sz="1400" dirty="0"/>
            </a:br>
            <a:endParaRPr lang="sl-SI" sz="1400" dirty="0"/>
          </a:p>
          <a:p>
            <a:r>
              <a:rPr lang="sl-SI" sz="1400" dirty="0"/>
              <a:t>da ne bom nikoli nikomur - tudi ko bi me prosil - zapisal smrtne droge ali ga z nasvetom napeljeval na tako misel; prav tako ne bom nobeni ženski dal pripomočka za uničenje telesnega ploda; </a:t>
            </a:r>
            <a:br>
              <a:rPr lang="sl-SI" sz="1400" dirty="0"/>
            </a:br>
            <a:endParaRPr lang="sl-SI" sz="1400" dirty="0"/>
          </a:p>
          <a:p>
            <a:r>
              <a:rPr lang="sl-SI" sz="1400" dirty="0" smtClean="0"/>
              <a:t>da </a:t>
            </a:r>
            <a:r>
              <a:rPr lang="sl-SI" sz="1400" dirty="0"/>
              <a:t>ne bom rezal ljudi, ki trpe za kamni, marveč da jih bom prepuščal delovnim možem, ki jim je ta stvar poklicno opravilo; </a:t>
            </a:r>
            <a:r>
              <a:rPr lang="sl-SI" sz="1400" dirty="0" smtClean="0"/>
              <a:t> </a:t>
            </a:r>
          </a:p>
          <a:p>
            <a:endParaRPr lang="sl-SI" sz="1400" dirty="0"/>
          </a:p>
          <a:p>
            <a:pPr marL="0" indent="0">
              <a:buNone/>
            </a:pPr>
            <a:r>
              <a:rPr lang="sl-SI" sz="1400" dirty="0"/>
              <a:t> </a:t>
            </a:r>
            <a:r>
              <a:rPr lang="sl-SI" sz="1400" dirty="0" smtClean="0"/>
              <a:t>    /…/</a:t>
            </a:r>
            <a:r>
              <a:rPr lang="sl-SI" sz="1400" dirty="0"/>
              <a:t/>
            </a:r>
            <a:br>
              <a:rPr lang="sl-SI" sz="1400" dirty="0"/>
            </a:br>
            <a:endParaRPr lang="sl-SI" sz="1400" dirty="0"/>
          </a:p>
          <a:p>
            <a:r>
              <a:rPr lang="sl-SI" sz="1400" dirty="0"/>
              <a:t>da bom molčal o vsem, kar bom pri izvrševanju prakse ali tudi izven nje videl ali slišal o življenju in vedenju ljudi in česar ne gre obešati na veliki zvon, ker sem mnenja, da je take reči treba ohraniti zase kot (poklicno) skrivnost. Če bom torej to prisego vestno izpolnjeval in je ne bom prelomil, naj mi bo dana sreča in blagoslov v življenju in poklicu, da me bodo vsi ljudje imeli zmeraj v čislih, če pa jo bom prekršil in postal krivoprisežnik, naj me zadene nasprotno! </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9195" y="381000"/>
            <a:ext cx="250480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195" y="3241675"/>
            <a:ext cx="2504803"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125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3600" dirty="0" smtClean="0"/>
              <a:t>1. Umetnost</a:t>
            </a:r>
            <a:endParaRPr lang="sl-SI" sz="3600" dirty="0"/>
          </a:p>
        </p:txBody>
      </p:sp>
      <p:sp>
        <p:nvSpPr>
          <p:cNvPr id="3" name="Content Placeholder 2"/>
          <p:cNvSpPr>
            <a:spLocks noGrp="1"/>
          </p:cNvSpPr>
          <p:nvPr>
            <p:ph idx="1"/>
          </p:nvPr>
        </p:nvSpPr>
        <p:spPr/>
        <p:txBody>
          <a:bodyPr/>
          <a:lstStyle/>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pPr marL="0" indent="0">
              <a:buNone/>
            </a:pPr>
            <a:endParaRPr lang="sl-SI" dirty="0"/>
          </a:p>
          <a:p>
            <a:pPr marL="0" indent="0">
              <a:buNone/>
            </a:pPr>
            <a:r>
              <a:rPr lang="sl-SI" dirty="0" smtClean="0"/>
              <a:t>dorski steber	           </a:t>
            </a:r>
            <a:r>
              <a:rPr lang="sl-SI" dirty="0" err="1" smtClean="0"/>
              <a:t>jonski	steber		korintski</a:t>
            </a:r>
            <a:r>
              <a:rPr lang="sl-SI" dirty="0" smtClean="0"/>
              <a:t> steber</a:t>
            </a:r>
            <a:endParaRPr lang="sl-SI"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266" y="1523999"/>
            <a:ext cx="2207596"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2289" y="1524000"/>
            <a:ext cx="211785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562100"/>
            <a:ext cx="2098834"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253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410200"/>
          </a:xfrm>
        </p:spPr>
        <p:txBody>
          <a:bodyPr/>
          <a:lstStyle/>
          <a:p>
            <a:pPr marL="0" indent="0">
              <a:buNone/>
            </a:pPr>
            <a:r>
              <a:rPr lang="sl-SI" b="1" dirty="0"/>
              <a:t>ESKULAP ali ASKLEPIJ- grški bog zdravilstva, njegov simbol je bila palica, ki jo je ovijala kača</a:t>
            </a:r>
          </a:p>
          <a:p>
            <a:endParaRPr lang="sl-SI"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495550"/>
            <a:ext cx="27432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76800" y="5257800"/>
            <a:ext cx="2396525" cy="461665"/>
          </a:xfrm>
          <a:prstGeom prst="rect">
            <a:avLst/>
          </a:prstGeom>
          <a:noFill/>
        </p:spPr>
        <p:txBody>
          <a:bodyPr wrap="square" rtlCol="0">
            <a:spAutoFit/>
          </a:bodyPr>
          <a:lstStyle/>
          <a:p>
            <a:r>
              <a:rPr lang="sl-SI" sz="2400" dirty="0" smtClean="0"/>
              <a:t>Simbol lekarne</a:t>
            </a:r>
            <a:endParaRPr lang="sl-SI" sz="2400" dirty="0"/>
          </a:p>
        </p:txBody>
      </p:sp>
    </p:spTree>
    <p:extLst>
      <p:ext uri="{BB962C8B-B14F-4D97-AF65-F5344CB8AC3E}">
        <p14:creationId xmlns:p14="http://schemas.microsoft.com/office/powerpoint/2010/main" val="80531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9220200" cy="6477000"/>
          </a:xfrm>
        </p:spPr>
        <p:txBody>
          <a:bodyPr>
            <a:normAutofit fontScale="85000" lnSpcReduction="20000"/>
          </a:bodyPr>
          <a:lstStyle/>
          <a:p>
            <a:pPr marL="0" indent="0">
              <a:buNone/>
            </a:pPr>
            <a:r>
              <a:rPr lang="sl-SI" sz="2800" dirty="0"/>
              <a:t>c</a:t>
            </a:r>
            <a:r>
              <a:rPr lang="sl-SI" sz="2800" dirty="0" smtClean="0"/>
              <a:t>) Matematika</a:t>
            </a:r>
          </a:p>
          <a:p>
            <a:pPr marL="0" indent="0">
              <a:buNone/>
            </a:pPr>
            <a:endParaRPr lang="sl-SI" dirty="0"/>
          </a:p>
          <a:p>
            <a:pPr marL="0" indent="0">
              <a:buNone/>
            </a:pPr>
            <a:r>
              <a:rPr lang="sl-SI" dirty="0" err="1" smtClean="0"/>
              <a:t>Pitagora		Evklid		</a:t>
            </a:r>
            <a:r>
              <a:rPr lang="sl-SI" dirty="0" smtClean="0"/>
              <a:t>               Arhimed</a:t>
            </a:r>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r>
              <a:rPr lang="sl-SI" dirty="0" smtClean="0"/>
              <a:t>					</a:t>
            </a:r>
            <a:endParaRPr lang="sl-SI" dirty="0"/>
          </a:p>
          <a:p>
            <a:pPr marL="0" indent="0">
              <a:buNone/>
            </a:pPr>
            <a:r>
              <a:rPr lang="sl-SI" sz="2200" dirty="0" smtClean="0"/>
              <a:t>			</a:t>
            </a:r>
            <a:r>
              <a:rPr lang="sl-SI" sz="2200" dirty="0"/>
              <a:t>	       </a:t>
            </a:r>
            <a:r>
              <a:rPr lang="sl-SI" sz="2200" dirty="0" smtClean="0"/>
              <a:t>				</a:t>
            </a:r>
          </a:p>
          <a:p>
            <a:pPr marL="0" indent="0">
              <a:buNone/>
            </a:pPr>
            <a:endParaRPr lang="sl-SI" sz="2200" dirty="0"/>
          </a:p>
          <a:p>
            <a:pPr marL="0" indent="0">
              <a:buNone/>
            </a:pPr>
            <a:r>
              <a:rPr lang="sl-SI" sz="2200" dirty="0" smtClean="0"/>
              <a:t>					</a:t>
            </a:r>
          </a:p>
          <a:p>
            <a:pPr marL="0" indent="0">
              <a:buNone/>
            </a:pPr>
            <a:r>
              <a:rPr lang="sl-SI" sz="2200" dirty="0"/>
              <a:t>	</a:t>
            </a:r>
            <a:r>
              <a:rPr lang="sl-SI" sz="2200" dirty="0" smtClean="0"/>
              <a:t>				 Ko </a:t>
            </a:r>
            <a:r>
              <a:rPr lang="sl-SI" sz="2200" dirty="0"/>
              <a:t>se je kopal, je odkril svoj </a:t>
            </a:r>
            <a:r>
              <a:rPr lang="sl-SI" sz="2200" dirty="0" smtClean="0"/>
              <a:t>zakon					 </a:t>
            </a:r>
            <a:r>
              <a:rPr lang="sl-SI" sz="2200" dirty="0"/>
              <a:t>po katerem telo, potopljeno v vodo</a:t>
            </a:r>
            <a:r>
              <a:rPr lang="sl-SI" sz="2200" dirty="0" smtClean="0"/>
              <a:t>, na 					 videz </a:t>
            </a:r>
            <a:r>
              <a:rPr lang="sl-SI" sz="2200" dirty="0"/>
              <a:t>izgubi toliko teže, kolikor </a:t>
            </a:r>
            <a:r>
              <a:rPr lang="sl-SI" sz="2200" dirty="0" smtClean="0"/>
              <a:t>je težka 					 izpodrinjena voda (= načelo vzgona);</a:t>
            </a:r>
            <a:endParaRPr lang="sl-SI" sz="1800" b="1" dirty="0" smtClean="0"/>
          </a:p>
          <a:p>
            <a:pPr marL="0" indent="0">
              <a:buNone/>
            </a:pPr>
            <a:r>
              <a:rPr lang="sl-SI" sz="2800" b="1" dirty="0" smtClean="0"/>
              <a:t>a² </a:t>
            </a:r>
            <a:r>
              <a:rPr lang="sl-SI" sz="2800" b="1" dirty="0"/>
              <a:t>+ b² = c² </a:t>
            </a:r>
            <a:r>
              <a:rPr lang="sl-SI" sz="2800" dirty="0" smtClean="0"/>
              <a:t>	    </a:t>
            </a:r>
            <a:r>
              <a:rPr lang="sl-SI" sz="2800" b="1" dirty="0" smtClean="0"/>
              <a:t>geometrija</a:t>
            </a:r>
            <a:r>
              <a:rPr lang="sl-SI" sz="1800" b="1" dirty="0" smtClean="0"/>
              <a:t>	</a:t>
            </a:r>
            <a:r>
              <a:rPr lang="sl-SI" sz="1800" b="1" dirty="0"/>
              <a:t> </a:t>
            </a:r>
            <a:r>
              <a:rPr lang="sl-SI" sz="2200" dirty="0" smtClean="0"/>
              <a:t>od navdušenja </a:t>
            </a:r>
            <a:r>
              <a:rPr lang="sl-SI" sz="2200" dirty="0"/>
              <a:t>je gol tekel po mestu </a:t>
            </a:r>
            <a:r>
              <a:rPr lang="sl-SI" sz="2200" dirty="0" smtClean="0"/>
              <a:t> </a:t>
            </a:r>
            <a:r>
              <a:rPr lang="sl-SI" sz="2200" dirty="0"/>
              <a:t>	</a:t>
            </a:r>
            <a:r>
              <a:rPr lang="sl-SI" sz="2200" dirty="0" smtClean="0"/>
              <a:t>				 in vpil</a:t>
            </a:r>
            <a:r>
              <a:rPr lang="sl-SI" sz="2200" dirty="0"/>
              <a:t>: </a:t>
            </a:r>
            <a:r>
              <a:rPr lang="sl-SI" sz="2200" b="1" dirty="0"/>
              <a:t>"</a:t>
            </a:r>
            <a:r>
              <a:rPr lang="sl-SI" sz="2200" b="1" dirty="0" err="1"/>
              <a:t>Heureka</a:t>
            </a:r>
            <a:r>
              <a:rPr lang="sl-SI" sz="2200" b="1" dirty="0"/>
              <a:t>, </a:t>
            </a:r>
            <a:r>
              <a:rPr lang="sl-SI" sz="2200" b="1" dirty="0" err="1"/>
              <a:t>heureka</a:t>
            </a:r>
            <a:r>
              <a:rPr lang="sl-SI" sz="2200" b="1" dirty="0"/>
              <a:t>!"</a:t>
            </a:r>
            <a:r>
              <a:rPr lang="sl-SI" sz="2200" dirty="0"/>
              <a:t> </a:t>
            </a:r>
            <a:r>
              <a:rPr lang="sl-SI" sz="2200" dirty="0" smtClean="0"/>
              <a:t>– </a:t>
            </a:r>
          </a:p>
          <a:p>
            <a:pPr marL="0" indent="0">
              <a:buNone/>
            </a:pPr>
            <a:r>
              <a:rPr lang="sl-SI" sz="2200" dirty="0" smtClean="0"/>
              <a:t>					 "Našel 	sem</a:t>
            </a:r>
            <a:r>
              <a:rPr lang="sl-SI" sz="2200" dirty="0"/>
              <a:t>, našel sem!" </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2003043"/>
            <a:ext cx="2379242" cy="281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1276350" y="5030597"/>
            <a:ext cx="368300" cy="701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264" y="1633345"/>
            <a:ext cx="4054136" cy="301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37" y="2171698"/>
            <a:ext cx="2318426" cy="247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3653" y="5000562"/>
            <a:ext cx="43338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77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0200"/>
          </a:xfrm>
        </p:spPr>
        <p:txBody>
          <a:bodyPr>
            <a:normAutofit lnSpcReduction="10000"/>
          </a:bodyPr>
          <a:lstStyle/>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b="1" dirty="0" smtClean="0"/>
          </a:p>
          <a:p>
            <a:pPr marL="0" indent="0">
              <a:buNone/>
            </a:pPr>
            <a:r>
              <a:rPr lang="sl-SI" b="1" dirty="0" smtClean="0"/>
              <a:t>Arhimedov </a:t>
            </a:r>
            <a:r>
              <a:rPr lang="sl-SI" b="1" dirty="0"/>
              <a:t>vijak</a:t>
            </a:r>
            <a:r>
              <a:rPr lang="sl-SI" dirty="0"/>
              <a:t> </a:t>
            </a:r>
            <a:endParaRPr lang="sl-SI" dirty="0" smtClean="0"/>
          </a:p>
          <a:p>
            <a:pPr marL="0" indent="0">
              <a:buNone/>
            </a:pPr>
            <a:endParaRPr lang="sl-SI" dirty="0"/>
          </a:p>
          <a:p>
            <a:pPr marL="0" indent="0">
              <a:buNone/>
            </a:pPr>
            <a:r>
              <a:rPr lang="sl-SI" dirty="0" smtClean="0"/>
              <a:t>V </a:t>
            </a:r>
            <a:r>
              <a:rPr lang="sl-SI" dirty="0"/>
              <a:t>obliki spirale vrteči se vijak, ki ga poganjamo z ročajem ali nožnimi pedali, se vrti v valju in poganja vodo navzgor</a:t>
            </a:r>
            <a:r>
              <a:rPr lang="sl-SI" dirty="0" smtClean="0"/>
              <a:t>.</a:t>
            </a:r>
          </a:p>
          <a:p>
            <a:pPr marL="0" indent="0">
              <a:buNone/>
            </a:pPr>
            <a:endParaRPr lang="sl-SI" dirty="0" smtClean="0"/>
          </a:p>
          <a:p>
            <a:pPr marL="0" indent="0">
              <a:buNone/>
            </a:pPr>
            <a:r>
              <a:rPr lang="sl-SI" sz="1900" dirty="0" smtClean="0"/>
              <a:t>Dodatna literatura: Si-yuan, L. In Lian-bu L. (2002), Arhimed – Skrivnost kraljeve krone, Ljubljana, Didakta.</a:t>
            </a:r>
            <a:endParaRPr lang="sl-SI" sz="19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620077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218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048000" y="3733800"/>
            <a:ext cx="4953000" cy="1568450"/>
          </a:xfrm>
          <a:prstGeom prst="rect">
            <a:avLst/>
          </a:prstGeom>
          <a:noFill/>
          <a:ln w="9525">
            <a:noFill/>
            <a:miter lim="800000"/>
            <a:headEnd/>
            <a:tailEnd/>
          </a:ln>
        </p:spPr>
      </p:pic>
      <p:sp>
        <p:nvSpPr>
          <p:cNvPr id="7" name="Rectangle 6"/>
          <p:cNvSpPr/>
          <p:nvPr/>
        </p:nvSpPr>
        <p:spPr>
          <a:xfrm>
            <a:off x="457200" y="1066800"/>
            <a:ext cx="8305800" cy="2046714"/>
          </a:xfrm>
          <a:prstGeom prst="rect">
            <a:avLst/>
          </a:prstGeom>
        </p:spPr>
        <p:txBody>
          <a:bodyPr wrap="square">
            <a:spAutoFit/>
          </a:bodyPr>
          <a:lstStyle/>
          <a:p>
            <a:pPr lvl="0" fontAlgn="base">
              <a:spcBef>
                <a:spcPct val="0"/>
              </a:spcBef>
              <a:spcAft>
                <a:spcPct val="0"/>
              </a:spcAft>
            </a:pPr>
            <a:r>
              <a:rPr lang="sl-SI" b="1" dirty="0" smtClean="0">
                <a:solidFill>
                  <a:srgbClr val="292934"/>
                </a:solidFill>
                <a:latin typeface="Arial" charset="0"/>
                <a:cs typeface="Arial" charset="0"/>
              </a:rPr>
              <a:t>Arhimedova </a:t>
            </a:r>
            <a:r>
              <a:rPr lang="sl-SI" b="1" smtClean="0">
                <a:solidFill>
                  <a:srgbClr val="292934"/>
                </a:solidFill>
                <a:latin typeface="Arial" charset="0"/>
                <a:cs typeface="Arial" charset="0"/>
              </a:rPr>
              <a:t>konstanta (π = 3,14)</a:t>
            </a:r>
            <a:endParaRPr lang="sl-SI" b="1" dirty="0" smtClean="0">
              <a:solidFill>
                <a:srgbClr val="292934"/>
              </a:solidFill>
              <a:latin typeface="Arial" charset="0"/>
              <a:cs typeface="Arial" charset="0"/>
            </a:endParaRPr>
          </a:p>
          <a:p>
            <a:pPr lvl="0" fontAlgn="base">
              <a:spcBef>
                <a:spcPct val="0"/>
              </a:spcBef>
              <a:spcAft>
                <a:spcPct val="0"/>
              </a:spcAft>
            </a:pPr>
            <a:endParaRPr lang="sl-SI" dirty="0" smtClean="0">
              <a:solidFill>
                <a:srgbClr val="292934"/>
              </a:solidFill>
              <a:latin typeface="Arial" charset="0"/>
              <a:cs typeface="Arial" charset="0"/>
            </a:endParaRPr>
          </a:p>
          <a:p>
            <a:pPr lvl="0" fontAlgn="base">
              <a:spcBef>
                <a:spcPct val="0"/>
              </a:spcBef>
              <a:spcAft>
                <a:spcPct val="0"/>
              </a:spcAft>
            </a:pPr>
            <a:r>
              <a:rPr lang="sl-SI" dirty="0" smtClean="0">
                <a:solidFill>
                  <a:srgbClr val="292934"/>
                </a:solidFill>
                <a:latin typeface="Arial" charset="0"/>
                <a:cs typeface="Arial" charset="0"/>
              </a:rPr>
              <a:t>Število </a:t>
            </a:r>
            <a:r>
              <a:rPr lang="sl-SI" b="1" dirty="0" smtClean="0">
                <a:solidFill>
                  <a:srgbClr val="292934"/>
                </a:solidFill>
                <a:latin typeface="Arial" charset="0"/>
                <a:cs typeface="Arial" charset="0"/>
              </a:rPr>
              <a:t>pi</a:t>
            </a:r>
            <a:r>
              <a:rPr lang="sl-SI" dirty="0" smtClean="0">
                <a:solidFill>
                  <a:srgbClr val="292934"/>
                </a:solidFill>
                <a:latin typeface="Arial" charset="0"/>
                <a:cs typeface="Arial" charset="0"/>
              </a:rPr>
              <a:t> (označeno z malo grško črko </a:t>
            </a:r>
            <a:r>
              <a:rPr lang="sl-SI" b="1" dirty="0" smtClean="0">
                <a:solidFill>
                  <a:srgbClr val="292934"/>
                </a:solidFill>
                <a:latin typeface="Arial" charset="0"/>
                <a:cs typeface="Arial" charset="0"/>
              </a:rPr>
              <a:t>π = 3,14</a:t>
            </a:r>
            <a:r>
              <a:rPr lang="sl-SI" dirty="0" smtClean="0">
                <a:solidFill>
                  <a:srgbClr val="292934"/>
                </a:solidFill>
                <a:latin typeface="Arial" charset="0"/>
                <a:cs typeface="Arial" charset="0"/>
              </a:rPr>
              <a:t>) je matematična konstanta, ki se pojavlja na mnogih področjih matematike in fizike. Imenujemo jo tudi </a:t>
            </a:r>
            <a:r>
              <a:rPr lang="sl-SI" b="1" dirty="0" smtClean="0">
                <a:solidFill>
                  <a:srgbClr val="292934"/>
                </a:solidFill>
                <a:latin typeface="Arial" charset="0"/>
                <a:cs typeface="Arial" charset="0"/>
              </a:rPr>
              <a:t>Arhimedova konstanta</a:t>
            </a:r>
            <a:r>
              <a:rPr lang="sl-SI" dirty="0" smtClean="0">
                <a:solidFill>
                  <a:srgbClr val="292934"/>
                </a:solidFill>
                <a:latin typeface="Arial" charset="0"/>
                <a:cs typeface="Arial" charset="0"/>
              </a:rPr>
              <a:t> ali </a:t>
            </a:r>
            <a:r>
              <a:rPr lang="sl-SI" b="1" dirty="0" smtClean="0">
                <a:solidFill>
                  <a:srgbClr val="292934"/>
                </a:solidFill>
                <a:latin typeface="Arial" charset="0"/>
                <a:cs typeface="Arial" charset="0"/>
              </a:rPr>
              <a:t>Ludolfovo število</a:t>
            </a:r>
            <a:r>
              <a:rPr lang="sl-SI" dirty="0" smtClean="0">
                <a:solidFill>
                  <a:srgbClr val="292934"/>
                </a:solidFill>
                <a:latin typeface="Arial" charset="0"/>
                <a:cs typeface="Arial" charset="0"/>
              </a:rPr>
              <a:t> in je enaka razmerju med obsegom kroga in njegovim premerom. </a:t>
            </a:r>
            <a:r>
              <a:rPr lang="sl-SI" sz="1900" dirty="0" smtClean="0">
                <a:solidFill>
                  <a:srgbClr val="292934"/>
                </a:solidFill>
                <a:latin typeface="Arial" charset="0"/>
                <a:cs typeface="Arial" charset="0"/>
              </a:rPr>
              <a:t>π</a:t>
            </a:r>
            <a:r>
              <a:rPr lang="sl-SI" sz="800" dirty="0" smtClean="0">
                <a:solidFill>
                  <a:srgbClr val="292934"/>
                </a:solidFill>
                <a:latin typeface="Arial" charset="0"/>
                <a:cs typeface="Arial" charset="0"/>
              </a:rPr>
              <a:t>  </a:t>
            </a:r>
            <a:r>
              <a:rPr lang="sl-SI" dirty="0" smtClean="0">
                <a:solidFill>
                  <a:srgbClr val="292934"/>
                </a:solidFill>
                <a:latin typeface="Arial" charset="0"/>
                <a:cs typeface="Arial" charset="0"/>
              </a:rPr>
              <a:t>lahko določimo tudi kot ploščino kroga s polmerom 1. </a:t>
            </a:r>
          </a:p>
        </p:txBody>
      </p:sp>
      <p:pic>
        <p:nvPicPr>
          <p:cNvPr id="1030" name="Picture 6"/>
          <p:cNvPicPr>
            <a:picLocks noChangeAspect="1" noChangeArrowheads="1"/>
          </p:cNvPicPr>
          <p:nvPr/>
        </p:nvPicPr>
        <p:blipFill>
          <a:blip r:embed="rId3" cstate="print"/>
          <a:srcRect/>
          <a:stretch>
            <a:fillRect/>
          </a:stretch>
        </p:blipFill>
        <p:spPr bwMode="auto">
          <a:xfrm>
            <a:off x="1066800" y="3505200"/>
            <a:ext cx="1524000" cy="1524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534400" cy="6172200"/>
          </a:xfrm>
        </p:spPr>
        <p:txBody>
          <a:bodyPr>
            <a:normAutofit/>
          </a:bodyPr>
          <a:lstStyle/>
          <a:p>
            <a:pPr marL="0" indent="0">
              <a:buNone/>
            </a:pPr>
            <a:r>
              <a:rPr lang="sl-SI" dirty="0"/>
              <a:t>d</a:t>
            </a:r>
            <a:r>
              <a:rPr lang="sl-SI" dirty="0" smtClean="0"/>
              <a:t>) Zgodovina: </a:t>
            </a:r>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a:p>
          <a:p>
            <a:pPr marL="0" indent="0">
              <a:buNone/>
            </a:pPr>
            <a:r>
              <a:rPr lang="sl-SI" dirty="0" smtClean="0"/>
              <a:t>Herodot- oče zgodovine,</a:t>
            </a:r>
            <a:endParaRPr lang="sl-SI" dirty="0"/>
          </a:p>
          <a:p>
            <a:pPr marL="0" indent="0">
              <a:buNone/>
            </a:pPr>
            <a:r>
              <a:rPr lang="sl-SI" i="1" dirty="0" smtClean="0"/>
              <a:t>Grško-perzijske vojne</a:t>
            </a:r>
          </a:p>
          <a:p>
            <a:pPr marL="0" indent="0">
              <a:buNone/>
            </a:pPr>
            <a:endParaRPr lang="sl-SI" dirty="0"/>
          </a:p>
          <a:p>
            <a:pPr marL="0" indent="0">
              <a:buNone/>
            </a:pPr>
            <a:endParaRPr lang="sl-SI" dirty="0" smtClean="0"/>
          </a:p>
          <a:p>
            <a:pPr marL="0" indent="0">
              <a:buNone/>
            </a:pPr>
            <a:r>
              <a:rPr lang="sl-SI" dirty="0" err="1" smtClean="0"/>
              <a:t>Tukidid</a:t>
            </a:r>
            <a:r>
              <a:rPr lang="sl-SI" dirty="0" smtClean="0"/>
              <a:t>,</a:t>
            </a:r>
          </a:p>
          <a:p>
            <a:pPr marL="0" indent="0">
              <a:buNone/>
            </a:pPr>
            <a:r>
              <a:rPr lang="sl-SI" i="1" dirty="0" smtClean="0"/>
              <a:t>Peloponeške vojne</a:t>
            </a:r>
            <a:endParaRPr lang="sl-SI" i="1"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828800"/>
            <a:ext cx="563270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169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uto0"/>
          <p:cNvPicPr>
            <a:picLocks noChangeAspect="1" noChangeArrowheads="1"/>
          </p:cNvPicPr>
          <p:nvPr/>
        </p:nvPicPr>
        <p:blipFill>
          <a:blip r:embed="rId2" cstate="print"/>
          <a:srcRect/>
          <a:stretch>
            <a:fillRect/>
          </a:stretch>
        </p:blipFill>
        <p:spPr bwMode="auto">
          <a:xfrm>
            <a:off x="0" y="0"/>
            <a:ext cx="3563938" cy="3221038"/>
          </a:xfrm>
          <a:prstGeom prst="rect">
            <a:avLst/>
          </a:prstGeom>
          <a:noFill/>
          <a:ln w="9525">
            <a:noFill/>
            <a:miter lim="800000"/>
            <a:headEnd/>
            <a:tailEnd/>
          </a:ln>
        </p:spPr>
      </p:pic>
      <p:pic>
        <p:nvPicPr>
          <p:cNvPr id="11267" name="Picture 3" descr="auto0"/>
          <p:cNvPicPr>
            <a:picLocks noChangeAspect="1" noChangeArrowheads="1"/>
          </p:cNvPicPr>
          <p:nvPr/>
        </p:nvPicPr>
        <p:blipFill>
          <a:blip r:embed="rId3" cstate="print"/>
          <a:srcRect/>
          <a:stretch>
            <a:fillRect/>
          </a:stretch>
        </p:blipFill>
        <p:spPr bwMode="auto">
          <a:xfrm>
            <a:off x="5867400" y="4724400"/>
            <a:ext cx="1541463" cy="2133600"/>
          </a:xfrm>
          <a:prstGeom prst="rect">
            <a:avLst/>
          </a:prstGeom>
          <a:noFill/>
          <a:ln w="9525">
            <a:noFill/>
            <a:miter lim="800000"/>
            <a:headEnd/>
            <a:tailEnd/>
          </a:ln>
        </p:spPr>
      </p:pic>
      <p:pic>
        <p:nvPicPr>
          <p:cNvPr id="11268" name="Picture 4" descr="auto0"/>
          <p:cNvPicPr>
            <a:picLocks noChangeAspect="1" noChangeArrowheads="1"/>
          </p:cNvPicPr>
          <p:nvPr/>
        </p:nvPicPr>
        <p:blipFill>
          <a:blip r:embed="rId4" cstate="print"/>
          <a:srcRect/>
          <a:stretch>
            <a:fillRect/>
          </a:stretch>
        </p:blipFill>
        <p:spPr bwMode="auto">
          <a:xfrm>
            <a:off x="5486400" y="0"/>
            <a:ext cx="1201738" cy="1295400"/>
          </a:xfrm>
          <a:prstGeom prst="rect">
            <a:avLst/>
          </a:prstGeom>
          <a:noFill/>
          <a:ln w="9525">
            <a:noFill/>
            <a:miter lim="800000"/>
            <a:headEnd/>
            <a:tailEnd/>
          </a:ln>
        </p:spPr>
      </p:pic>
      <p:pic>
        <p:nvPicPr>
          <p:cNvPr id="11269" name="Picture 5" descr="auto0"/>
          <p:cNvPicPr>
            <a:picLocks noChangeAspect="1" noChangeArrowheads="1"/>
          </p:cNvPicPr>
          <p:nvPr/>
        </p:nvPicPr>
        <p:blipFill>
          <a:blip r:embed="rId5" cstate="print"/>
          <a:srcRect/>
          <a:stretch>
            <a:fillRect/>
          </a:stretch>
        </p:blipFill>
        <p:spPr bwMode="auto">
          <a:xfrm>
            <a:off x="8335963" y="0"/>
            <a:ext cx="808037" cy="1676400"/>
          </a:xfrm>
          <a:prstGeom prst="rect">
            <a:avLst/>
          </a:prstGeom>
          <a:noFill/>
          <a:ln w="9525">
            <a:noFill/>
            <a:miter lim="800000"/>
            <a:headEnd/>
            <a:tailEnd/>
          </a:ln>
        </p:spPr>
      </p:pic>
      <p:pic>
        <p:nvPicPr>
          <p:cNvPr id="11270" name="Picture 6" descr="auto0"/>
          <p:cNvPicPr>
            <a:picLocks noChangeAspect="1" noChangeArrowheads="1"/>
          </p:cNvPicPr>
          <p:nvPr/>
        </p:nvPicPr>
        <p:blipFill>
          <a:blip r:embed="rId6" cstate="print"/>
          <a:srcRect/>
          <a:stretch>
            <a:fillRect/>
          </a:stretch>
        </p:blipFill>
        <p:spPr bwMode="auto">
          <a:xfrm>
            <a:off x="8443913" y="1524000"/>
            <a:ext cx="700087" cy="2514600"/>
          </a:xfrm>
          <a:prstGeom prst="rect">
            <a:avLst/>
          </a:prstGeom>
          <a:noFill/>
          <a:ln w="9525">
            <a:noFill/>
            <a:miter lim="800000"/>
            <a:headEnd/>
            <a:tailEnd/>
          </a:ln>
        </p:spPr>
      </p:pic>
      <p:pic>
        <p:nvPicPr>
          <p:cNvPr id="11271" name="Picture 7" descr="auto0"/>
          <p:cNvPicPr>
            <a:picLocks noChangeAspect="1" noChangeArrowheads="1"/>
          </p:cNvPicPr>
          <p:nvPr/>
        </p:nvPicPr>
        <p:blipFill>
          <a:blip r:embed="rId7" cstate="print"/>
          <a:srcRect/>
          <a:stretch>
            <a:fillRect/>
          </a:stretch>
        </p:blipFill>
        <p:spPr bwMode="auto">
          <a:xfrm>
            <a:off x="8489950" y="3962400"/>
            <a:ext cx="654050" cy="2895600"/>
          </a:xfrm>
          <a:prstGeom prst="rect">
            <a:avLst/>
          </a:prstGeom>
          <a:noFill/>
          <a:ln w="9525">
            <a:noFill/>
            <a:miter lim="800000"/>
            <a:headEnd/>
            <a:tailEnd/>
          </a:ln>
        </p:spPr>
      </p:pic>
      <p:pic>
        <p:nvPicPr>
          <p:cNvPr id="11272" name="Picture 8" descr="auto0"/>
          <p:cNvPicPr>
            <a:picLocks noChangeAspect="1" noChangeArrowheads="1"/>
          </p:cNvPicPr>
          <p:nvPr/>
        </p:nvPicPr>
        <p:blipFill>
          <a:blip r:embed="rId8" cstate="print"/>
          <a:srcRect/>
          <a:stretch>
            <a:fillRect/>
          </a:stretch>
        </p:blipFill>
        <p:spPr bwMode="auto">
          <a:xfrm>
            <a:off x="0" y="4611688"/>
            <a:ext cx="2286000" cy="2246312"/>
          </a:xfrm>
          <a:prstGeom prst="rect">
            <a:avLst/>
          </a:prstGeom>
          <a:noFill/>
          <a:ln w="9525">
            <a:noFill/>
            <a:miter lim="800000"/>
            <a:headEnd/>
            <a:tailEnd/>
          </a:ln>
        </p:spPr>
      </p:pic>
      <p:pic>
        <p:nvPicPr>
          <p:cNvPr id="11273" name="Picture 9" descr="auto0"/>
          <p:cNvPicPr>
            <a:picLocks noChangeAspect="1" noChangeArrowheads="1"/>
          </p:cNvPicPr>
          <p:nvPr/>
        </p:nvPicPr>
        <p:blipFill>
          <a:blip r:embed="rId9" cstate="print"/>
          <a:srcRect/>
          <a:stretch>
            <a:fillRect/>
          </a:stretch>
        </p:blipFill>
        <p:spPr bwMode="auto">
          <a:xfrm>
            <a:off x="7019925" y="1989138"/>
            <a:ext cx="1028700" cy="2057400"/>
          </a:xfrm>
          <a:prstGeom prst="rect">
            <a:avLst/>
          </a:prstGeom>
          <a:noFill/>
          <a:ln w="9525">
            <a:noFill/>
            <a:miter lim="800000"/>
            <a:headEnd/>
            <a:tailEnd/>
          </a:ln>
        </p:spPr>
      </p:pic>
      <p:pic>
        <p:nvPicPr>
          <p:cNvPr id="11274" name="Picture 10" descr="auto0"/>
          <p:cNvPicPr>
            <a:picLocks noChangeAspect="1" noChangeArrowheads="1"/>
          </p:cNvPicPr>
          <p:nvPr/>
        </p:nvPicPr>
        <p:blipFill>
          <a:blip r:embed="rId10" cstate="print"/>
          <a:srcRect/>
          <a:stretch>
            <a:fillRect/>
          </a:stretch>
        </p:blipFill>
        <p:spPr bwMode="auto">
          <a:xfrm>
            <a:off x="6858000" y="0"/>
            <a:ext cx="1300163" cy="1752600"/>
          </a:xfrm>
          <a:prstGeom prst="rect">
            <a:avLst/>
          </a:prstGeom>
          <a:noFill/>
          <a:ln w="9525">
            <a:noFill/>
            <a:miter lim="800000"/>
            <a:headEnd/>
            <a:tailEnd/>
          </a:ln>
        </p:spPr>
      </p:pic>
      <p:pic>
        <p:nvPicPr>
          <p:cNvPr id="11275" name="Picture 11" descr="auto0"/>
          <p:cNvPicPr>
            <a:picLocks noChangeAspect="1" noChangeArrowheads="1"/>
          </p:cNvPicPr>
          <p:nvPr/>
        </p:nvPicPr>
        <p:blipFill>
          <a:blip r:embed="rId11" cstate="print"/>
          <a:srcRect/>
          <a:stretch>
            <a:fillRect/>
          </a:stretch>
        </p:blipFill>
        <p:spPr bwMode="auto">
          <a:xfrm>
            <a:off x="2339975" y="5334000"/>
            <a:ext cx="1235075" cy="1524000"/>
          </a:xfrm>
          <a:prstGeom prst="rect">
            <a:avLst/>
          </a:prstGeom>
          <a:noFill/>
          <a:ln w="9525">
            <a:noFill/>
            <a:miter lim="800000"/>
            <a:headEnd/>
            <a:tailEnd/>
          </a:ln>
        </p:spPr>
      </p:pic>
      <p:pic>
        <p:nvPicPr>
          <p:cNvPr id="11276" name="Picture 12" descr="auto0"/>
          <p:cNvPicPr>
            <a:picLocks noChangeAspect="1" noChangeArrowheads="1"/>
          </p:cNvPicPr>
          <p:nvPr/>
        </p:nvPicPr>
        <p:blipFill>
          <a:blip r:embed="rId12" cstate="print"/>
          <a:srcRect/>
          <a:stretch>
            <a:fillRect/>
          </a:stretch>
        </p:blipFill>
        <p:spPr bwMode="auto">
          <a:xfrm>
            <a:off x="2339975" y="3284538"/>
            <a:ext cx="1260475" cy="2057400"/>
          </a:xfrm>
          <a:prstGeom prst="rect">
            <a:avLst/>
          </a:prstGeom>
          <a:noFill/>
          <a:ln w="9525">
            <a:noFill/>
            <a:miter lim="800000"/>
            <a:headEnd/>
            <a:tailEnd/>
          </a:ln>
        </p:spPr>
      </p:pic>
      <p:pic>
        <p:nvPicPr>
          <p:cNvPr id="11277" name="Picture 13" descr="auto0"/>
          <p:cNvPicPr>
            <a:picLocks noChangeAspect="1" noChangeArrowheads="1"/>
          </p:cNvPicPr>
          <p:nvPr/>
        </p:nvPicPr>
        <p:blipFill>
          <a:blip r:embed="rId13" cstate="print"/>
          <a:srcRect/>
          <a:stretch>
            <a:fillRect/>
          </a:stretch>
        </p:blipFill>
        <p:spPr bwMode="auto">
          <a:xfrm>
            <a:off x="7391400" y="4419600"/>
            <a:ext cx="963613" cy="2438400"/>
          </a:xfrm>
          <a:prstGeom prst="rect">
            <a:avLst/>
          </a:prstGeom>
          <a:noFill/>
          <a:ln w="9525">
            <a:noFill/>
            <a:miter lim="800000"/>
            <a:headEnd/>
            <a:tailEnd/>
          </a:ln>
        </p:spPr>
      </p:pic>
      <p:sp>
        <p:nvSpPr>
          <p:cNvPr id="28686" name="Text Box 14"/>
          <p:cNvSpPr txBox="1">
            <a:spLocks noChangeArrowheads="1"/>
          </p:cNvSpPr>
          <p:nvPr/>
        </p:nvSpPr>
        <p:spPr bwMode="auto">
          <a:xfrm>
            <a:off x="3635375" y="908050"/>
            <a:ext cx="3378200" cy="3759200"/>
          </a:xfrm>
          <a:prstGeom prst="rect">
            <a:avLst/>
          </a:prstGeom>
          <a:noFill/>
          <a:ln w="9525">
            <a:noFill/>
            <a:miter lim="800000"/>
            <a:headEnd/>
            <a:tailEnd/>
          </a:ln>
        </p:spPr>
        <p:txBody>
          <a:bodyPr wrap="none" anchor="ctr">
            <a:spAutoFit/>
          </a:bodyPr>
          <a:lstStyle/>
          <a:p>
            <a:pPr marL="342900" indent="-342900" eaLnBrk="0" hangingPunct="0">
              <a:buFontTx/>
              <a:buAutoNum type="arabicPeriod"/>
            </a:pPr>
            <a:r>
              <a:rPr lang="sl-SI" sz="1600" b="1">
                <a:latin typeface="Arial" charset="0"/>
              </a:rPr>
              <a:t>MIRON</a:t>
            </a:r>
          </a:p>
          <a:p>
            <a:pPr marL="342900" indent="-342900" eaLnBrk="0" hangingPunct="0">
              <a:buFontTx/>
              <a:buAutoNum type="arabicPeriod"/>
            </a:pPr>
            <a:r>
              <a:rPr lang="sl-SI" sz="1600" b="1">
                <a:latin typeface="Arial" charset="0"/>
              </a:rPr>
              <a:t>KARIATIDE</a:t>
            </a:r>
          </a:p>
          <a:p>
            <a:pPr marL="342900" indent="-342900" eaLnBrk="0" hangingPunct="0">
              <a:buFontTx/>
              <a:buAutoNum type="arabicPeriod"/>
            </a:pPr>
            <a:r>
              <a:rPr lang="sl-SI" sz="1600" b="1">
                <a:latin typeface="Arial" charset="0"/>
              </a:rPr>
              <a:t>ATENSKA AKROPOLA</a:t>
            </a:r>
          </a:p>
          <a:p>
            <a:pPr marL="342900" indent="-342900" eaLnBrk="0" hangingPunct="0">
              <a:buFontTx/>
              <a:buAutoNum type="arabicPeriod"/>
            </a:pPr>
            <a:r>
              <a:rPr lang="sl-SI" sz="1600" b="1">
                <a:latin typeface="Arial" charset="0"/>
              </a:rPr>
              <a:t>PROPILEJI, EREHTEJON,</a:t>
            </a:r>
          </a:p>
          <a:p>
            <a:pPr marL="342900" indent="-342900" eaLnBrk="0" hangingPunct="0">
              <a:buFontTx/>
              <a:buAutoNum type="arabicPeriod"/>
            </a:pPr>
            <a:r>
              <a:rPr lang="sl-SI" sz="1600" b="1">
                <a:latin typeface="Arial" charset="0"/>
              </a:rPr>
              <a:t>PARTENON</a:t>
            </a:r>
          </a:p>
          <a:p>
            <a:pPr marL="342900" indent="-342900" eaLnBrk="0" hangingPunct="0">
              <a:buFontTx/>
              <a:buAutoNum type="arabicPeriod"/>
            </a:pPr>
            <a:r>
              <a:rPr lang="sl-SI" sz="1600" b="1">
                <a:latin typeface="Arial" charset="0"/>
              </a:rPr>
              <a:t>RELIEFI</a:t>
            </a:r>
          </a:p>
          <a:p>
            <a:pPr marL="342900" indent="-342900" eaLnBrk="0" hangingPunct="0">
              <a:buFontTx/>
              <a:buAutoNum type="arabicPeriod"/>
            </a:pPr>
            <a:r>
              <a:rPr lang="sl-SI" sz="1600" b="1">
                <a:latin typeface="Arial" charset="0"/>
              </a:rPr>
              <a:t>GLEDALIŠČE</a:t>
            </a:r>
          </a:p>
          <a:p>
            <a:pPr marL="342900" indent="-342900" eaLnBrk="0" hangingPunct="0">
              <a:buFontTx/>
              <a:buAutoNum type="arabicPeriod"/>
            </a:pPr>
            <a:r>
              <a:rPr lang="sl-SI" sz="1600" b="1">
                <a:latin typeface="Arial" charset="0"/>
              </a:rPr>
              <a:t>PITAGORA</a:t>
            </a:r>
          </a:p>
          <a:p>
            <a:pPr marL="342900" indent="-342900" eaLnBrk="0" hangingPunct="0">
              <a:buFontTx/>
              <a:buAutoNum type="arabicPeriod"/>
            </a:pPr>
            <a:r>
              <a:rPr lang="sl-SI" sz="1600" b="1">
                <a:latin typeface="Arial" charset="0"/>
              </a:rPr>
              <a:t>ARISTOTEL IN PLATON</a:t>
            </a:r>
          </a:p>
          <a:p>
            <a:pPr marL="342900" indent="-342900" eaLnBrk="0" hangingPunct="0">
              <a:buFontTx/>
              <a:buAutoNum type="arabicPeriod"/>
            </a:pPr>
            <a:r>
              <a:rPr lang="sl-SI" sz="1600" b="1">
                <a:latin typeface="Arial" charset="0"/>
              </a:rPr>
              <a:t>DORSKI STEBER</a:t>
            </a:r>
          </a:p>
          <a:p>
            <a:pPr marL="342900" indent="-342900" eaLnBrk="0" hangingPunct="0">
              <a:buFontTx/>
              <a:buAutoNum type="arabicPeriod"/>
            </a:pPr>
            <a:r>
              <a:rPr lang="sl-SI" sz="1600" b="1">
                <a:latin typeface="Arial" charset="0"/>
              </a:rPr>
              <a:t>KORINTSKI STEBER</a:t>
            </a:r>
          </a:p>
          <a:p>
            <a:pPr marL="342900" indent="-342900" eaLnBrk="0" hangingPunct="0">
              <a:buFontTx/>
              <a:buAutoNum type="arabicPeriod"/>
            </a:pPr>
            <a:r>
              <a:rPr lang="sl-SI" sz="1600" b="1">
                <a:latin typeface="Arial" charset="0"/>
              </a:rPr>
              <a:t>JONSKI STEBER</a:t>
            </a:r>
          </a:p>
          <a:p>
            <a:pPr marL="342900" indent="-342900" eaLnBrk="0" hangingPunct="0">
              <a:buFontTx/>
              <a:buAutoNum type="arabicPeriod"/>
            </a:pPr>
            <a:r>
              <a:rPr lang="sl-SI" sz="1600" b="1">
                <a:latin typeface="Arial" charset="0"/>
              </a:rPr>
              <a:t>PALADA ATENA</a:t>
            </a:r>
          </a:p>
          <a:p>
            <a:pPr marL="342900" indent="-342900" eaLnBrk="0" hangingPunct="0">
              <a:buFontTx/>
              <a:buAutoNum type="arabicPeriod"/>
            </a:pPr>
            <a:r>
              <a:rPr lang="sl-SI" sz="1600" b="1">
                <a:latin typeface="Arial" charset="0"/>
              </a:rPr>
              <a:t>RDEČE - ČRNO SLIKARSTVO</a:t>
            </a:r>
          </a:p>
          <a:p>
            <a:pPr marL="342900" indent="-342900" eaLnBrk="0" hangingPunct="0">
              <a:buFontTx/>
              <a:buAutoNum type="arabicPeriod"/>
            </a:pPr>
            <a:r>
              <a:rPr lang="sl-SI" sz="1600" b="1">
                <a:latin typeface="Arial" charset="0"/>
              </a:rPr>
              <a:t>ČRNO - RDEČE SLIKARSTVO</a:t>
            </a:r>
            <a:endParaRPr lang="sl-SI" sz="1600">
              <a:latin typeface="Arial" charset="0"/>
            </a:endParaRPr>
          </a:p>
        </p:txBody>
      </p:sp>
      <p:pic>
        <p:nvPicPr>
          <p:cNvPr id="11279" name="Picture 15" descr="auto0"/>
          <p:cNvPicPr>
            <a:picLocks noChangeAspect="1" noChangeArrowheads="1"/>
          </p:cNvPicPr>
          <p:nvPr/>
        </p:nvPicPr>
        <p:blipFill>
          <a:blip r:embed="rId14" cstate="print"/>
          <a:srcRect/>
          <a:stretch>
            <a:fillRect/>
          </a:stretch>
        </p:blipFill>
        <p:spPr bwMode="auto">
          <a:xfrm>
            <a:off x="3635375" y="5153025"/>
            <a:ext cx="2209800" cy="1704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wipe(down)">
                                      <p:cBhvr>
                                        <p:cTn id="7" dur="500"/>
                                        <p:tgtEl>
                                          <p:spTgt spid="11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barn(inHorizontal)">
                                      <p:cBhvr>
                                        <p:cTn id="12" dur="500"/>
                                        <p:tgtEl>
                                          <p:spTgt spid="1127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73"/>
                                        </p:tgtEl>
                                        <p:attrNameLst>
                                          <p:attrName>style.visibility</p:attrName>
                                        </p:attrNameLst>
                                      </p:cBhvr>
                                      <p:to>
                                        <p:strVal val="visible"/>
                                      </p:to>
                                    </p:set>
                                    <p:anim calcmode="lin" valueType="num">
                                      <p:cBhvr>
                                        <p:cTn id="17" dur="500" fill="hold"/>
                                        <p:tgtEl>
                                          <p:spTgt spid="11273"/>
                                        </p:tgtEl>
                                        <p:attrNameLst>
                                          <p:attrName>ppt_w</p:attrName>
                                        </p:attrNameLst>
                                      </p:cBhvr>
                                      <p:tavLst>
                                        <p:tav tm="0">
                                          <p:val>
                                            <p:fltVal val="0"/>
                                          </p:val>
                                        </p:tav>
                                        <p:tav tm="100000">
                                          <p:val>
                                            <p:strVal val="#ppt_w"/>
                                          </p:val>
                                        </p:tav>
                                      </p:tavLst>
                                    </p:anim>
                                    <p:anim calcmode="lin" valueType="num">
                                      <p:cBhvr>
                                        <p:cTn id="18" dur="500" fill="hold"/>
                                        <p:tgtEl>
                                          <p:spTgt spid="1127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275"/>
                                        </p:tgtEl>
                                        <p:attrNameLst>
                                          <p:attrName>style.visibility</p:attrName>
                                        </p:attrNameLst>
                                      </p:cBhvr>
                                      <p:to>
                                        <p:strVal val="visible"/>
                                      </p:to>
                                    </p:set>
                                    <p:animEffect transition="in" filter="box(in)">
                                      <p:cBhvr>
                                        <p:cTn id="23" dur="500"/>
                                        <p:tgtEl>
                                          <p:spTgt spid="112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276"/>
                                        </p:tgtEl>
                                        <p:attrNameLst>
                                          <p:attrName>style.visibility</p:attrName>
                                        </p:attrNameLst>
                                      </p:cBhvr>
                                      <p:to>
                                        <p:strVal val="visible"/>
                                      </p:to>
                                    </p:set>
                                    <p:animEffect transition="in" filter="wipe(up)">
                                      <p:cBhvr>
                                        <p:cTn id="28" dur="500"/>
                                        <p:tgtEl>
                                          <p:spTgt spid="1127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11274"/>
                                        </p:tgtEl>
                                        <p:attrNameLst>
                                          <p:attrName>style.visibility</p:attrName>
                                        </p:attrNameLst>
                                      </p:cBhvr>
                                      <p:to>
                                        <p:strVal val="visible"/>
                                      </p:to>
                                    </p:set>
                                    <p:animEffect transition="in" filter="box(out)">
                                      <p:cBhvr>
                                        <p:cTn id="33" dur="500"/>
                                        <p:tgtEl>
                                          <p:spTgt spid="1127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11279"/>
                                        </p:tgtEl>
                                        <p:attrNameLst>
                                          <p:attrName>style.visibility</p:attrName>
                                        </p:attrNameLst>
                                      </p:cBhvr>
                                      <p:to>
                                        <p:strVal val="visible"/>
                                      </p:to>
                                    </p:set>
                                    <p:animEffect transition="in" filter="barn(inHorizontal)">
                                      <p:cBhvr>
                                        <p:cTn id="38" dur="500"/>
                                        <p:tgtEl>
                                          <p:spTgt spid="11279"/>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9" fill="hold" nodeType="clickEffect">
                                  <p:stCondLst>
                                    <p:cond delay="0"/>
                                  </p:stCondLst>
                                  <p:childTnLst>
                                    <p:set>
                                      <p:cBhvr>
                                        <p:cTn id="42" dur="1" fill="hold">
                                          <p:stCondLst>
                                            <p:cond delay="0"/>
                                          </p:stCondLst>
                                        </p:cTn>
                                        <p:tgtEl>
                                          <p:spTgt spid="11266"/>
                                        </p:tgtEl>
                                        <p:attrNameLst>
                                          <p:attrName>style.visibility</p:attrName>
                                        </p:attrNameLst>
                                      </p:cBhvr>
                                      <p:to>
                                        <p:strVal val="visible"/>
                                      </p:to>
                                    </p:set>
                                    <p:animEffect transition="in" filter="strips(upLeft)">
                                      <p:cBhvr>
                                        <p:cTn id="43" dur="500"/>
                                        <p:tgtEl>
                                          <p:spTgt spid="112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1269"/>
                                        </p:tgtEl>
                                        <p:attrNameLst>
                                          <p:attrName>style.visibility</p:attrName>
                                        </p:attrNameLst>
                                      </p:cBhvr>
                                      <p:to>
                                        <p:strVal val="visible"/>
                                      </p:to>
                                    </p:set>
                                    <p:animEffect transition="in" filter="wipe(down)">
                                      <p:cBhvr>
                                        <p:cTn id="48" dur="500"/>
                                        <p:tgtEl>
                                          <p:spTgt spid="1126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11277"/>
                                        </p:tgtEl>
                                        <p:attrNameLst>
                                          <p:attrName>style.visibility</p:attrName>
                                        </p:attrNameLst>
                                      </p:cBhvr>
                                      <p:to>
                                        <p:strVal val="visible"/>
                                      </p:to>
                                    </p:set>
                                    <p:animEffect transition="in" filter="barn(inHorizontal)">
                                      <p:cBhvr>
                                        <p:cTn id="53" dur="500"/>
                                        <p:tgtEl>
                                          <p:spTgt spid="11277"/>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9" fill="hold" nodeType="clickEffect">
                                  <p:stCondLst>
                                    <p:cond delay="0"/>
                                  </p:stCondLst>
                                  <p:childTnLst>
                                    <p:set>
                                      <p:cBhvr>
                                        <p:cTn id="57" dur="1" fill="hold">
                                          <p:stCondLst>
                                            <p:cond delay="0"/>
                                          </p:stCondLst>
                                        </p:cTn>
                                        <p:tgtEl>
                                          <p:spTgt spid="11267"/>
                                        </p:tgtEl>
                                        <p:attrNameLst>
                                          <p:attrName>style.visibility</p:attrName>
                                        </p:attrNameLst>
                                      </p:cBhvr>
                                      <p:to>
                                        <p:strVal val="visible"/>
                                      </p:to>
                                    </p:set>
                                    <p:animEffect transition="in" filter="strips(upLeft)">
                                      <p:cBhvr>
                                        <p:cTn id="58" dur="500"/>
                                        <p:tgtEl>
                                          <p:spTgt spid="1126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268"/>
                                        </p:tgtEl>
                                        <p:attrNameLst>
                                          <p:attrName>style.visibility</p:attrName>
                                        </p:attrNameLst>
                                      </p:cBhvr>
                                      <p:to>
                                        <p:strVal val="visible"/>
                                      </p:to>
                                    </p:set>
                                    <p:anim calcmode="lin" valueType="num">
                                      <p:cBhvr additive="base">
                                        <p:cTn id="63" dur="500" fill="hold"/>
                                        <p:tgtEl>
                                          <p:spTgt spid="11268"/>
                                        </p:tgtEl>
                                        <p:attrNameLst>
                                          <p:attrName>ppt_x</p:attrName>
                                        </p:attrNameLst>
                                      </p:cBhvr>
                                      <p:tavLst>
                                        <p:tav tm="0">
                                          <p:val>
                                            <p:strVal val="#ppt_x"/>
                                          </p:val>
                                        </p:tav>
                                        <p:tav tm="100000">
                                          <p:val>
                                            <p:strVal val="#ppt_x"/>
                                          </p:val>
                                        </p:tav>
                                      </p:tavLst>
                                    </p:anim>
                                    <p:anim calcmode="lin" valueType="num">
                                      <p:cBhvr additive="base">
                                        <p:cTn id="6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1271"/>
                                        </p:tgtEl>
                                        <p:attrNameLst>
                                          <p:attrName>style.visibility</p:attrName>
                                        </p:attrNameLst>
                                      </p:cBhvr>
                                      <p:to>
                                        <p:strVal val="visible"/>
                                      </p:to>
                                    </p:set>
                                    <p:animEffect transition="in" filter="wipe(up)">
                                      <p:cBhvr>
                                        <p:cTn id="69"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0" y="958850"/>
            <a:ext cx="6051550" cy="1568450"/>
          </a:xfrm>
          <a:prstGeom prst="rect">
            <a:avLst/>
          </a:prstGeom>
          <a:solidFill>
            <a:srgbClr val="FFFCF3"/>
          </a:solidFill>
          <a:ln w="9525">
            <a:solidFill>
              <a:srgbClr val="990000"/>
            </a:solidFill>
            <a:miter lim="800000"/>
            <a:headEnd/>
            <a:tailEnd/>
          </a:ln>
        </p:spPr>
        <p:txBody>
          <a:bodyPr wrap="none" anchor="ctr">
            <a:spAutoFit/>
          </a:bodyPr>
          <a:lstStyle/>
          <a:p>
            <a:pPr marL="342900" indent="-342900" eaLnBrk="0" hangingPunct="0"/>
            <a:endParaRPr lang="sl-SI" sz="800">
              <a:solidFill>
                <a:srgbClr val="000000"/>
              </a:solidFill>
              <a:latin typeface="Arial" charset="0"/>
            </a:endParaRPr>
          </a:p>
          <a:p>
            <a:pPr marL="342900" indent="-342900" eaLnBrk="0" hangingPunct="0">
              <a:buFontTx/>
              <a:buChar char="•"/>
            </a:pPr>
            <a:r>
              <a:rPr lang="sl-SI" sz="1600">
                <a:solidFill>
                  <a:srgbClr val="000000"/>
                </a:solidFill>
                <a:latin typeface="Arial" charset="0"/>
              </a:rPr>
              <a:t>Naštej grške kiparje!</a:t>
            </a:r>
          </a:p>
          <a:p>
            <a:pPr marL="342900" indent="-342900" eaLnBrk="0" hangingPunct="0">
              <a:buFontTx/>
              <a:buChar char="•"/>
            </a:pPr>
            <a:endParaRPr lang="sl-SI" sz="800">
              <a:solidFill>
                <a:srgbClr val="000000"/>
              </a:solidFill>
              <a:latin typeface="Arial" charset="0"/>
            </a:endParaRPr>
          </a:p>
          <a:p>
            <a:pPr marL="342900" indent="-342900" eaLnBrk="0" hangingPunct="0">
              <a:buFontTx/>
              <a:buChar char="•"/>
            </a:pPr>
            <a:r>
              <a:rPr lang="sl-SI" sz="1600">
                <a:solidFill>
                  <a:srgbClr val="000000"/>
                </a:solidFill>
                <a:latin typeface="Arial" charset="0"/>
              </a:rPr>
              <a:t>Kdo je prvi opozoril na zdravniško vest in prisego?</a:t>
            </a:r>
          </a:p>
          <a:p>
            <a:pPr marL="342900" indent="-342900" eaLnBrk="0" hangingPunct="0">
              <a:buFontTx/>
              <a:buChar char="•"/>
            </a:pPr>
            <a:endParaRPr lang="sl-SI" sz="800">
              <a:solidFill>
                <a:srgbClr val="000000"/>
              </a:solidFill>
              <a:latin typeface="Arial" charset="0"/>
            </a:endParaRPr>
          </a:p>
          <a:p>
            <a:pPr marL="342900" indent="-342900" eaLnBrk="0" hangingPunct="0">
              <a:buFontTx/>
              <a:buChar char="•"/>
            </a:pPr>
            <a:r>
              <a:rPr lang="sl-SI" sz="1600">
                <a:solidFill>
                  <a:srgbClr val="000000"/>
                </a:solidFill>
                <a:latin typeface="Arial" charset="0"/>
              </a:rPr>
              <a:t>Zakaj je bilo grško gledališče zelo akustično? </a:t>
            </a:r>
          </a:p>
          <a:p>
            <a:pPr marL="342900" indent="-342900" eaLnBrk="0" hangingPunct="0">
              <a:buFontTx/>
              <a:buChar char="•"/>
            </a:pPr>
            <a:endParaRPr lang="sl-SI" sz="800">
              <a:solidFill>
                <a:srgbClr val="000000"/>
              </a:solidFill>
              <a:latin typeface="Arial" charset="0"/>
            </a:endParaRPr>
          </a:p>
          <a:p>
            <a:pPr marL="342900" indent="-342900" eaLnBrk="0" hangingPunct="0">
              <a:buFontTx/>
              <a:buChar char="•"/>
            </a:pPr>
            <a:r>
              <a:rPr lang="sl-SI" sz="1600">
                <a:solidFill>
                  <a:srgbClr val="000000"/>
                </a:solidFill>
                <a:latin typeface="Arial" charset="0"/>
              </a:rPr>
              <a:t>Kakšna je razlika med idealistično in materialistično filozofijo?</a:t>
            </a:r>
          </a:p>
        </p:txBody>
      </p:sp>
      <p:sp>
        <p:nvSpPr>
          <p:cNvPr id="29699" name="Text Box 7"/>
          <p:cNvSpPr txBox="1">
            <a:spLocks noChangeArrowheads="1"/>
          </p:cNvSpPr>
          <p:nvPr/>
        </p:nvSpPr>
        <p:spPr bwMode="auto">
          <a:xfrm>
            <a:off x="250825" y="3644900"/>
            <a:ext cx="895350" cy="366713"/>
          </a:xfrm>
          <a:prstGeom prst="rect">
            <a:avLst/>
          </a:prstGeom>
          <a:noFill/>
          <a:ln w="9525">
            <a:noFill/>
            <a:miter lim="800000"/>
            <a:headEnd/>
            <a:tailEnd/>
          </a:ln>
        </p:spPr>
        <p:txBody>
          <a:bodyPr wrap="none">
            <a:spAutoFit/>
          </a:bodyPr>
          <a:lstStyle/>
          <a:p>
            <a:r>
              <a:rPr lang="sl-SI">
                <a:solidFill>
                  <a:srgbClr val="000000"/>
                </a:solidFill>
                <a:latin typeface="Arial" charset="0"/>
              </a:rPr>
              <a:t>Rebusi</a:t>
            </a:r>
          </a:p>
        </p:txBody>
      </p:sp>
      <p:grpSp>
        <p:nvGrpSpPr>
          <p:cNvPr id="2" name="Group 17"/>
          <p:cNvGrpSpPr>
            <a:grpSpLocks/>
          </p:cNvGrpSpPr>
          <p:nvPr/>
        </p:nvGrpSpPr>
        <p:grpSpPr bwMode="auto">
          <a:xfrm>
            <a:off x="250825" y="4437063"/>
            <a:ext cx="1830388" cy="1944687"/>
            <a:chOff x="158" y="2795"/>
            <a:chExt cx="1153" cy="1225"/>
          </a:xfrm>
        </p:grpSpPr>
        <p:pic>
          <p:nvPicPr>
            <p:cNvPr id="29716" name="Picture 6" descr="MCj03076720000[1]"/>
            <p:cNvPicPr>
              <a:picLocks noChangeAspect="1" noChangeArrowheads="1"/>
            </p:cNvPicPr>
            <p:nvPr/>
          </p:nvPicPr>
          <p:blipFill>
            <a:blip r:embed="rId2" cstate="print"/>
            <a:srcRect/>
            <a:stretch>
              <a:fillRect/>
            </a:stretch>
          </p:blipFill>
          <p:spPr bwMode="auto">
            <a:xfrm>
              <a:off x="158" y="2795"/>
              <a:ext cx="1153" cy="997"/>
            </a:xfrm>
            <a:prstGeom prst="rect">
              <a:avLst/>
            </a:prstGeom>
            <a:noFill/>
            <a:ln w="9525">
              <a:noFill/>
              <a:miter lim="800000"/>
              <a:headEnd/>
              <a:tailEnd/>
            </a:ln>
          </p:spPr>
        </p:pic>
        <p:sp>
          <p:nvSpPr>
            <p:cNvPr id="29717" name="Text Box 8"/>
            <p:cNvSpPr txBox="1">
              <a:spLocks noChangeArrowheads="1"/>
            </p:cNvSpPr>
            <p:nvPr/>
          </p:nvSpPr>
          <p:spPr bwMode="auto">
            <a:xfrm>
              <a:off x="158" y="3702"/>
              <a:ext cx="1002" cy="288"/>
            </a:xfrm>
            <a:prstGeom prst="rect">
              <a:avLst/>
            </a:prstGeom>
            <a:noFill/>
            <a:ln w="9525">
              <a:noFill/>
              <a:miter lim="800000"/>
              <a:headEnd/>
              <a:tailEnd/>
            </a:ln>
          </p:spPr>
          <p:txBody>
            <a:bodyPr wrap="none">
              <a:spAutoFit/>
            </a:bodyPr>
            <a:lstStyle/>
            <a:p>
              <a:r>
                <a:rPr lang="sl-SI" sz="2400">
                  <a:latin typeface="Arial" charset="0"/>
                </a:rPr>
                <a:t>_ N_ _ _ _</a:t>
              </a:r>
            </a:p>
          </p:txBody>
        </p:sp>
        <p:sp>
          <p:nvSpPr>
            <p:cNvPr id="29718" name="Line 9"/>
            <p:cNvSpPr>
              <a:spLocks noChangeShapeType="1"/>
            </p:cNvSpPr>
            <p:nvPr/>
          </p:nvSpPr>
          <p:spPr bwMode="auto">
            <a:xfrm flipV="1">
              <a:off x="204" y="3702"/>
              <a:ext cx="453" cy="318"/>
            </a:xfrm>
            <a:prstGeom prst="line">
              <a:avLst/>
            </a:prstGeom>
            <a:noFill/>
            <a:ln w="19050">
              <a:solidFill>
                <a:schemeClr val="tx1"/>
              </a:solidFill>
              <a:round/>
              <a:headEnd/>
              <a:tailEnd/>
            </a:ln>
          </p:spPr>
          <p:txBody>
            <a:bodyPr/>
            <a:lstStyle/>
            <a:p>
              <a:endParaRPr lang="sl-SI"/>
            </a:p>
          </p:txBody>
        </p:sp>
      </p:grpSp>
      <p:sp>
        <p:nvSpPr>
          <p:cNvPr id="29701" name="AutoShape 16"/>
          <p:cNvSpPr>
            <a:spLocks noChangeArrowheads="1"/>
          </p:cNvSpPr>
          <p:nvPr/>
        </p:nvSpPr>
        <p:spPr bwMode="auto">
          <a:xfrm>
            <a:off x="179388" y="4292600"/>
            <a:ext cx="2089150" cy="2232025"/>
          </a:xfrm>
          <a:prstGeom prst="flowChartProcess">
            <a:avLst/>
          </a:prstGeom>
          <a:noFill/>
          <a:ln w="9525">
            <a:solidFill>
              <a:schemeClr val="tx1"/>
            </a:solidFill>
            <a:miter lim="800000"/>
            <a:headEnd/>
            <a:tailEnd/>
          </a:ln>
        </p:spPr>
        <p:txBody>
          <a:bodyPr wrap="none" anchor="ctr"/>
          <a:lstStyle/>
          <a:p>
            <a:endParaRPr lang="sl-SI" sz="2400">
              <a:latin typeface="Arial" charset="0"/>
            </a:endParaRPr>
          </a:p>
        </p:txBody>
      </p:sp>
      <p:grpSp>
        <p:nvGrpSpPr>
          <p:cNvPr id="3" name="Group 20"/>
          <p:cNvGrpSpPr>
            <a:grpSpLocks/>
          </p:cNvGrpSpPr>
          <p:nvPr/>
        </p:nvGrpSpPr>
        <p:grpSpPr bwMode="auto">
          <a:xfrm>
            <a:off x="5795963" y="4149725"/>
            <a:ext cx="3168650" cy="2374900"/>
            <a:chOff x="2744" y="2614"/>
            <a:chExt cx="1996" cy="1496"/>
          </a:xfrm>
        </p:grpSpPr>
        <p:pic>
          <p:nvPicPr>
            <p:cNvPr id="29712" name="Picture 11" descr="MCj04133560000[1]"/>
            <p:cNvPicPr>
              <a:picLocks noChangeAspect="1" noChangeArrowheads="1"/>
            </p:cNvPicPr>
            <p:nvPr/>
          </p:nvPicPr>
          <p:blipFill>
            <a:blip r:embed="rId3" cstate="print"/>
            <a:srcRect/>
            <a:stretch>
              <a:fillRect/>
            </a:stretch>
          </p:blipFill>
          <p:spPr bwMode="auto">
            <a:xfrm>
              <a:off x="2744" y="3249"/>
              <a:ext cx="938" cy="588"/>
            </a:xfrm>
            <a:prstGeom prst="rect">
              <a:avLst/>
            </a:prstGeom>
            <a:noFill/>
            <a:ln w="9525">
              <a:noFill/>
              <a:miter lim="800000"/>
              <a:headEnd/>
              <a:tailEnd/>
            </a:ln>
          </p:spPr>
        </p:pic>
        <p:pic>
          <p:nvPicPr>
            <p:cNvPr id="29713" name="Picture 14" descr="MCj04063240000[1]"/>
            <p:cNvPicPr>
              <a:picLocks noChangeAspect="1" noChangeArrowheads="1"/>
            </p:cNvPicPr>
            <p:nvPr/>
          </p:nvPicPr>
          <p:blipFill>
            <a:blip r:embed="rId4" cstate="print"/>
            <a:srcRect/>
            <a:stretch>
              <a:fillRect/>
            </a:stretch>
          </p:blipFill>
          <p:spPr bwMode="auto">
            <a:xfrm>
              <a:off x="3651" y="2659"/>
              <a:ext cx="986" cy="1154"/>
            </a:xfrm>
            <a:prstGeom prst="rect">
              <a:avLst/>
            </a:prstGeom>
            <a:noFill/>
            <a:ln w="9525">
              <a:noFill/>
              <a:miter lim="800000"/>
              <a:headEnd/>
              <a:tailEnd/>
            </a:ln>
          </p:spPr>
        </p:pic>
        <p:sp>
          <p:nvSpPr>
            <p:cNvPr id="29714" name="Text Box 18"/>
            <p:cNvSpPr txBox="1">
              <a:spLocks noChangeArrowheads="1"/>
            </p:cNvSpPr>
            <p:nvPr/>
          </p:nvSpPr>
          <p:spPr bwMode="auto">
            <a:xfrm>
              <a:off x="2971" y="3793"/>
              <a:ext cx="1343" cy="288"/>
            </a:xfrm>
            <a:prstGeom prst="rect">
              <a:avLst/>
            </a:prstGeom>
            <a:noFill/>
            <a:ln w="9525">
              <a:noFill/>
              <a:miter lim="800000"/>
              <a:headEnd/>
              <a:tailEnd/>
            </a:ln>
          </p:spPr>
          <p:txBody>
            <a:bodyPr wrap="none">
              <a:spAutoFit/>
            </a:bodyPr>
            <a:lstStyle/>
            <a:p>
              <a:r>
                <a:rPr lang="sl-SI" sz="2400">
                  <a:latin typeface="Arial" charset="0"/>
                </a:rPr>
                <a:t>_ _ _ _ _ _ _ _</a:t>
              </a:r>
            </a:p>
          </p:txBody>
        </p:sp>
        <p:sp>
          <p:nvSpPr>
            <p:cNvPr id="29715" name="Rectangle 19"/>
            <p:cNvSpPr>
              <a:spLocks noChangeArrowheads="1"/>
            </p:cNvSpPr>
            <p:nvPr/>
          </p:nvSpPr>
          <p:spPr bwMode="auto">
            <a:xfrm>
              <a:off x="2744" y="2614"/>
              <a:ext cx="1996" cy="1496"/>
            </a:xfrm>
            <a:prstGeom prst="rect">
              <a:avLst/>
            </a:prstGeom>
            <a:noFill/>
            <a:ln w="9525">
              <a:solidFill>
                <a:schemeClr val="tx1"/>
              </a:solidFill>
              <a:miter lim="800000"/>
              <a:headEnd/>
              <a:tailEnd/>
            </a:ln>
          </p:spPr>
          <p:txBody>
            <a:bodyPr wrap="none" anchor="ctr"/>
            <a:lstStyle/>
            <a:p>
              <a:endParaRPr lang="sl-SI" sz="2400">
                <a:latin typeface="Arial" charset="0"/>
              </a:endParaRPr>
            </a:p>
          </p:txBody>
        </p:sp>
      </p:grpSp>
      <p:sp>
        <p:nvSpPr>
          <p:cNvPr id="29703" name="Text Box 30"/>
          <p:cNvSpPr txBox="1">
            <a:spLocks noChangeArrowheads="1"/>
          </p:cNvSpPr>
          <p:nvPr/>
        </p:nvSpPr>
        <p:spPr bwMode="auto">
          <a:xfrm>
            <a:off x="5091113" y="4859338"/>
            <a:ext cx="184150" cy="822325"/>
          </a:xfrm>
          <a:prstGeom prst="rect">
            <a:avLst/>
          </a:prstGeom>
          <a:noFill/>
          <a:ln w="9525">
            <a:noFill/>
            <a:miter lim="800000"/>
            <a:headEnd/>
            <a:tailEnd/>
          </a:ln>
        </p:spPr>
        <p:txBody>
          <a:bodyPr>
            <a:spAutoFit/>
          </a:bodyPr>
          <a:lstStyle/>
          <a:p>
            <a:pPr>
              <a:spcBef>
                <a:spcPct val="50000"/>
              </a:spcBef>
            </a:pPr>
            <a:r>
              <a:rPr lang="sl-SI" sz="2400">
                <a:latin typeface="Arial" charset="0"/>
              </a:rPr>
              <a:t>JA</a:t>
            </a:r>
          </a:p>
        </p:txBody>
      </p:sp>
      <p:grpSp>
        <p:nvGrpSpPr>
          <p:cNvPr id="4" name="Group 34"/>
          <p:cNvGrpSpPr>
            <a:grpSpLocks/>
          </p:cNvGrpSpPr>
          <p:nvPr/>
        </p:nvGrpSpPr>
        <p:grpSpPr bwMode="auto">
          <a:xfrm>
            <a:off x="2339975" y="4149725"/>
            <a:ext cx="3276600" cy="2257425"/>
            <a:chOff x="1474" y="2614"/>
            <a:chExt cx="2064" cy="1422"/>
          </a:xfrm>
        </p:grpSpPr>
        <p:pic>
          <p:nvPicPr>
            <p:cNvPr id="29706" name="Picture 23" descr="MCj04126420000[1]"/>
            <p:cNvPicPr>
              <a:picLocks noChangeAspect="1" noChangeArrowheads="1"/>
            </p:cNvPicPr>
            <p:nvPr/>
          </p:nvPicPr>
          <p:blipFill>
            <a:blip r:embed="rId5" cstate="print"/>
            <a:srcRect/>
            <a:stretch>
              <a:fillRect/>
            </a:stretch>
          </p:blipFill>
          <p:spPr bwMode="auto">
            <a:xfrm>
              <a:off x="1474" y="2931"/>
              <a:ext cx="772" cy="430"/>
            </a:xfrm>
            <a:prstGeom prst="rect">
              <a:avLst/>
            </a:prstGeom>
            <a:noFill/>
            <a:ln w="9525">
              <a:noFill/>
              <a:miter lim="800000"/>
              <a:headEnd/>
              <a:tailEnd/>
            </a:ln>
          </p:spPr>
        </p:pic>
        <p:pic>
          <p:nvPicPr>
            <p:cNvPr id="29707" name="Picture 27" descr="MCj01923810000[1]"/>
            <p:cNvPicPr>
              <a:picLocks noChangeAspect="1" noChangeArrowheads="1"/>
            </p:cNvPicPr>
            <p:nvPr/>
          </p:nvPicPr>
          <p:blipFill>
            <a:blip r:embed="rId6" cstate="print"/>
            <a:srcRect/>
            <a:stretch>
              <a:fillRect/>
            </a:stretch>
          </p:blipFill>
          <p:spPr bwMode="auto">
            <a:xfrm>
              <a:off x="2336" y="2629"/>
              <a:ext cx="856" cy="628"/>
            </a:xfrm>
            <a:prstGeom prst="rect">
              <a:avLst/>
            </a:prstGeom>
            <a:noFill/>
            <a:ln w="9525">
              <a:noFill/>
              <a:miter lim="800000"/>
              <a:headEnd/>
              <a:tailEnd/>
            </a:ln>
          </p:spPr>
        </p:pic>
        <p:pic>
          <p:nvPicPr>
            <p:cNvPr id="29708" name="Picture 28" descr="MCj01923810000[1]"/>
            <p:cNvPicPr>
              <a:picLocks noChangeAspect="1" noChangeArrowheads="1"/>
            </p:cNvPicPr>
            <p:nvPr/>
          </p:nvPicPr>
          <p:blipFill>
            <a:blip r:embed="rId6" cstate="print"/>
            <a:srcRect/>
            <a:stretch>
              <a:fillRect/>
            </a:stretch>
          </p:blipFill>
          <p:spPr bwMode="auto">
            <a:xfrm>
              <a:off x="2291" y="3219"/>
              <a:ext cx="856" cy="628"/>
            </a:xfrm>
            <a:prstGeom prst="rect">
              <a:avLst/>
            </a:prstGeom>
            <a:noFill/>
            <a:ln w="9525">
              <a:noFill/>
              <a:miter lim="800000"/>
              <a:headEnd/>
              <a:tailEnd/>
            </a:ln>
          </p:spPr>
        </p:pic>
        <p:sp>
          <p:nvSpPr>
            <p:cNvPr id="29709" name="Text Box 29"/>
            <p:cNvSpPr txBox="1">
              <a:spLocks noChangeArrowheads="1"/>
            </p:cNvSpPr>
            <p:nvPr/>
          </p:nvSpPr>
          <p:spPr bwMode="auto">
            <a:xfrm>
              <a:off x="1655" y="2614"/>
              <a:ext cx="505" cy="288"/>
            </a:xfrm>
            <a:prstGeom prst="rect">
              <a:avLst/>
            </a:prstGeom>
            <a:noFill/>
            <a:ln w="9525">
              <a:noFill/>
              <a:miter lim="800000"/>
              <a:headEnd/>
              <a:tailEnd/>
            </a:ln>
          </p:spPr>
          <p:txBody>
            <a:bodyPr wrap="none">
              <a:spAutoFit/>
            </a:bodyPr>
            <a:lstStyle/>
            <a:p>
              <a:r>
                <a:rPr lang="sl-SI" sz="2400">
                  <a:latin typeface="Arial" charset="0"/>
                </a:rPr>
                <a:t>M=F</a:t>
              </a:r>
            </a:p>
          </p:txBody>
        </p:sp>
        <p:sp>
          <p:nvSpPr>
            <p:cNvPr id="29710" name="Text Box 32"/>
            <p:cNvSpPr txBox="1">
              <a:spLocks noChangeArrowheads="1"/>
            </p:cNvSpPr>
            <p:nvPr/>
          </p:nvSpPr>
          <p:spPr bwMode="auto">
            <a:xfrm>
              <a:off x="3198" y="3106"/>
              <a:ext cx="340" cy="288"/>
            </a:xfrm>
            <a:prstGeom prst="rect">
              <a:avLst/>
            </a:prstGeom>
            <a:noFill/>
            <a:ln w="9525">
              <a:noFill/>
              <a:miter lim="800000"/>
              <a:headEnd/>
              <a:tailEnd/>
            </a:ln>
          </p:spPr>
          <p:txBody>
            <a:bodyPr wrap="none">
              <a:spAutoFit/>
            </a:bodyPr>
            <a:lstStyle/>
            <a:p>
              <a:r>
                <a:rPr lang="sl-SI" sz="2400">
                  <a:latin typeface="Arial" charset="0"/>
                </a:rPr>
                <a:t>JA</a:t>
              </a:r>
            </a:p>
          </p:txBody>
        </p:sp>
        <p:sp>
          <p:nvSpPr>
            <p:cNvPr id="29711" name="Text Box 33"/>
            <p:cNvSpPr txBox="1">
              <a:spLocks noChangeArrowheads="1"/>
            </p:cNvSpPr>
            <p:nvPr/>
          </p:nvSpPr>
          <p:spPr bwMode="auto">
            <a:xfrm>
              <a:off x="1746" y="3748"/>
              <a:ext cx="1663" cy="288"/>
            </a:xfrm>
            <a:prstGeom prst="rect">
              <a:avLst/>
            </a:prstGeom>
            <a:noFill/>
            <a:ln w="9525">
              <a:noFill/>
              <a:miter lim="800000"/>
              <a:headEnd/>
              <a:tailEnd/>
            </a:ln>
          </p:spPr>
          <p:txBody>
            <a:bodyPr wrap="none">
              <a:spAutoFit/>
            </a:bodyPr>
            <a:lstStyle/>
            <a:p>
              <a:r>
                <a:rPr lang="sl-SI" sz="2400">
                  <a:latin typeface="Arial" charset="0"/>
                </a:rPr>
                <a:t>_ _ _ _ _ _ _ _ _ _</a:t>
              </a:r>
            </a:p>
          </p:txBody>
        </p:sp>
      </p:grpSp>
      <p:sp>
        <p:nvSpPr>
          <p:cNvPr id="29705" name="Rectangle 35"/>
          <p:cNvSpPr>
            <a:spLocks noChangeArrowheads="1"/>
          </p:cNvSpPr>
          <p:nvPr/>
        </p:nvSpPr>
        <p:spPr bwMode="auto">
          <a:xfrm>
            <a:off x="5651500" y="260350"/>
            <a:ext cx="3357563" cy="1812925"/>
          </a:xfrm>
          <a:prstGeom prst="rect">
            <a:avLst/>
          </a:prstGeom>
          <a:solidFill>
            <a:srgbClr val="D9F2FF"/>
          </a:solidFill>
          <a:ln w="9525">
            <a:solidFill>
              <a:srgbClr val="990000"/>
            </a:solidFill>
            <a:miter lim="800000"/>
            <a:headEnd/>
            <a:tailEnd/>
          </a:ln>
        </p:spPr>
        <p:txBody>
          <a:bodyPr wrap="none" anchor="ctr">
            <a:spAutoFit/>
          </a:bodyPr>
          <a:lstStyle/>
          <a:p>
            <a:r>
              <a:rPr lang="sl-SI" sz="1600">
                <a:latin typeface="Arial" charset="0"/>
              </a:rPr>
              <a:t> </a:t>
            </a:r>
            <a:r>
              <a:rPr lang="sl-SI" sz="1600">
                <a:solidFill>
                  <a:srgbClr val="000000"/>
                </a:solidFill>
                <a:latin typeface="Arial" charset="0"/>
              </a:rPr>
              <a:t>Ste si ogledali posnetek gradnje?</a:t>
            </a:r>
          </a:p>
          <a:p>
            <a:r>
              <a:rPr lang="sl-SI" sz="1600">
                <a:solidFill>
                  <a:srgbClr val="000000"/>
                </a:solidFill>
                <a:latin typeface="Arial" charset="0"/>
              </a:rPr>
              <a:t>• Kako so gradili Partenon?</a:t>
            </a:r>
          </a:p>
          <a:p>
            <a:r>
              <a:rPr lang="sl-SI" sz="1600">
                <a:solidFill>
                  <a:srgbClr val="000000"/>
                </a:solidFill>
                <a:latin typeface="Arial" charset="0"/>
              </a:rPr>
              <a:t>• Kakšne nesreče so bile pogoste?</a:t>
            </a:r>
          </a:p>
          <a:p>
            <a:r>
              <a:rPr lang="sl-SI" sz="1600">
                <a:solidFill>
                  <a:srgbClr val="000000"/>
                </a:solidFill>
                <a:latin typeface="Arial" charset="0"/>
              </a:rPr>
              <a:t>• Kako so naredili stebre?</a:t>
            </a:r>
          </a:p>
          <a:p>
            <a:r>
              <a:rPr lang="sl-SI" sz="1600">
                <a:solidFill>
                  <a:srgbClr val="000000"/>
                </a:solidFill>
                <a:latin typeface="Arial" charset="0"/>
              </a:rPr>
              <a:t>• Kaj je Partenon s svojo veličastno</a:t>
            </a:r>
          </a:p>
          <a:p>
            <a:r>
              <a:rPr lang="sl-SI" sz="1600">
                <a:solidFill>
                  <a:srgbClr val="000000"/>
                </a:solidFill>
                <a:latin typeface="Arial" charset="0"/>
              </a:rPr>
              <a:t>podobo sporočal svetu?</a:t>
            </a:r>
          </a:p>
          <a:p>
            <a:r>
              <a:rPr lang="sl-SI" sz="1600">
                <a:solidFill>
                  <a:srgbClr val="000000"/>
                </a:solidFill>
                <a:latin typeface="Arial" charset="0"/>
              </a:rPr>
              <a:t>• Opiši kip boginje Atene.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990600"/>
            <a:ext cx="3657600" cy="1371600"/>
          </a:xfrm>
        </p:spPr>
        <p:txBody>
          <a:bodyPr>
            <a:normAutofit/>
          </a:bodyPr>
          <a:lstStyle/>
          <a:p>
            <a:r>
              <a:rPr lang="sl-SI" sz="1800" dirty="0" smtClean="0">
                <a:solidFill>
                  <a:schemeClr val="tx1"/>
                </a:solidFill>
              </a:rPr>
              <a:t>Atenska akropola</a:t>
            </a:r>
            <a:endParaRPr lang="sl-SI" sz="1800" dirty="0">
              <a:solidFill>
                <a:schemeClr val="tx1"/>
              </a:solidFill>
            </a:endParaRPr>
          </a:p>
        </p:txBody>
      </p:sp>
      <p:sp>
        <p:nvSpPr>
          <p:cNvPr id="3" name="Content Placeholder 2"/>
          <p:cNvSpPr>
            <a:spLocks noGrp="1"/>
          </p:cNvSpPr>
          <p:nvPr>
            <p:ph idx="1"/>
          </p:nvPr>
        </p:nvSpPr>
        <p:spPr>
          <a:xfrm>
            <a:off x="-457200" y="5867400"/>
            <a:ext cx="4114800" cy="762000"/>
          </a:xfrm>
        </p:spPr>
        <p:txBody>
          <a:bodyPr>
            <a:normAutofit/>
          </a:bodyPr>
          <a:lstStyle/>
          <a:p>
            <a:pPr marL="1737360" lvl="8" indent="0">
              <a:buNone/>
            </a:pPr>
            <a:r>
              <a:rPr lang="sl-SI" sz="1800" dirty="0" smtClean="0"/>
              <a:t>Preročišče v Delfih</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00"/>
            <a:ext cx="48768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1232" y="3276600"/>
            <a:ext cx="527276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461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a:xfrm>
            <a:off x="457200" y="5867400"/>
            <a:ext cx="8229600" cy="609600"/>
          </a:xfrm>
        </p:spPr>
        <p:txBody>
          <a:bodyPr/>
          <a:lstStyle/>
          <a:p>
            <a:pPr marL="0" indent="0">
              <a:buNone/>
            </a:pPr>
            <a:r>
              <a:rPr lang="sl-SI" dirty="0" err="1" smtClean="0"/>
              <a:t>Partenon</a:t>
            </a:r>
            <a:r>
              <a:rPr lang="sl-SI" dirty="0" smtClean="0"/>
              <a:t> na atenski akropoli</a:t>
            </a:r>
            <a:endParaRPr lang="sl-SI"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44000" cy="568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530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a:xfrm>
            <a:off x="457200" y="5943600"/>
            <a:ext cx="8229600" cy="533400"/>
          </a:xfrm>
        </p:spPr>
        <p:txBody>
          <a:bodyPr/>
          <a:lstStyle/>
          <a:p>
            <a:pPr marL="0" indent="0">
              <a:buNone/>
            </a:pPr>
            <a:r>
              <a:rPr lang="sl-SI" dirty="0" err="1" smtClean="0"/>
              <a:t>Erehtejon</a:t>
            </a:r>
            <a:endParaRPr lang="sl-SI"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703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sp>
        <p:nvSpPr>
          <p:cNvPr id="3" name="Content Placeholder 2"/>
          <p:cNvSpPr>
            <a:spLocks noGrp="1"/>
          </p:cNvSpPr>
          <p:nvPr>
            <p:ph idx="1"/>
          </p:nvPr>
        </p:nvSpPr>
        <p:spPr>
          <a:xfrm>
            <a:off x="457200" y="6019800"/>
            <a:ext cx="8229600" cy="457200"/>
          </a:xfrm>
        </p:spPr>
        <p:txBody>
          <a:bodyPr/>
          <a:lstStyle/>
          <a:p>
            <a:pPr marL="0" indent="0">
              <a:buNone/>
            </a:pPr>
            <a:r>
              <a:rPr lang="sl-SI" dirty="0" smtClean="0"/>
              <a:t>Kariatide na </a:t>
            </a:r>
            <a:r>
              <a:rPr lang="sl-SI" dirty="0" err="1" smtClean="0"/>
              <a:t>Erehtejonu</a:t>
            </a:r>
            <a:endParaRPr lang="sl-SI"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4400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354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436" y="5791200"/>
            <a:ext cx="8159364" cy="685800"/>
          </a:xfrm>
        </p:spPr>
        <p:txBody>
          <a:bodyPr/>
          <a:lstStyle/>
          <a:p>
            <a:pPr marL="0" indent="0">
              <a:buNone/>
            </a:pPr>
            <a:r>
              <a:rPr lang="sl-SI" dirty="0" smtClean="0"/>
              <a:t>Artemidin tempelj v Efezu – 4. čudo sveta</a:t>
            </a:r>
            <a:endParaRPr lang="sl-SI" dirty="0"/>
          </a:p>
        </p:txBody>
      </p:sp>
      <p:pic>
        <p:nvPicPr>
          <p:cNvPr id="4" name="Picture 4" descr="artemis_col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62000" y="381000"/>
            <a:ext cx="7519602" cy="5257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5173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867400"/>
            <a:ext cx="3810000" cy="609600"/>
          </a:xfrm>
        </p:spPr>
        <p:txBody>
          <a:bodyPr/>
          <a:lstStyle/>
          <a:p>
            <a:pPr marL="0" indent="0">
              <a:buNone/>
            </a:pPr>
            <a:r>
              <a:rPr lang="sl-SI" dirty="0" err="1" smtClean="0"/>
              <a:t>Miron</a:t>
            </a:r>
            <a:r>
              <a:rPr lang="sl-SI" dirty="0" smtClean="0"/>
              <a:t>, </a:t>
            </a:r>
            <a:r>
              <a:rPr lang="sl-SI" i="1" dirty="0" smtClean="0"/>
              <a:t>Metalec diska</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4406" y="0"/>
            <a:ext cx="4489594"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7800" y="990600"/>
            <a:ext cx="4343400" cy="3416320"/>
          </a:xfrm>
          <a:prstGeom prst="rect">
            <a:avLst/>
          </a:prstGeom>
        </p:spPr>
        <p:txBody>
          <a:bodyPr wrap="square">
            <a:spAutoFit/>
          </a:bodyPr>
          <a:lstStyle/>
          <a:p>
            <a:pPr marL="457200" indent="-457200">
              <a:buAutoNum type="alphaLcParenR"/>
            </a:pPr>
            <a:r>
              <a:rPr lang="sl-SI" sz="2400" b="1" u="sng" dirty="0" smtClean="0"/>
              <a:t>Kiparstvo</a:t>
            </a:r>
          </a:p>
          <a:p>
            <a:endParaRPr lang="sl-SI" sz="2400" dirty="0"/>
          </a:p>
          <a:p>
            <a:r>
              <a:rPr lang="sl-SI" sz="2400" dirty="0" smtClean="0"/>
              <a:t>Grško </a:t>
            </a:r>
            <a:r>
              <a:rPr lang="sl-SI" sz="2400" dirty="0"/>
              <a:t>kiparstvo je zelo </a:t>
            </a:r>
            <a:r>
              <a:rPr lang="sl-SI" sz="2400" b="1" i="1" dirty="0"/>
              <a:t>realistično</a:t>
            </a:r>
            <a:r>
              <a:rPr lang="sl-SI" sz="2400" dirty="0"/>
              <a:t> - opazimo izraz na obrazu, vsako mišico, šop las ipd. Občudovali so skladno atletsko postavo in bili uživalci lepote. Golote se niso sramovali.</a:t>
            </a:r>
          </a:p>
        </p:txBody>
      </p:sp>
    </p:spTree>
    <p:extLst>
      <p:ext uri="{BB962C8B-B14F-4D97-AF65-F5344CB8AC3E}">
        <p14:creationId xmlns:p14="http://schemas.microsoft.com/office/powerpoint/2010/main" val="1715831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486400"/>
            <a:ext cx="2667000" cy="990600"/>
          </a:xfrm>
        </p:spPr>
        <p:txBody>
          <a:bodyPr/>
          <a:lstStyle/>
          <a:p>
            <a:pPr marL="0" indent="0">
              <a:buNone/>
            </a:pPr>
            <a:r>
              <a:rPr lang="sl-SI" dirty="0" err="1" smtClean="0"/>
              <a:t>Laokontova</a:t>
            </a:r>
            <a:r>
              <a:rPr lang="sl-SI" dirty="0" smtClean="0"/>
              <a:t> skupina</a:t>
            </a:r>
            <a:endParaRPr lang="sl-SI"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336" y="0"/>
            <a:ext cx="61266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397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503</TotalTime>
  <Words>591</Words>
  <Application>Microsoft Office PowerPoint</Application>
  <PresentationFormat>Diaprojekcija na zaslonu (4:3)</PresentationFormat>
  <Paragraphs>168</Paragraphs>
  <Slides>26</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26</vt:i4>
      </vt:variant>
    </vt:vector>
  </HeadingPairs>
  <TitlesOfParts>
    <vt:vector size="29" baseType="lpstr">
      <vt:lpstr>Arial</vt:lpstr>
      <vt:lpstr>Wingdings</vt:lpstr>
      <vt:lpstr>Clarity</vt:lpstr>
      <vt:lpstr>Grška znanost in umetnost </vt:lpstr>
      <vt:lpstr>1. Umetnost</vt:lpstr>
      <vt:lpstr>Atenska akropola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2. Znanost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Grška znanost in umetnost</dc:title>
  <dc:creator>Mateja</dc:creator>
  <cp:lastModifiedBy>Uporabnik</cp:lastModifiedBy>
  <cp:revision>47</cp:revision>
  <dcterms:created xsi:type="dcterms:W3CDTF">2006-08-16T00:00:00Z</dcterms:created>
  <dcterms:modified xsi:type="dcterms:W3CDTF">2016-02-09T11:48:12Z</dcterms:modified>
</cp:coreProperties>
</file>