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64" r:id="rId6"/>
    <p:sldId id="267" r:id="rId7"/>
    <p:sldId id="265" r:id="rId8"/>
    <p:sldId id="269"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4233BB76-2C65-4ADF-9DD2-6A7904CB2551}" type="datetimeFigureOut">
              <a:rPr lang="sl-SI" smtClean="0"/>
              <a:pPr/>
              <a:t>28.3.2017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4233BB76-2C65-4ADF-9DD2-6A7904CB2551}" type="datetimeFigureOut">
              <a:rPr lang="sl-SI" smtClean="0"/>
              <a:pPr/>
              <a:t>28.3.2017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4233BB76-2C65-4ADF-9DD2-6A7904CB2551}" type="datetimeFigureOut">
              <a:rPr lang="sl-SI" smtClean="0"/>
              <a:pPr/>
              <a:t>28.3.2017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4233BB76-2C65-4ADF-9DD2-6A7904CB2551}" type="datetimeFigureOut">
              <a:rPr lang="sl-SI" smtClean="0"/>
              <a:pPr/>
              <a:t>28.3.2017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4233BB76-2C65-4ADF-9DD2-6A7904CB2551}" type="datetimeFigureOut">
              <a:rPr lang="sl-SI" smtClean="0"/>
              <a:pPr/>
              <a:t>28.3.2017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4233BB76-2C65-4ADF-9DD2-6A7904CB2551}" type="datetimeFigureOut">
              <a:rPr lang="sl-SI" smtClean="0"/>
              <a:pPr/>
              <a:t>28.3.2017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4233BB76-2C65-4ADF-9DD2-6A7904CB2551}" type="datetimeFigureOut">
              <a:rPr lang="sl-SI" smtClean="0"/>
              <a:pPr/>
              <a:t>28.3.2017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4233BB76-2C65-4ADF-9DD2-6A7904CB2551}" type="datetimeFigureOut">
              <a:rPr lang="sl-SI" smtClean="0"/>
              <a:pPr/>
              <a:t>28.3.2017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4233BB76-2C65-4ADF-9DD2-6A7904CB2551}" type="datetimeFigureOut">
              <a:rPr lang="sl-SI" smtClean="0"/>
              <a:pPr/>
              <a:t>28.3.2017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4233BB76-2C65-4ADF-9DD2-6A7904CB2551}" type="datetimeFigureOut">
              <a:rPr lang="sl-SI" smtClean="0"/>
              <a:pPr/>
              <a:t>28.3.2017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4233BB76-2C65-4ADF-9DD2-6A7904CB2551}" type="datetimeFigureOut">
              <a:rPr lang="sl-SI" smtClean="0"/>
              <a:pPr/>
              <a:t>28.3.2017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0D234AB-88C5-4143-9B32-BF4FE049F3B0}"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3BB76-2C65-4ADF-9DD2-6A7904CB2551}" type="datetimeFigureOut">
              <a:rPr lang="sl-SI" smtClean="0"/>
              <a:pPr/>
              <a:t>28.3.2017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234AB-88C5-4143-9B32-BF4FE049F3B0}"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OfOc1OYfk4" TargetMode="External"/><Relationship Id="rId2" Type="http://schemas.openxmlformats.org/officeDocument/2006/relationships/hyperlink" Target="https://sl.wikipedia.org/wiki/Rimski_koledar"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44" y="548680"/>
            <a:ext cx="7128792" cy="608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p:cNvSpPr>
            <a:spLocks noGrp="1"/>
          </p:cNvSpPr>
          <p:nvPr>
            <p:ph type="ctrTitle"/>
          </p:nvPr>
        </p:nvSpPr>
        <p:spPr>
          <a:xfrm>
            <a:off x="530540" y="764704"/>
            <a:ext cx="7772400" cy="1470025"/>
          </a:xfrm>
        </p:spPr>
        <p:txBody>
          <a:bodyPr/>
          <a:lstStyle/>
          <a:p>
            <a:r>
              <a:rPr lang="sl-SI" b="1" dirty="0" smtClean="0">
                <a:solidFill>
                  <a:srgbClr val="FF0000"/>
                </a:solidFill>
              </a:rPr>
              <a:t>Gaj Julij </a:t>
            </a:r>
            <a:r>
              <a:rPr lang="sl-SI" b="1" dirty="0">
                <a:solidFill>
                  <a:srgbClr val="FF0000"/>
                </a:solidFill>
              </a:rPr>
              <a:t>C</a:t>
            </a:r>
            <a:r>
              <a:rPr lang="sl-SI" b="1" dirty="0" smtClean="0">
                <a:solidFill>
                  <a:srgbClr val="FF0000"/>
                </a:solidFill>
              </a:rPr>
              <a:t>ezar</a:t>
            </a:r>
            <a:endParaRPr lang="sl-SI" b="1" dirty="0">
              <a:solidFill>
                <a:srgbClr val="FF0000"/>
              </a:solidFill>
            </a:endParaRPr>
          </a:p>
        </p:txBody>
      </p:sp>
      <p:sp>
        <p:nvSpPr>
          <p:cNvPr id="3" name="Podnaslov 2"/>
          <p:cNvSpPr>
            <a:spLocks noGrp="1"/>
          </p:cNvSpPr>
          <p:nvPr>
            <p:ph type="subTitle" idx="1"/>
          </p:nvPr>
        </p:nvSpPr>
        <p:spPr>
          <a:xfrm>
            <a:off x="2743200" y="4149080"/>
            <a:ext cx="6400800" cy="1752600"/>
          </a:xfrm>
        </p:spPr>
        <p:txBody>
          <a:bodyPr>
            <a:normAutofit fontScale="85000" lnSpcReduction="20000"/>
          </a:bodyPr>
          <a:lstStyle/>
          <a:p>
            <a:r>
              <a:rPr lang="sl-SI" b="1" dirty="0">
                <a:solidFill>
                  <a:srgbClr val="FFFF00"/>
                </a:solidFill>
              </a:rPr>
              <a:t>v</a:t>
            </a:r>
            <a:r>
              <a:rPr lang="sl-SI" b="1" dirty="0" smtClean="0">
                <a:solidFill>
                  <a:srgbClr val="FFFF00"/>
                </a:solidFill>
              </a:rPr>
              <a:t>ojaški poveljnik in strateg</a:t>
            </a:r>
          </a:p>
          <a:p>
            <a:r>
              <a:rPr lang="sl-SI" b="1" dirty="0" smtClean="0">
                <a:solidFill>
                  <a:srgbClr val="FFFF00"/>
                </a:solidFill>
              </a:rPr>
              <a:t>politik</a:t>
            </a:r>
          </a:p>
          <a:p>
            <a:r>
              <a:rPr lang="sl-SI" b="1" dirty="0" smtClean="0">
                <a:solidFill>
                  <a:srgbClr val="FFFF00"/>
                </a:solidFill>
              </a:rPr>
              <a:t>govornik</a:t>
            </a:r>
          </a:p>
          <a:p>
            <a:r>
              <a:rPr lang="sl-SI" b="1" dirty="0" smtClean="0">
                <a:solidFill>
                  <a:srgbClr val="FFFF00"/>
                </a:solidFill>
              </a:rPr>
              <a:t>zgodovinar</a:t>
            </a:r>
          </a:p>
          <a:p>
            <a:endParaRPr lang="sl-S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731520"/>
            <a:ext cx="8534400" cy="3474720"/>
          </a:xfrm>
          <a:prstGeom prst="rect">
            <a:avLst/>
          </a:prstGeom>
        </p:spPr>
        <p:txBody>
          <a:bodyPr>
            <a:normAutofit fontScale="85000" lnSpcReduction="20000"/>
          </a:bodyPr>
          <a:lstStyle/>
          <a:p>
            <a:pPr>
              <a:buNone/>
            </a:pPr>
            <a:r>
              <a:rPr lang="sl-SI" dirty="0" smtClean="0"/>
              <a:t>Kriza republike: propadanje malih kmetov, vpadi tujih ljudstev, upori sužnjev...</a:t>
            </a:r>
          </a:p>
          <a:p>
            <a:pPr>
              <a:buNone/>
            </a:pPr>
            <a:endParaRPr lang="sl-SI" dirty="0" smtClean="0"/>
          </a:p>
          <a:p>
            <a:pPr>
              <a:buNone/>
            </a:pPr>
            <a:r>
              <a:rPr lang="sl-SI" dirty="0" smtClean="0"/>
              <a:t>l. 60 p. Kr. jo izkoristijo 3 politiki in vojskovodje:</a:t>
            </a:r>
          </a:p>
          <a:p>
            <a:pPr>
              <a:buNone/>
            </a:pPr>
            <a:r>
              <a:rPr lang="sl-SI" b="1" u="sng" dirty="0" smtClean="0"/>
              <a:t>Cezar, Pompej in Kras</a:t>
            </a:r>
            <a:r>
              <a:rPr lang="sl-SI" b="1" dirty="0" smtClean="0"/>
              <a:t>       1. TRIUMVIRAT=zveza </a:t>
            </a:r>
            <a:r>
              <a:rPr lang="sl-SI" b="1" smtClean="0"/>
              <a:t>3eh mož</a:t>
            </a:r>
            <a:endParaRPr lang="sl-SI" b="1" dirty="0" smtClean="0"/>
          </a:p>
          <a:p>
            <a:pPr>
              <a:buNone/>
            </a:pPr>
            <a:endParaRPr lang="sl-SI" b="1" dirty="0" smtClean="0">
              <a:sym typeface="Wingdings" pitchFamily="2" charset="2"/>
            </a:endParaRPr>
          </a:p>
          <a:p>
            <a:pPr>
              <a:buNone/>
            </a:pPr>
            <a:r>
              <a:rPr lang="sl-SI" b="1" dirty="0" smtClean="0">
                <a:sym typeface="Wingdings" pitchFamily="2" charset="2"/>
              </a:rPr>
              <a:t></a:t>
            </a:r>
            <a:r>
              <a:rPr lang="sl-SI" b="1" dirty="0" smtClean="0"/>
              <a:t>spor: oblast prevzame Julij Cezar  </a:t>
            </a:r>
          </a:p>
          <a:p>
            <a:pPr>
              <a:buNone/>
            </a:pPr>
            <a:r>
              <a:rPr lang="sl-SI" b="1" dirty="0" smtClean="0"/>
              <a:t>   </a:t>
            </a:r>
            <a:endParaRPr lang="sl-SI" b="1" dirty="0"/>
          </a:p>
        </p:txBody>
      </p:sp>
      <p:cxnSp>
        <p:nvCxnSpPr>
          <p:cNvPr id="5" name="Straight Arrow Connector 4"/>
          <p:cNvCxnSpPr/>
          <p:nvPr/>
        </p:nvCxnSpPr>
        <p:spPr>
          <a:xfrm flipH="1">
            <a:off x="1187624" y="1143000"/>
            <a:ext cx="31576" cy="629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00200" y="3276600"/>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91880" y="2492896"/>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www2.arnes.si/~omislinjamb/spletne/matic/slike/JuliusCaes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231301"/>
            <a:ext cx="2200275" cy="3600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23528" y="3789040"/>
            <a:ext cx="6324600" cy="1177528"/>
          </a:xfrm>
          <a:prstGeom prst="rect">
            <a:avLst/>
          </a:prstGeom>
        </p:spPr>
        <p:txBody>
          <a:bodyPr>
            <a:normAutofit fontScale="55000" lnSpcReduction="20000"/>
          </a:bodyPr>
          <a:lstStyle/>
          <a:p>
            <a:pPr marL="45720" indent="0" algn="ctr">
              <a:buNone/>
            </a:pPr>
            <a:r>
              <a:rPr lang="sl-SI" dirty="0" smtClean="0"/>
              <a:t>Julij Cezar: “oče domovine”</a:t>
            </a:r>
          </a:p>
          <a:p>
            <a:pPr marL="45720" indent="0" algn="ctr">
              <a:buNone/>
            </a:pPr>
            <a:r>
              <a:rPr lang="sl-SI" dirty="0" smtClean="0"/>
              <a:t>(100 – 44. pr. n. št.)</a:t>
            </a:r>
          </a:p>
          <a:p>
            <a:pPr marL="45720" indent="0" algn="ctr">
              <a:buNone/>
            </a:pPr>
            <a:r>
              <a:rPr lang="sl-SI" dirty="0" smtClean="0"/>
              <a:t>Rodil </a:t>
            </a:r>
            <a:r>
              <a:rPr lang="sl-SI" dirty="0"/>
              <a:t>se je 13. j</a:t>
            </a:r>
            <a:r>
              <a:rPr lang="sl-SI" dirty="0" smtClean="0"/>
              <a:t>ulija. </a:t>
            </a:r>
            <a:r>
              <a:rPr lang="sl-SI" dirty="0"/>
              <a:t>in umrl zaradi 23 vbodnih ran 15. </a:t>
            </a:r>
            <a:r>
              <a:rPr lang="sl-SI" dirty="0" smtClean="0"/>
              <a:t>marca (</a:t>
            </a:r>
            <a:r>
              <a:rPr lang="sl-SI" dirty="0" smtClean="0">
                <a:hlinkClick r:id="rId2"/>
              </a:rPr>
              <a:t>dan</a:t>
            </a:r>
            <a:r>
              <a:rPr lang="sl-SI" dirty="0" smtClean="0"/>
              <a:t>: </a:t>
            </a:r>
            <a:r>
              <a:rPr lang="sl-SI" dirty="0" smtClean="0">
                <a:hlinkClick r:id="rId3"/>
              </a:rPr>
              <a:t>Marčeve ide</a:t>
            </a:r>
            <a:r>
              <a:rPr lang="sl-SI" dirty="0" smtClean="0"/>
              <a:t>) torej </a:t>
            </a:r>
            <a:r>
              <a:rPr lang="sl-SI" dirty="0"/>
              <a:t>pri starosti 56 </a:t>
            </a:r>
            <a:r>
              <a:rPr lang="sl-SI" dirty="0" smtClean="0"/>
              <a:t>let</a:t>
            </a:r>
            <a:r>
              <a:rPr lang="sl-SI" dirty="0"/>
              <a:t>.</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88640"/>
            <a:ext cx="39052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5029200"/>
            <a:ext cx="8547533" cy="923330"/>
          </a:xfrm>
          <a:prstGeom prst="rect">
            <a:avLst/>
          </a:prstGeom>
          <a:noFill/>
        </p:spPr>
        <p:txBody>
          <a:bodyPr wrap="none" rtlCol="0">
            <a:spAutoFit/>
          </a:bodyPr>
          <a:lstStyle/>
          <a:p>
            <a:r>
              <a:rPr lang="sl-SI" i="1" dirty="0" smtClean="0"/>
              <a:t>„S seboj nimam svojega ščita, ampak sem si ga izposodil pri enem od vojakov in </a:t>
            </a:r>
          </a:p>
          <a:p>
            <a:r>
              <a:rPr lang="sl-SI" i="1" dirty="0" smtClean="0"/>
              <a:t>Se šel borit v prve vrste. Vse poveljnike centurij sem poklical po imenu in jih</a:t>
            </a:r>
          </a:p>
          <a:p>
            <a:r>
              <a:rPr lang="sl-SI" i="1" dirty="0" smtClean="0"/>
              <a:t>Spodbujal v boju. /…/ Moj prihod je vlil četam novo upanje. /…/.“</a:t>
            </a:r>
            <a:endParaRPr lang="sl-SI" i="1" dirty="0"/>
          </a:p>
        </p:txBody>
      </p:sp>
      <p:sp>
        <p:nvSpPr>
          <p:cNvPr id="5" name="TextBox 4"/>
          <p:cNvSpPr txBox="1"/>
          <p:nvPr/>
        </p:nvSpPr>
        <p:spPr>
          <a:xfrm>
            <a:off x="2888418" y="6032500"/>
            <a:ext cx="6040115" cy="353943"/>
          </a:xfrm>
          <a:prstGeom prst="rect">
            <a:avLst/>
          </a:prstGeom>
          <a:noFill/>
        </p:spPr>
        <p:txBody>
          <a:bodyPr wrap="none" rtlCol="0">
            <a:spAutoFit/>
          </a:bodyPr>
          <a:lstStyle/>
          <a:p>
            <a:r>
              <a:rPr lang="sl-SI" sz="1700" dirty="0" smtClean="0"/>
              <a:t>Tako je Cezar opisal svoje sodelovanje v enem izmed bojev.</a:t>
            </a:r>
            <a:endParaRPr lang="sl-SI" sz="1700" dirty="0"/>
          </a:p>
        </p:txBody>
      </p:sp>
      <p:sp>
        <p:nvSpPr>
          <p:cNvPr id="6" name="Pravokotnik 5"/>
          <p:cNvSpPr/>
          <p:nvPr/>
        </p:nvSpPr>
        <p:spPr>
          <a:xfrm>
            <a:off x="4211960" y="1052736"/>
            <a:ext cx="4824536"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solidFill>
                  <a:schemeClr val="tx1"/>
                </a:solidFill>
              </a:rPr>
              <a:t>Živel </a:t>
            </a:r>
            <a:r>
              <a:rPr lang="sl-SI" sz="2400" dirty="0">
                <a:solidFill>
                  <a:schemeClr val="tx1"/>
                </a:solidFill>
              </a:rPr>
              <a:t>zgolj za idejo, da naredi Rim daleč največjo svetovno silo, ki dominira celemu svetu, sam pa je edini na vrhu te mogočne inštitucije, kot diktator. Zavedal se je, da svojo vizijo lahko uresniči le na en sam način in sicer, da ga vzljubi rimsko ljudstvo in da pridobi svojo lastno vojsko, ki jo ne more nihče premagati.</a:t>
            </a:r>
          </a:p>
        </p:txBody>
      </p:sp>
    </p:spTree>
    <p:extLst>
      <p:ext uri="{BB962C8B-B14F-4D97-AF65-F5344CB8AC3E}">
        <p14:creationId xmlns:p14="http://schemas.microsoft.com/office/powerpoint/2010/main" val="4189976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640"/>
            <a:ext cx="2496571" cy="213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2056686"/>
            <a:ext cx="5219700"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l-SI" dirty="0" smtClean="0"/>
              <a:t>Funkcije: </a:t>
            </a:r>
            <a:r>
              <a:rPr lang="sl-SI" dirty="0" smtClean="0">
                <a:solidFill>
                  <a:srgbClr val="FF0000"/>
                </a:solidFill>
              </a:rPr>
              <a:t>- diktator,</a:t>
            </a:r>
          </a:p>
          <a:p>
            <a:r>
              <a:rPr lang="sl-SI" dirty="0">
                <a:solidFill>
                  <a:srgbClr val="FF0000"/>
                </a:solidFill>
              </a:rPr>
              <a:t>	 </a:t>
            </a:r>
            <a:r>
              <a:rPr lang="sl-SI" dirty="0" smtClean="0">
                <a:solidFill>
                  <a:srgbClr val="FF0000"/>
                </a:solidFill>
              </a:rPr>
              <a:t>- edini državni vladar, </a:t>
            </a:r>
          </a:p>
          <a:p>
            <a:r>
              <a:rPr lang="sl-SI" dirty="0">
                <a:solidFill>
                  <a:srgbClr val="FF0000"/>
                </a:solidFill>
              </a:rPr>
              <a:t>	</a:t>
            </a:r>
            <a:r>
              <a:rPr lang="sl-SI" dirty="0" smtClean="0">
                <a:solidFill>
                  <a:srgbClr val="FF0000"/>
                </a:solidFill>
              </a:rPr>
              <a:t> - vrhovni svečenik,</a:t>
            </a:r>
          </a:p>
          <a:p>
            <a:r>
              <a:rPr lang="sl-SI" dirty="0">
                <a:solidFill>
                  <a:srgbClr val="FF0000"/>
                </a:solidFill>
              </a:rPr>
              <a:t>	</a:t>
            </a:r>
            <a:r>
              <a:rPr lang="sl-SI" dirty="0" smtClean="0">
                <a:solidFill>
                  <a:srgbClr val="FF0000"/>
                </a:solidFill>
              </a:rPr>
              <a:t> - vrhovni poveljnik vojske</a:t>
            </a:r>
          </a:p>
          <a:p>
            <a:r>
              <a:rPr lang="sl-SI" dirty="0">
                <a:solidFill>
                  <a:srgbClr val="FF0000"/>
                </a:solidFill>
              </a:rPr>
              <a:t> </a:t>
            </a:r>
            <a:r>
              <a:rPr lang="sl-SI" dirty="0" smtClean="0">
                <a:solidFill>
                  <a:srgbClr val="FF0000"/>
                </a:solidFill>
              </a:rPr>
              <a:t>                      (</a:t>
            </a:r>
            <a:r>
              <a:rPr lang="sl-SI" b="1" u="sng" dirty="0" smtClean="0">
                <a:solidFill>
                  <a:srgbClr val="FF0000"/>
                </a:solidFill>
              </a:rPr>
              <a:t>imperator</a:t>
            </a:r>
            <a:r>
              <a:rPr lang="sl-SI" dirty="0" smtClean="0">
                <a:solidFill>
                  <a:srgbClr val="FF0000"/>
                </a:solidFill>
              </a:rPr>
              <a:t>)</a:t>
            </a:r>
            <a:r>
              <a:rPr lang="sl-SI" dirty="0" smtClean="0"/>
              <a:t>.</a:t>
            </a:r>
          </a:p>
          <a:p>
            <a:endParaRPr lang="sl-SI" dirty="0" smtClean="0"/>
          </a:p>
          <a:p>
            <a:r>
              <a:rPr lang="sl-SI" dirty="0" smtClean="0"/>
              <a:t>Izvedel je številne reforme in si </a:t>
            </a:r>
          </a:p>
          <a:p>
            <a:r>
              <a:rPr lang="sl-SI" dirty="0" smtClean="0"/>
              <a:t>pridobil naklonjenost ljudi: </a:t>
            </a:r>
          </a:p>
          <a:p>
            <a:r>
              <a:rPr lang="sl-SI" dirty="0" smtClean="0"/>
              <a:t>-revnim razdeli žito, </a:t>
            </a:r>
          </a:p>
          <a:p>
            <a:r>
              <a:rPr lang="sl-SI" dirty="0" smtClean="0"/>
              <a:t>- veteranom zemljo, vojakom poviša plačo,</a:t>
            </a:r>
          </a:p>
          <a:p>
            <a:r>
              <a:rPr lang="sl-SI" dirty="0" smtClean="0"/>
              <a:t>- senat je razširil s svojimi podporniki in predstavniki osvojenih ozemelj</a:t>
            </a:r>
          </a:p>
          <a:p>
            <a:r>
              <a:rPr lang="sl-SI" dirty="0" smtClean="0"/>
              <a:t>Po njem je dobil ime </a:t>
            </a:r>
            <a:r>
              <a:rPr lang="sl-SI" dirty="0" smtClean="0">
                <a:solidFill>
                  <a:srgbClr val="FF0000"/>
                </a:solidFill>
              </a:rPr>
              <a:t>julijanski koledar</a:t>
            </a:r>
            <a:r>
              <a:rPr lang="sl-SI" dirty="0" smtClean="0"/>
              <a:t>, </a:t>
            </a:r>
            <a:r>
              <a:rPr lang="sl-SI" dirty="0" smtClean="0">
                <a:solidFill>
                  <a:srgbClr val="FF0000"/>
                </a:solidFill>
              </a:rPr>
              <a:t>Julijske Alpe</a:t>
            </a:r>
            <a:r>
              <a:rPr lang="sl-SI" dirty="0" smtClean="0">
                <a:solidFill>
                  <a:schemeClr val="tx1"/>
                </a:solidFill>
              </a:rPr>
              <a:t>,</a:t>
            </a:r>
            <a:r>
              <a:rPr lang="sl-SI" dirty="0" smtClean="0">
                <a:solidFill>
                  <a:srgbClr val="FF0000"/>
                </a:solidFill>
              </a:rPr>
              <a:t> carski rez, mesec julij</a:t>
            </a:r>
            <a:r>
              <a:rPr lang="sl-SI" dirty="0" smtClean="0"/>
              <a:t> …</a:t>
            </a:r>
          </a:p>
          <a:p>
            <a:r>
              <a:rPr lang="sl-SI" dirty="0" smtClean="0"/>
              <a:t>Namesto luninega se uvede sončevo leto s 365 dnevi in ¼ dneva</a:t>
            </a:r>
          </a:p>
          <a:p>
            <a:endParaRPr lang="sl-SI" dirty="0" smtClean="0"/>
          </a:p>
        </p:txBody>
      </p:sp>
      <p:sp>
        <p:nvSpPr>
          <p:cNvPr id="6" name="TextBox 5"/>
          <p:cNvSpPr txBox="1"/>
          <p:nvPr/>
        </p:nvSpPr>
        <p:spPr>
          <a:xfrm>
            <a:off x="971600" y="1628800"/>
            <a:ext cx="1725152" cy="369332"/>
          </a:xfrm>
          <a:prstGeom prst="rect">
            <a:avLst/>
          </a:prstGeom>
          <a:noFill/>
        </p:spPr>
        <p:txBody>
          <a:bodyPr wrap="none" rtlCol="0">
            <a:spAutoFit/>
          </a:bodyPr>
          <a:lstStyle/>
          <a:p>
            <a:r>
              <a:rPr lang="sl-SI" dirty="0" smtClean="0"/>
              <a:t>Gaj Julij Cezar</a:t>
            </a:r>
            <a:endParaRPr lang="sl-SI" dirty="0"/>
          </a:p>
        </p:txBody>
      </p:sp>
      <p:cxnSp>
        <p:nvCxnSpPr>
          <p:cNvPr id="9" name="Straight Arrow Connector 8"/>
          <p:cNvCxnSpPr/>
          <p:nvPr/>
        </p:nvCxnSpPr>
        <p:spPr>
          <a:xfrm>
            <a:off x="2819400" y="5638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39752" y="2276872"/>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19700" y="6052888"/>
            <a:ext cx="3429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sl-SI" dirty="0" smtClean="0"/>
              <a:t>1 leto = 12 mesecev = 365 dni, vsako 4. leto se doda še 1 dan</a:t>
            </a:r>
          </a:p>
        </p:txBody>
      </p:sp>
      <p:sp>
        <p:nvSpPr>
          <p:cNvPr id="10" name="Pravokotnik 9"/>
          <p:cNvSpPr/>
          <p:nvPr/>
        </p:nvSpPr>
        <p:spPr>
          <a:xfrm>
            <a:off x="4682902" y="44624"/>
            <a:ext cx="4464496" cy="5898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smtClean="0"/>
          </a:p>
          <a:p>
            <a:pPr algn="ctr"/>
            <a:r>
              <a:rPr lang="sl-SI" sz="2400" dirty="0" smtClean="0">
                <a:solidFill>
                  <a:schemeClr val="tx1"/>
                </a:solidFill>
              </a:rPr>
              <a:t>V upravo je dobil </a:t>
            </a:r>
            <a:r>
              <a:rPr lang="sl-SI" sz="2400" b="1" dirty="0" smtClean="0">
                <a:solidFill>
                  <a:schemeClr val="tx1"/>
                </a:solidFill>
              </a:rPr>
              <a:t>Galijo</a:t>
            </a:r>
            <a:r>
              <a:rPr lang="sl-SI" sz="2400" dirty="0" smtClean="0">
                <a:solidFill>
                  <a:schemeClr val="tx1"/>
                </a:solidFill>
              </a:rPr>
              <a:t>, ki si jo je po več letih boja pokoril. Po končani 5-letni službi v Galiji mu je bila </a:t>
            </a:r>
            <a:r>
              <a:rPr lang="sl-SI" sz="2400" b="1" dirty="0" smtClean="0">
                <a:solidFill>
                  <a:schemeClr val="tx1"/>
                </a:solidFill>
              </a:rPr>
              <a:t>prepovedana</a:t>
            </a:r>
            <a:r>
              <a:rPr lang="sl-SI" sz="2400" dirty="0" smtClean="0">
                <a:solidFill>
                  <a:schemeClr val="tx1"/>
                </a:solidFill>
              </a:rPr>
              <a:t> </a:t>
            </a:r>
            <a:r>
              <a:rPr lang="sl-SI" sz="2400" b="1" dirty="0" smtClean="0">
                <a:solidFill>
                  <a:schemeClr val="tx1"/>
                </a:solidFill>
              </a:rPr>
              <a:t>vrnitev</a:t>
            </a:r>
            <a:r>
              <a:rPr lang="sl-SI" sz="2400" dirty="0" smtClean="0">
                <a:solidFill>
                  <a:schemeClr val="tx1"/>
                </a:solidFill>
              </a:rPr>
              <a:t> z vojsko </a:t>
            </a:r>
            <a:r>
              <a:rPr lang="sl-SI" sz="2400" b="1" dirty="0" smtClean="0">
                <a:solidFill>
                  <a:schemeClr val="tx1"/>
                </a:solidFill>
              </a:rPr>
              <a:t>v Rim</a:t>
            </a:r>
            <a:r>
              <a:rPr lang="sl-SI" sz="2400" dirty="0" smtClean="0">
                <a:solidFill>
                  <a:schemeClr val="tx1"/>
                </a:solidFill>
              </a:rPr>
              <a:t>. Senat je imenoval </a:t>
            </a:r>
            <a:r>
              <a:rPr lang="sl-SI" sz="2400" b="1" dirty="0" err="1" smtClean="0">
                <a:solidFill>
                  <a:schemeClr val="tx1"/>
                </a:solidFill>
              </a:rPr>
              <a:t>Pompeja</a:t>
            </a:r>
            <a:r>
              <a:rPr lang="sl-SI" sz="2400" dirty="0" smtClean="0">
                <a:solidFill>
                  <a:schemeClr val="tx1"/>
                </a:solidFill>
              </a:rPr>
              <a:t> za </a:t>
            </a:r>
            <a:r>
              <a:rPr lang="sl-SI" sz="2400" b="1" dirty="0" smtClean="0">
                <a:solidFill>
                  <a:schemeClr val="tx1"/>
                </a:solidFill>
              </a:rPr>
              <a:t>edinega</a:t>
            </a:r>
            <a:r>
              <a:rPr lang="sl-SI" sz="2400" dirty="0" smtClean="0">
                <a:solidFill>
                  <a:schemeClr val="tx1"/>
                </a:solidFill>
              </a:rPr>
              <a:t> </a:t>
            </a:r>
            <a:r>
              <a:rPr lang="sl-SI" sz="2400" b="1" dirty="0" smtClean="0">
                <a:solidFill>
                  <a:schemeClr val="tx1"/>
                </a:solidFill>
              </a:rPr>
              <a:t>konzula</a:t>
            </a:r>
            <a:r>
              <a:rPr lang="sl-SI" sz="2400" dirty="0" smtClean="0">
                <a:solidFill>
                  <a:schemeClr val="tx1"/>
                </a:solidFill>
              </a:rPr>
              <a:t>. </a:t>
            </a:r>
            <a:r>
              <a:rPr lang="sl-SI" sz="2400" b="1" dirty="0" smtClean="0">
                <a:solidFill>
                  <a:schemeClr val="tx1"/>
                </a:solidFill>
              </a:rPr>
              <a:t>Cezar</a:t>
            </a:r>
            <a:r>
              <a:rPr lang="sl-SI" sz="2400" dirty="0" smtClean="0">
                <a:solidFill>
                  <a:schemeClr val="tx1"/>
                </a:solidFill>
              </a:rPr>
              <a:t> je </a:t>
            </a:r>
            <a:r>
              <a:rPr lang="sl-SI" sz="2400" b="1" dirty="0" smtClean="0">
                <a:solidFill>
                  <a:schemeClr val="tx1"/>
                </a:solidFill>
              </a:rPr>
              <a:t>prekoračil</a:t>
            </a:r>
            <a:r>
              <a:rPr lang="sl-SI" sz="2400" dirty="0" smtClean="0">
                <a:solidFill>
                  <a:schemeClr val="tx1"/>
                </a:solidFill>
              </a:rPr>
              <a:t> reko </a:t>
            </a:r>
            <a:r>
              <a:rPr lang="sl-SI" sz="2400" b="1" dirty="0" smtClean="0">
                <a:solidFill>
                  <a:schemeClr val="tx1"/>
                </a:solidFill>
              </a:rPr>
              <a:t>Rubikon</a:t>
            </a:r>
            <a:r>
              <a:rPr lang="sl-SI" sz="2400" dirty="0" smtClean="0">
                <a:solidFill>
                  <a:schemeClr val="tx1"/>
                </a:solidFill>
              </a:rPr>
              <a:t> </a:t>
            </a:r>
            <a:r>
              <a:rPr lang="sl-SI" sz="2400" b="1" dirty="0" smtClean="0">
                <a:solidFill>
                  <a:schemeClr val="tx1"/>
                </a:solidFill>
              </a:rPr>
              <a:t>in takrat izrekel slavni rek </a:t>
            </a:r>
            <a:r>
              <a:rPr lang="sl-SI" sz="2000" b="1" i="1" dirty="0" smtClean="0">
                <a:solidFill>
                  <a:schemeClr val="tx1"/>
                </a:solidFill>
              </a:rPr>
              <a:t>''Kocka je padla'</a:t>
            </a:r>
            <a:r>
              <a:rPr lang="sl-SI" sz="2000" b="1" dirty="0" smtClean="0">
                <a:solidFill>
                  <a:schemeClr val="tx1"/>
                </a:solidFill>
              </a:rPr>
              <a:t>'</a:t>
            </a:r>
            <a:r>
              <a:rPr lang="sl-SI" sz="2400" b="1" dirty="0" smtClean="0">
                <a:solidFill>
                  <a:schemeClr val="tx1"/>
                </a:solidFill>
              </a:rPr>
              <a:t>.</a:t>
            </a:r>
            <a:r>
              <a:rPr lang="sl-SI" sz="2400" dirty="0" smtClean="0">
                <a:solidFill>
                  <a:schemeClr val="tx1"/>
                </a:solidFill>
              </a:rPr>
              <a:t> </a:t>
            </a:r>
            <a:r>
              <a:rPr lang="sl-SI" sz="2400" dirty="0" smtClean="0">
                <a:solidFill>
                  <a:schemeClr val="tx1"/>
                </a:solidFill>
                <a:sym typeface="Wingdings" pitchFamily="2" charset="2"/>
              </a:rPr>
              <a:t></a:t>
            </a:r>
            <a:r>
              <a:rPr lang="sl-SI" sz="2400" b="1" dirty="0" smtClean="0">
                <a:solidFill>
                  <a:schemeClr val="tx1"/>
                </a:solidFill>
              </a:rPr>
              <a:t>Rim</a:t>
            </a:r>
            <a:r>
              <a:rPr lang="sl-SI" sz="2400" dirty="0" smtClean="0">
                <a:solidFill>
                  <a:schemeClr val="tx1"/>
                </a:solidFill>
              </a:rPr>
              <a:t> zavzame </a:t>
            </a:r>
            <a:r>
              <a:rPr lang="sl-SI" sz="2400" b="1" dirty="0" smtClean="0">
                <a:solidFill>
                  <a:schemeClr val="tx1"/>
                </a:solidFill>
              </a:rPr>
              <a:t>brez</a:t>
            </a:r>
            <a:r>
              <a:rPr lang="sl-SI" sz="2400" dirty="0" smtClean="0">
                <a:solidFill>
                  <a:schemeClr val="tx1"/>
                </a:solidFill>
              </a:rPr>
              <a:t> </a:t>
            </a:r>
            <a:r>
              <a:rPr lang="sl-SI" sz="2400" b="1" dirty="0" smtClean="0">
                <a:solidFill>
                  <a:schemeClr val="tx1"/>
                </a:solidFill>
              </a:rPr>
              <a:t>boja</a:t>
            </a:r>
            <a:r>
              <a:rPr lang="sl-SI" sz="2400" dirty="0" smtClean="0">
                <a:solidFill>
                  <a:schemeClr val="tx1"/>
                </a:solidFill>
              </a:rPr>
              <a:t> </a:t>
            </a:r>
          </a:p>
          <a:p>
            <a:pPr algn="ctr"/>
            <a:r>
              <a:rPr lang="sl-SI" sz="2400" dirty="0" smtClean="0">
                <a:solidFill>
                  <a:schemeClr val="tx1"/>
                </a:solidFill>
              </a:rPr>
              <a:t>Osvajal je pod geslom: </a:t>
            </a:r>
            <a:r>
              <a:rPr lang="sl-SI" sz="2000" b="1" i="1" dirty="0" smtClean="0">
                <a:solidFill>
                  <a:schemeClr val="tx1"/>
                </a:solidFill>
              </a:rPr>
              <a:t>''Prišel, videl, zmagal!''</a:t>
            </a:r>
            <a:endParaRPr lang="sl-SI" sz="2000" i="1" dirty="0" smtClean="0">
              <a:solidFill>
                <a:schemeClr val="tx1"/>
              </a:solidFill>
            </a:endParaRPr>
          </a:p>
          <a:p>
            <a:pPr algn="ctr"/>
            <a:endParaRPr lang="sl-SI" sz="2400" dirty="0" smtClean="0">
              <a:solidFill>
                <a:schemeClr val="tx1"/>
              </a:solidFill>
            </a:endParaRPr>
          </a:p>
          <a:p>
            <a:pPr algn="ctr"/>
            <a:r>
              <a:rPr lang="sl-SI" sz="2400" dirty="0" smtClean="0">
                <a:solidFill>
                  <a:schemeClr val="tx1"/>
                </a:solidFill>
              </a:rPr>
              <a:t>L 46. pr. Kr. je vkorakal v Rim in bil v senatu izvoljen za dosmrtnega konzula.</a:t>
            </a:r>
          </a:p>
          <a:p>
            <a:pPr algn="ctr"/>
            <a:endParaRPr lang="sl-SI" dirty="0" smtClean="0"/>
          </a:p>
          <a:p>
            <a:pPr algn="ctr"/>
            <a:endParaRPr lang="sl-SI" dirty="0"/>
          </a:p>
        </p:txBody>
      </p:sp>
    </p:spTree>
    <p:extLst>
      <p:ext uri="{BB962C8B-B14F-4D97-AF65-F5344CB8AC3E}">
        <p14:creationId xmlns:p14="http://schemas.microsoft.com/office/powerpoint/2010/main" val="2051954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752600"/>
            <a:ext cx="8001000" cy="4648200"/>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marL="45720" indent="0">
              <a:buNone/>
            </a:pPr>
            <a:r>
              <a:rPr lang="sl-SI" dirty="0" smtClean="0"/>
              <a:t>Julij Cezar je izrekel številne znamenite </a:t>
            </a:r>
            <a:r>
              <a:rPr lang="sl-SI" sz="4000" dirty="0" smtClean="0">
                <a:solidFill>
                  <a:srgbClr val="FF0000"/>
                </a:solidFill>
              </a:rPr>
              <a:t>reke:</a:t>
            </a:r>
          </a:p>
          <a:p>
            <a:pPr marL="45720" indent="0">
              <a:buNone/>
            </a:pPr>
            <a:endParaRPr lang="sl-SI" dirty="0"/>
          </a:p>
          <a:p>
            <a:pPr marL="45720" indent="0">
              <a:buNone/>
            </a:pPr>
            <a:r>
              <a:rPr lang="sl-SI" b="1" i="1" dirty="0" smtClean="0">
                <a:solidFill>
                  <a:schemeClr val="accent6">
                    <a:lumMod val="50000"/>
                  </a:schemeClr>
                </a:solidFill>
              </a:rPr>
              <a:t>Kocka je padla (</a:t>
            </a:r>
            <a:r>
              <a:rPr lang="sl-SI" b="1" i="1" dirty="0" err="1" smtClean="0">
                <a:solidFill>
                  <a:schemeClr val="accent6">
                    <a:lumMod val="50000"/>
                  </a:schemeClr>
                </a:solidFill>
              </a:rPr>
              <a:t>Alea</a:t>
            </a:r>
            <a:r>
              <a:rPr lang="sl-SI" b="1" i="1" dirty="0" smtClean="0">
                <a:solidFill>
                  <a:schemeClr val="accent6">
                    <a:lumMod val="50000"/>
                  </a:schemeClr>
                </a:solidFill>
              </a:rPr>
              <a:t> </a:t>
            </a:r>
            <a:r>
              <a:rPr lang="sl-SI" b="1" i="1" dirty="0" err="1" smtClean="0">
                <a:solidFill>
                  <a:schemeClr val="accent6">
                    <a:lumMod val="50000"/>
                  </a:schemeClr>
                </a:solidFill>
              </a:rPr>
              <a:t>iacta</a:t>
            </a:r>
            <a:r>
              <a:rPr lang="sl-SI" b="1" i="1" dirty="0" smtClean="0">
                <a:solidFill>
                  <a:schemeClr val="accent6">
                    <a:lumMod val="50000"/>
                  </a:schemeClr>
                </a:solidFill>
              </a:rPr>
              <a:t> </a:t>
            </a:r>
            <a:r>
              <a:rPr lang="sl-SI" b="1" i="1" dirty="0" err="1" smtClean="0">
                <a:solidFill>
                  <a:schemeClr val="accent6">
                    <a:lumMod val="50000"/>
                  </a:schemeClr>
                </a:solidFill>
              </a:rPr>
              <a:t>est</a:t>
            </a:r>
            <a:r>
              <a:rPr lang="sl-SI" b="1" i="1" dirty="0" smtClean="0">
                <a:solidFill>
                  <a:schemeClr val="accent6">
                    <a:lumMod val="50000"/>
                  </a:schemeClr>
                </a:solidFill>
              </a:rPr>
              <a:t>.)</a:t>
            </a:r>
          </a:p>
          <a:p>
            <a:pPr marL="45720" indent="0">
              <a:buNone/>
            </a:pPr>
            <a:r>
              <a:rPr lang="sl-SI" b="1" i="1" dirty="0" smtClean="0">
                <a:solidFill>
                  <a:schemeClr val="accent6">
                    <a:lumMod val="50000"/>
                  </a:schemeClr>
                </a:solidFill>
              </a:rPr>
              <a:t>Prišel, videl zmagal (Veni, vidi, vici)</a:t>
            </a:r>
          </a:p>
          <a:p>
            <a:pPr marL="45720" indent="0">
              <a:buNone/>
            </a:pPr>
            <a:r>
              <a:rPr lang="sl-SI" b="1" i="1" dirty="0" smtClean="0">
                <a:solidFill>
                  <a:schemeClr val="accent6">
                    <a:lumMod val="50000"/>
                  </a:schemeClr>
                </a:solidFill>
              </a:rPr>
              <a:t>Tudi ti, </a:t>
            </a:r>
            <a:r>
              <a:rPr lang="sl-SI" b="1" i="1" dirty="0" err="1" smtClean="0">
                <a:solidFill>
                  <a:schemeClr val="accent6">
                    <a:lumMod val="50000"/>
                  </a:schemeClr>
                </a:solidFill>
              </a:rPr>
              <a:t>Brutus</a:t>
            </a:r>
            <a:r>
              <a:rPr lang="sl-SI" b="1" i="1" dirty="0" smtClean="0">
                <a:solidFill>
                  <a:schemeClr val="accent6">
                    <a:lumMod val="50000"/>
                  </a:schemeClr>
                </a:solidFill>
              </a:rPr>
              <a:t>? (E tu, </a:t>
            </a:r>
            <a:r>
              <a:rPr lang="sl-SI" b="1" i="1" dirty="0" err="1" smtClean="0">
                <a:solidFill>
                  <a:schemeClr val="accent6">
                    <a:lumMod val="50000"/>
                  </a:schemeClr>
                </a:solidFill>
              </a:rPr>
              <a:t>Brute</a:t>
            </a:r>
            <a:r>
              <a:rPr lang="sl-SI" b="1" i="1" dirty="0" smtClean="0">
                <a:solidFill>
                  <a:schemeClr val="accent6">
                    <a:lumMod val="50000"/>
                  </a:schemeClr>
                </a:solidFill>
              </a:rPr>
              <a:t>?)</a:t>
            </a:r>
          </a:p>
          <a:p>
            <a:pPr marL="502920" indent="-457200"/>
            <a:r>
              <a:rPr lang="sl-SI" dirty="0" smtClean="0"/>
              <a:t>Strahopetci umrejo velikokrat prej, preden dočakajo dejansko smrt.</a:t>
            </a:r>
          </a:p>
          <a:p>
            <a:pPr marL="502920" indent="-457200"/>
            <a:r>
              <a:rPr lang="sl-SI" dirty="0" smtClean="0"/>
              <a:t>Izkušnje so najpomembnejši učitelj.</a:t>
            </a:r>
          </a:p>
          <a:p>
            <a:pPr marL="502920" indent="-457200"/>
            <a:r>
              <a:rPr lang="sl-SI" dirty="0" smtClean="0"/>
              <a:t>Raje sem prvi na vasi, kot drugi v Rimu.</a:t>
            </a:r>
          </a:p>
          <a:p>
            <a:pPr marL="502920" indent="-457200"/>
            <a:r>
              <a:rPr lang="sl-SI" dirty="0" smtClean="0"/>
              <a:t>Bolj ljubim čast, kot pa se bojim smrti.</a:t>
            </a:r>
          </a:p>
          <a:p>
            <a:pPr marL="502920" indent="-457200"/>
            <a:r>
              <a:rPr lang="sl-SI" dirty="0" smtClean="0"/>
              <a:t>Če moraš prekršiti zakon, ga prekrši zgolj, če s tem posegaš po moči.</a:t>
            </a:r>
          </a:p>
          <a:p>
            <a:pPr marL="502920" indent="-457200">
              <a:buNone/>
            </a:pPr>
            <a:r>
              <a:rPr lang="sl-SI" dirty="0" smtClean="0"/>
              <a:t>        Drugače pa se raje zadrži.</a:t>
            </a:r>
          </a:p>
          <a:p>
            <a:pPr marL="502920" indent="-457200"/>
            <a:r>
              <a:rPr lang="sl-SI" dirty="0" smtClean="0"/>
              <a:t>Bolje je ustvarjati, kot pa se učiti. Ustvarjanje je esenca življenja.</a:t>
            </a:r>
            <a:endParaRPr lang="sl-SI" b="1" i="1" dirty="0" smtClean="0">
              <a:solidFill>
                <a:schemeClr val="accent6">
                  <a:lumMod val="50000"/>
                </a:schemeClr>
              </a:solidFill>
            </a:endParaRPr>
          </a:p>
          <a:p>
            <a:pPr marL="502920" indent="-457200"/>
            <a:endParaRPr lang="sl-SI"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1578" y="25400"/>
            <a:ext cx="223242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290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692696"/>
            <a:ext cx="2091109" cy="23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5696" y="3068960"/>
            <a:ext cx="6779420" cy="369332"/>
          </a:xfrm>
          <a:prstGeom prst="rect">
            <a:avLst/>
          </a:prstGeom>
          <a:noFill/>
        </p:spPr>
        <p:txBody>
          <a:bodyPr wrap="none" rtlCol="0">
            <a:spAutoFit/>
          </a:bodyPr>
          <a:lstStyle/>
          <a:p>
            <a:r>
              <a:rPr lang="sl-SI" dirty="0" smtClean="0"/>
              <a:t>                              </a:t>
            </a:r>
            <a:r>
              <a:rPr lang="sl-SI" dirty="0" err="1" smtClean="0"/>
              <a:t>Oktavijan	</a:t>
            </a:r>
            <a:r>
              <a:rPr lang="sl-SI" dirty="0" smtClean="0"/>
              <a:t>                Mark Antonij	Mark </a:t>
            </a:r>
            <a:r>
              <a:rPr lang="sl-SI" dirty="0" err="1" smtClean="0"/>
              <a:t>Lepid</a:t>
            </a:r>
            <a:endParaRPr lang="sl-SI" dirty="0"/>
          </a:p>
        </p:txBody>
      </p:sp>
      <p:sp>
        <p:nvSpPr>
          <p:cNvPr id="5" name="TextBox 4"/>
          <p:cNvSpPr txBox="1"/>
          <p:nvPr/>
        </p:nvSpPr>
        <p:spPr>
          <a:xfrm>
            <a:off x="2165743" y="3501008"/>
            <a:ext cx="6680675" cy="369332"/>
          </a:xfrm>
          <a:prstGeom prst="rect">
            <a:avLst/>
          </a:prstGeom>
          <a:noFill/>
        </p:spPr>
        <p:txBody>
          <a:bodyPr wrap="none" rtlCol="0">
            <a:spAutoFit/>
          </a:bodyPr>
          <a:lstStyle/>
          <a:p>
            <a:r>
              <a:rPr lang="sl-SI" dirty="0" smtClean="0"/>
              <a:t>                           Zahod	          Vzhod	         Severna Afrika</a:t>
            </a:r>
            <a:endParaRPr lang="sl-SI"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85970"/>
            <a:ext cx="3786717" cy="227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95800" y="5105400"/>
            <a:ext cx="1828800" cy="1524000"/>
          </a:xfrm>
          <a:prstGeom prst="rect">
            <a:avLst/>
          </a:prstGeom>
          <a:noFill/>
        </p:spPr>
        <p:txBody>
          <a:bodyPr wrap="square" rtlCol="0">
            <a:spAutoFit/>
          </a:bodyPr>
          <a:lstStyle/>
          <a:p>
            <a:r>
              <a:rPr lang="sl-SI" dirty="0" smtClean="0"/>
              <a:t>Bitka pri </a:t>
            </a:r>
            <a:r>
              <a:rPr lang="sl-SI" dirty="0" err="1" smtClean="0"/>
              <a:t>Akciju</a:t>
            </a:r>
            <a:endParaRPr lang="sl-SI" dirty="0" smtClean="0"/>
          </a:p>
          <a:p>
            <a:r>
              <a:rPr lang="sl-SI" dirty="0" smtClean="0"/>
              <a:t> (31 pr. n. št.) – Oktavijan premaga Antonija</a:t>
            </a:r>
            <a:endParaRPr lang="sl-SI" dirty="0"/>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4495800"/>
            <a:ext cx="1155400" cy="169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76672"/>
            <a:ext cx="162127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11208" y="6248400"/>
            <a:ext cx="1532792" cy="369332"/>
          </a:xfrm>
          <a:prstGeom prst="rect">
            <a:avLst/>
          </a:prstGeom>
          <a:noFill/>
        </p:spPr>
        <p:txBody>
          <a:bodyPr wrap="none" rtlCol="0">
            <a:spAutoFit/>
          </a:bodyPr>
          <a:lstStyle/>
          <a:p>
            <a:r>
              <a:rPr lang="sl-SI" dirty="0" smtClean="0"/>
              <a:t>     Kleopatra</a:t>
            </a:r>
            <a:endParaRPr lang="sl-SI" dirty="0"/>
          </a:p>
        </p:txBody>
      </p:sp>
      <p:cxnSp>
        <p:nvCxnSpPr>
          <p:cNvPr id="11" name="Straight Arrow Connector 10"/>
          <p:cNvCxnSpPr/>
          <p:nvPr/>
        </p:nvCxnSpPr>
        <p:spPr>
          <a:xfrm>
            <a:off x="5486400" y="64008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43600" y="6248400"/>
            <a:ext cx="1516762" cy="369332"/>
          </a:xfrm>
          <a:prstGeom prst="rect">
            <a:avLst/>
          </a:prstGeom>
          <a:noFill/>
        </p:spPr>
        <p:txBody>
          <a:bodyPr wrap="square" rtlCol="0">
            <a:spAutoFit/>
          </a:bodyPr>
          <a:lstStyle/>
          <a:p>
            <a:r>
              <a:rPr lang="sl-SI" dirty="0" smtClean="0"/>
              <a:t>zbeži v Egipt</a:t>
            </a:r>
            <a:endParaRPr lang="sl-SI" dirty="0"/>
          </a:p>
        </p:txBody>
      </p:sp>
      <p:sp>
        <p:nvSpPr>
          <p:cNvPr id="13" name="TextBox 10"/>
          <p:cNvSpPr txBox="1"/>
          <p:nvPr/>
        </p:nvSpPr>
        <p:spPr>
          <a:xfrm>
            <a:off x="179512" y="764704"/>
            <a:ext cx="28956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l-SI" dirty="0" smtClean="0"/>
              <a:t>po Cezarjevi smrti se osnuje </a:t>
            </a:r>
            <a:r>
              <a:rPr lang="sl-SI" b="1" dirty="0" smtClean="0"/>
              <a:t>2. TRIUMVIRAT (43 pr.Kr.)</a:t>
            </a:r>
            <a:r>
              <a:rPr lang="sl-SI" dirty="0" smtClean="0"/>
              <a:t>:  Mark Antonij, Mark Lepid, Gaj </a:t>
            </a:r>
            <a:r>
              <a:rPr lang="sl-SI" dirty="0" err="1" smtClean="0"/>
              <a:t>Oktavijan</a:t>
            </a:r>
            <a:r>
              <a:rPr lang="sl-SI" dirty="0" smtClean="0"/>
              <a:t> </a:t>
            </a:r>
            <a:r>
              <a:rPr lang="sl-SI" dirty="0" smtClean="0">
                <a:sym typeface="Wingdings" pitchFamily="2" charset="2"/>
              </a:rPr>
              <a:t></a:t>
            </a:r>
            <a:r>
              <a:rPr lang="sl-SI" dirty="0" smtClean="0"/>
              <a:t>imeli  so vrhovno politično oblast v republiki</a:t>
            </a:r>
            <a:endParaRPr lang="sl-SI" dirty="0"/>
          </a:p>
        </p:txBody>
      </p:sp>
      <p:sp>
        <p:nvSpPr>
          <p:cNvPr id="14" name="Pravokotnik 13"/>
          <p:cNvSpPr/>
          <p:nvPr/>
        </p:nvSpPr>
        <p:spPr>
          <a:xfrm>
            <a:off x="251520" y="3789040"/>
            <a:ext cx="8424936"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smtClean="0">
                <a:solidFill>
                  <a:schemeClr val="tx1"/>
                </a:solidFill>
              </a:rPr>
              <a:t>Kakor prvi triumvirat je tudi drugi triumvirat načelo nezaupanje med </a:t>
            </a:r>
            <a:r>
              <a:rPr lang="sl-SI" dirty="0" err="1" smtClean="0">
                <a:solidFill>
                  <a:schemeClr val="tx1"/>
                </a:solidFill>
              </a:rPr>
              <a:t>triumvirji</a:t>
            </a:r>
            <a:r>
              <a:rPr lang="sl-SI" dirty="0" smtClean="0">
                <a:solidFill>
                  <a:schemeClr val="tx1"/>
                </a:solidFill>
              </a:rPr>
              <a:t> in pohlep po moči.</a:t>
            </a:r>
            <a:endParaRPr lang="sl-SI" dirty="0">
              <a:solidFill>
                <a:schemeClr val="tx1"/>
              </a:solidFill>
            </a:endParaRPr>
          </a:p>
        </p:txBody>
      </p:sp>
      <p:pic>
        <p:nvPicPr>
          <p:cNvPr id="3074" name="Picture 2" descr="Portret"/>
          <p:cNvPicPr>
            <a:picLocks noChangeAspect="1" noChangeArrowheads="1"/>
          </p:cNvPicPr>
          <p:nvPr/>
        </p:nvPicPr>
        <p:blipFill>
          <a:blip r:embed="rId6" cstate="print"/>
          <a:srcRect/>
          <a:stretch>
            <a:fillRect/>
          </a:stretch>
        </p:blipFill>
        <p:spPr bwMode="auto">
          <a:xfrm>
            <a:off x="7250544" y="692697"/>
            <a:ext cx="1893456" cy="1728192"/>
          </a:xfrm>
          <a:prstGeom prst="rect">
            <a:avLst/>
          </a:prstGeom>
          <a:noFill/>
        </p:spPr>
      </p:pic>
    </p:spTree>
    <p:extLst>
      <p:ext uri="{BB962C8B-B14F-4D97-AF65-F5344CB8AC3E}">
        <p14:creationId xmlns:p14="http://schemas.microsoft.com/office/powerpoint/2010/main" val="975420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zultat iskanja slik za gaj oktavijan august"/>
          <p:cNvPicPr>
            <a:picLocks noChangeAspect="1" noChangeArrowheads="1"/>
          </p:cNvPicPr>
          <p:nvPr/>
        </p:nvPicPr>
        <p:blipFill>
          <a:blip r:embed="rId2" cstate="print"/>
          <a:srcRect/>
          <a:stretch>
            <a:fillRect/>
          </a:stretch>
        </p:blipFill>
        <p:spPr bwMode="auto">
          <a:xfrm>
            <a:off x="6372200" y="1052736"/>
            <a:ext cx="2569468" cy="3971925"/>
          </a:xfrm>
          <a:prstGeom prst="rect">
            <a:avLst/>
          </a:prstGeom>
          <a:noFill/>
        </p:spPr>
      </p:pic>
      <p:sp>
        <p:nvSpPr>
          <p:cNvPr id="2" name="Naslov 1"/>
          <p:cNvSpPr>
            <a:spLocks noGrp="1"/>
          </p:cNvSpPr>
          <p:nvPr>
            <p:ph type="title"/>
          </p:nvPr>
        </p:nvSpPr>
        <p:spPr/>
        <p:txBody>
          <a:bodyPr>
            <a:normAutofit fontScale="90000"/>
          </a:bodyPr>
          <a:lstStyle/>
          <a:p>
            <a:r>
              <a:rPr lang="sl-SI" dirty="0" smtClean="0"/>
              <a:t>RIMSKO CESARSTVO: 27 pr. Kr. – 476 Gaj </a:t>
            </a:r>
            <a:r>
              <a:rPr lang="sl-SI" dirty="0" err="1" smtClean="0"/>
              <a:t>Oktavijan</a:t>
            </a:r>
            <a:r>
              <a:rPr lang="sl-SI" dirty="0" smtClean="0"/>
              <a:t> Avgust</a:t>
            </a:r>
            <a:endParaRPr lang="sl-SI" dirty="0"/>
          </a:p>
        </p:txBody>
      </p:sp>
      <p:sp>
        <p:nvSpPr>
          <p:cNvPr id="3" name="Ograda vsebine 2"/>
          <p:cNvSpPr>
            <a:spLocks noGrp="1"/>
          </p:cNvSpPr>
          <p:nvPr>
            <p:ph idx="1"/>
          </p:nvPr>
        </p:nvSpPr>
        <p:spPr/>
        <p:txBody>
          <a:bodyPr>
            <a:normAutofit lnSpcReduction="10000"/>
          </a:bodyPr>
          <a:lstStyle/>
          <a:p>
            <a:pPr>
              <a:buNone/>
            </a:pPr>
            <a:r>
              <a:rPr lang="sl-SI" dirty="0" smtClean="0"/>
              <a:t>- Cezarjev posinovljenec in nečak</a:t>
            </a:r>
          </a:p>
          <a:p>
            <a:pPr marL="285750" indent="-285750">
              <a:buFontTx/>
              <a:buChar char="-"/>
            </a:pPr>
            <a:r>
              <a:rPr lang="sl-SI" dirty="0" smtClean="0"/>
              <a:t>prvi cesar </a:t>
            </a:r>
            <a:r>
              <a:rPr lang="sl-SI" dirty="0" smtClean="0">
                <a:sym typeface="Wingdings" pitchFamily="2" charset="2"/>
              </a:rPr>
              <a:t> </a:t>
            </a:r>
            <a:r>
              <a:rPr lang="sl-SI" dirty="0" err="1" smtClean="0">
                <a:sym typeface="Wingdings" pitchFamily="2" charset="2"/>
              </a:rPr>
              <a:t>princeps</a:t>
            </a:r>
            <a:r>
              <a:rPr lang="sl-SI" dirty="0" smtClean="0">
                <a:sym typeface="Wingdings" pitchFamily="2" charset="2"/>
              </a:rPr>
              <a:t> (prvi državljan)                            </a:t>
            </a:r>
            <a:r>
              <a:rPr lang="sl-SI" dirty="0" err="1" smtClean="0">
                <a:sym typeface="Wingdings" pitchFamily="2" charset="2"/>
              </a:rPr>
              <a:t>principat</a:t>
            </a:r>
            <a:r>
              <a:rPr lang="sl-SI" dirty="0" smtClean="0">
                <a:sym typeface="Wingdings" pitchFamily="2" charset="2"/>
              </a:rPr>
              <a:t> (tako im. njegovo                                           cesarsko obdobje)</a:t>
            </a:r>
          </a:p>
          <a:p>
            <a:pPr marL="285750" indent="-285750">
              <a:buFontTx/>
              <a:buChar char="-"/>
            </a:pPr>
            <a:r>
              <a:rPr lang="sl-SI" dirty="0" smtClean="0">
                <a:sym typeface="Wingdings" pitchFamily="2" charset="2"/>
              </a:rPr>
              <a:t>vladal je 40 let</a:t>
            </a:r>
          </a:p>
          <a:p>
            <a:pPr marL="285750" indent="-285750">
              <a:buFontTx/>
              <a:buChar char="-"/>
            </a:pPr>
            <a:r>
              <a:rPr lang="sl-SI" dirty="0" smtClean="0">
                <a:sym typeface="Wingdings" pitchFamily="2" charset="2"/>
              </a:rPr>
              <a:t>razširil je obseg države, utrdil                                 meje</a:t>
            </a:r>
          </a:p>
          <a:p>
            <a:pPr marL="285750" indent="-285750">
              <a:buFontTx/>
              <a:buChar char="-"/>
            </a:pPr>
            <a:r>
              <a:rPr lang="sl-SI" dirty="0" smtClean="0">
                <a:sym typeface="Wingdings" pitchFamily="2" charset="2"/>
              </a:rPr>
              <a:t>nastopi 200letno obdobje miru </a:t>
            </a:r>
            <a:r>
              <a:rPr lang="sl-SI" dirty="0" err="1" smtClean="0">
                <a:solidFill>
                  <a:srgbClr val="FF0000"/>
                </a:solidFill>
                <a:sym typeface="Wingdings" pitchFamily="2" charset="2"/>
              </a:rPr>
              <a:t>pax</a:t>
            </a:r>
            <a:r>
              <a:rPr lang="sl-SI" dirty="0" smtClean="0">
                <a:solidFill>
                  <a:srgbClr val="FF0000"/>
                </a:solidFill>
                <a:sym typeface="Wingdings" pitchFamily="2" charset="2"/>
              </a:rPr>
              <a:t> romana, </a:t>
            </a:r>
            <a:r>
              <a:rPr lang="sl-SI" dirty="0" smtClean="0">
                <a:sym typeface="Wingdings" pitchFamily="2" charset="2"/>
              </a:rPr>
              <a:t>gospodarski razcvet in napredek</a:t>
            </a:r>
            <a:endParaRPr lang="sl-SI"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09600"/>
            <a:ext cx="20955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00" y="3200400"/>
            <a:ext cx="2403350" cy="369332"/>
          </a:xfrm>
          <a:prstGeom prst="rect">
            <a:avLst/>
          </a:prstGeom>
        </p:spPr>
        <p:txBody>
          <a:bodyPr wrap="none">
            <a:spAutoFit/>
          </a:bodyPr>
          <a:lstStyle/>
          <a:p>
            <a:r>
              <a:rPr lang="sl-SI" dirty="0" smtClean="0"/>
              <a:t> Gaj Oktavijan Avgust</a:t>
            </a:r>
            <a:endParaRPr lang="sl-SI" dirty="0"/>
          </a:p>
        </p:txBody>
      </p:sp>
      <p:sp>
        <p:nvSpPr>
          <p:cNvPr id="6" name="TextBox 5"/>
          <p:cNvSpPr txBox="1"/>
          <p:nvPr/>
        </p:nvSpPr>
        <p:spPr>
          <a:xfrm>
            <a:off x="3581400" y="609600"/>
            <a:ext cx="49530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Tx/>
              <a:buChar char="-"/>
            </a:pPr>
            <a:r>
              <a:rPr lang="sl-SI" dirty="0" smtClean="0">
                <a:solidFill>
                  <a:srgbClr val="FF0000"/>
                </a:solidFill>
              </a:rPr>
              <a:t>uvede poklicno uradništvo,</a:t>
            </a:r>
          </a:p>
          <a:p>
            <a:pPr marL="285750" indent="-285750">
              <a:buFontTx/>
              <a:buChar char="-"/>
            </a:pPr>
            <a:r>
              <a:rPr lang="sl-SI" dirty="0" err="1" smtClean="0">
                <a:solidFill>
                  <a:srgbClr val="FF0000"/>
                </a:solidFill>
              </a:rPr>
              <a:t>pretorijanci</a:t>
            </a:r>
            <a:r>
              <a:rPr lang="sl-SI" dirty="0" smtClean="0">
                <a:solidFill>
                  <a:srgbClr val="FF0000"/>
                </a:solidFill>
              </a:rPr>
              <a:t> (cesarjevi telesni stražarji -10.000 izbranih vojakov),</a:t>
            </a:r>
          </a:p>
          <a:p>
            <a:pPr marL="285750" indent="-285750">
              <a:buFontTx/>
              <a:buChar char="-"/>
            </a:pPr>
            <a:r>
              <a:rPr lang="sl-SI" dirty="0" smtClean="0">
                <a:solidFill>
                  <a:srgbClr val="FF0000"/>
                </a:solidFill>
              </a:rPr>
              <a:t>oslabi senat (le posvetovalna vloga) in izvede popis prebivalstva (pravičnejša obdavčitev)</a:t>
            </a:r>
          </a:p>
          <a:p>
            <a:pPr marL="285750" indent="-285750">
              <a:buFontTx/>
              <a:buChar char="-"/>
            </a:pPr>
            <a:r>
              <a:rPr lang="sl-SI" dirty="0" smtClean="0">
                <a:solidFill>
                  <a:srgbClr val="FF0000"/>
                </a:solidFill>
              </a:rPr>
              <a:t>obnovi Rim</a:t>
            </a:r>
          </a:p>
          <a:p>
            <a:pPr marL="285750" indent="-285750">
              <a:buFontTx/>
              <a:buChar char="-"/>
            </a:pPr>
            <a:r>
              <a:rPr lang="sl-SI" dirty="0" smtClean="0">
                <a:solidFill>
                  <a:srgbClr val="FF0000"/>
                </a:solidFill>
              </a:rPr>
              <a:t>dal je zgraditi številne veličastne zgradbe, spomenike  po državi</a:t>
            </a:r>
          </a:p>
          <a:p>
            <a:pPr marL="285750" indent="-285750">
              <a:buFontTx/>
              <a:buChar char="-"/>
            </a:pPr>
            <a:r>
              <a:rPr lang="sl-SI" dirty="0" smtClean="0">
                <a:solidFill>
                  <a:srgbClr val="FF0000"/>
                </a:solidFill>
              </a:rPr>
              <a:t>z njim se začne zlata doba Rima</a:t>
            </a:r>
            <a:r>
              <a:rPr lang="sl-SI" dirty="0" smtClean="0">
                <a:solidFill>
                  <a:schemeClr val="tx1"/>
                </a:solidFill>
              </a:rPr>
              <a:t> </a:t>
            </a:r>
            <a:r>
              <a:rPr lang="sl-SI" dirty="0" smtClean="0">
                <a:solidFill>
                  <a:schemeClr val="tx1"/>
                </a:solidFill>
                <a:sym typeface="Wingdings" pitchFamily="2" charset="2"/>
              </a:rPr>
              <a:t></a:t>
            </a:r>
            <a:r>
              <a:rPr lang="sl-SI" dirty="0" smtClean="0">
                <a:solidFill>
                  <a:srgbClr val="FF0000"/>
                </a:solidFill>
              </a:rPr>
              <a:t>pax romana </a:t>
            </a:r>
          </a:p>
          <a:p>
            <a:r>
              <a:rPr lang="sl-SI" dirty="0" smtClean="0">
                <a:solidFill>
                  <a:srgbClr val="FF0000"/>
                </a:solidFill>
              </a:rPr>
              <a:t>    (obdobje miru in napredka).</a:t>
            </a:r>
            <a:endParaRPr lang="sl-SI" dirty="0">
              <a:solidFill>
                <a:srgbClr val="FF0000"/>
              </a:solidFill>
            </a:endParaRPr>
          </a:p>
        </p:txBody>
      </p:sp>
      <p:sp>
        <p:nvSpPr>
          <p:cNvPr id="7" name="TextBox 6"/>
          <p:cNvSpPr txBox="1"/>
          <p:nvPr/>
        </p:nvSpPr>
        <p:spPr>
          <a:xfrm>
            <a:off x="228600" y="3733800"/>
            <a:ext cx="8915400" cy="2585323"/>
          </a:xfrm>
          <a:prstGeom prst="rect">
            <a:avLst/>
          </a:prstGeom>
          <a:noFill/>
        </p:spPr>
        <p:txBody>
          <a:bodyPr wrap="square" rtlCol="0">
            <a:spAutoFit/>
          </a:bodyPr>
          <a:lstStyle/>
          <a:p>
            <a:r>
              <a:rPr lang="sl-SI" dirty="0" smtClean="0"/>
              <a:t>Oktavijan je opravljal različne začasne in stalne funkcije, zato si je pridobil </a:t>
            </a:r>
            <a:r>
              <a:rPr lang="sl-SI" b="1" dirty="0" smtClean="0"/>
              <a:t>številne nazive</a:t>
            </a:r>
            <a:r>
              <a:rPr lang="sl-SI" dirty="0" smtClean="0"/>
              <a:t>:</a:t>
            </a:r>
          </a:p>
          <a:p>
            <a:endParaRPr lang="sl-SI" dirty="0" smtClean="0"/>
          </a:p>
          <a:p>
            <a:r>
              <a:rPr lang="sl-SI" b="1" dirty="0" smtClean="0"/>
              <a:t>- Avgustus </a:t>
            </a:r>
            <a:r>
              <a:rPr lang="sl-SI" dirty="0" smtClean="0"/>
              <a:t>(= vzvišeni – časten naziv mu podeli senat v zahvalo, da obnovi republiko),</a:t>
            </a:r>
          </a:p>
          <a:p>
            <a:r>
              <a:rPr lang="sl-SI" dirty="0" smtClean="0"/>
              <a:t>- </a:t>
            </a:r>
            <a:r>
              <a:rPr lang="sl-SI" b="1" dirty="0" smtClean="0"/>
              <a:t>Princeps</a:t>
            </a:r>
            <a:r>
              <a:rPr lang="sl-SI" dirty="0" smtClean="0"/>
              <a:t> (= prvi državljan v državi, ker je imel glavno vlogo v senatu),</a:t>
            </a:r>
          </a:p>
          <a:p>
            <a:r>
              <a:rPr lang="sl-SI" dirty="0" smtClean="0"/>
              <a:t>- </a:t>
            </a:r>
            <a:r>
              <a:rPr lang="sl-SI" b="1" dirty="0" smtClean="0"/>
              <a:t>Caesar</a:t>
            </a:r>
            <a:r>
              <a:rPr lang="sl-SI" dirty="0" smtClean="0"/>
              <a:t> (= ta naziv si nadene sam, v spomin Julija Cezarja),</a:t>
            </a:r>
          </a:p>
          <a:p>
            <a:r>
              <a:rPr lang="sl-SI" dirty="0" smtClean="0"/>
              <a:t>- Imperator (= vrhovni poveljnik vojske),</a:t>
            </a:r>
          </a:p>
          <a:p>
            <a:r>
              <a:rPr lang="sl-SI" dirty="0" smtClean="0"/>
              <a:t>- dosmrtni tribun ( sklicuje senat in predlaga zakone),</a:t>
            </a:r>
          </a:p>
          <a:p>
            <a:r>
              <a:rPr lang="sl-SI" dirty="0" smtClean="0"/>
              <a:t>- pontifeks maksimus (= vrhovni svečenik),</a:t>
            </a:r>
          </a:p>
          <a:p>
            <a:r>
              <a:rPr lang="sl-SI" dirty="0" smtClean="0"/>
              <a:t>- oče domovine (pater </a:t>
            </a:r>
            <a:r>
              <a:rPr lang="sl-SI" dirty="0" err="1" smtClean="0"/>
              <a:t>patrie</a:t>
            </a:r>
            <a:r>
              <a:rPr lang="sl-SI" dirty="0" smtClean="0"/>
              <a:t>).</a:t>
            </a:r>
            <a:endParaRPr lang="sl-SI" dirty="0"/>
          </a:p>
        </p:txBody>
      </p:sp>
      <p:sp>
        <p:nvSpPr>
          <p:cNvPr id="8" name="Pravokotnik 7"/>
          <p:cNvSpPr/>
          <p:nvPr/>
        </p:nvSpPr>
        <p:spPr>
          <a:xfrm>
            <a:off x="3707904" y="260648"/>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REFORME</a:t>
            </a:r>
            <a:endParaRPr lang="sl-SI"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741</Words>
  <Application>Microsoft Office PowerPoint</Application>
  <PresentationFormat>Diaprojekcija na zaslonu (4:3)</PresentationFormat>
  <Paragraphs>84</Paragraphs>
  <Slides>8</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8</vt:i4>
      </vt:variant>
    </vt:vector>
  </HeadingPairs>
  <TitlesOfParts>
    <vt:vector size="12" baseType="lpstr">
      <vt:lpstr>Arial</vt:lpstr>
      <vt:lpstr>Calibri</vt:lpstr>
      <vt:lpstr>Wingdings</vt:lpstr>
      <vt:lpstr>Officeova tema</vt:lpstr>
      <vt:lpstr>Gaj Julij Cezar</vt:lpstr>
      <vt:lpstr>PowerPointova predstavitev</vt:lpstr>
      <vt:lpstr>PowerPointova predstavitev</vt:lpstr>
      <vt:lpstr>PowerPointova predstavitev</vt:lpstr>
      <vt:lpstr>PowerPointova predstavitev</vt:lpstr>
      <vt:lpstr>PowerPointova predstavitev</vt:lpstr>
      <vt:lpstr>RIMSKO CESARSTVO: 27 pr. Kr. – 476 Gaj Oktavijan Avgust</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Gaj Julij Cezar</dc:title>
  <dc:creator>mateja</dc:creator>
  <cp:lastModifiedBy>Kemija</cp:lastModifiedBy>
  <cp:revision>17</cp:revision>
  <dcterms:created xsi:type="dcterms:W3CDTF">2017-03-12T17:53:49Z</dcterms:created>
  <dcterms:modified xsi:type="dcterms:W3CDTF">2017-03-28T09:59:06Z</dcterms:modified>
</cp:coreProperties>
</file>