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572435" cy="2244524"/>
          </a:xfrm>
        </p:spPr>
        <p:txBody>
          <a:bodyPr/>
          <a:lstStyle/>
          <a:p>
            <a:r>
              <a:rPr lang="sl-SI" b="1" dirty="0" smtClean="0"/>
              <a:t>RIMSKA DRUŽBA</a:t>
            </a:r>
            <a:endParaRPr lang="sl-SI" b="1" dirty="0"/>
          </a:p>
        </p:txBody>
      </p:sp>
    </p:spTree>
    <p:extLst>
      <p:ext uri="{BB962C8B-B14F-4D97-AF65-F5344CB8AC3E}">
        <p14:creationId xmlns="" xmlns:p14="http://schemas.microsoft.com/office/powerpoint/2010/main" val="53091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933700" y="2590800"/>
            <a:ext cx="2933700" cy="14173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000" b="1" dirty="0" smtClean="0"/>
              <a:t>RIMSKA DRUŽBA</a:t>
            </a:r>
            <a:endParaRPr lang="sl-SI" sz="30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276600" y="1600200"/>
            <a:ext cx="893532" cy="13996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876800" y="2147631"/>
            <a:ext cx="914400" cy="5193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943600" y="76706"/>
            <a:ext cx="3124200" cy="2923877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300" dirty="0" smtClean="0"/>
              <a:t>DRUŽINA</a:t>
            </a:r>
          </a:p>
          <a:p>
            <a:endParaRPr lang="sl-SI" sz="2300" dirty="0"/>
          </a:p>
          <a:p>
            <a:pPr marL="342900" indent="-342900">
              <a:buFontTx/>
              <a:buChar char="-"/>
            </a:pPr>
            <a:r>
              <a:rPr lang="sl-SI" sz="2300" dirty="0" smtClean="0"/>
              <a:t>Pater </a:t>
            </a:r>
            <a:r>
              <a:rPr lang="sl-SI" sz="2300" dirty="0" err="1" smtClean="0"/>
              <a:t>familias</a:t>
            </a:r>
            <a:endParaRPr lang="sl-SI" sz="2300" dirty="0" smtClean="0"/>
          </a:p>
          <a:p>
            <a:r>
              <a:rPr lang="sl-SI" sz="2300" dirty="0" smtClean="0"/>
              <a:t>(			)</a:t>
            </a:r>
          </a:p>
          <a:p>
            <a:pPr marL="342900" indent="-342900">
              <a:buFontTx/>
              <a:buChar char="-"/>
            </a:pPr>
            <a:endParaRPr lang="sl-SI" sz="2300" dirty="0"/>
          </a:p>
          <a:p>
            <a:pPr marL="342900" indent="-342900">
              <a:buFontTx/>
              <a:buChar char="-"/>
            </a:pPr>
            <a:endParaRPr lang="sl-SI" sz="2300" dirty="0" smtClean="0"/>
          </a:p>
          <a:p>
            <a:pPr marL="342900" indent="-342900">
              <a:buFontTx/>
              <a:buChar char="-"/>
            </a:pPr>
            <a:r>
              <a:rPr lang="sl-SI" sz="2300" dirty="0" smtClean="0"/>
              <a:t>Ženske</a:t>
            </a:r>
          </a:p>
          <a:p>
            <a:r>
              <a:rPr lang="sl-SI" sz="2300" dirty="0" smtClean="0"/>
              <a:t>(			)</a:t>
            </a:r>
            <a:endParaRPr lang="sl-SI" sz="2300" dirty="0"/>
          </a:p>
        </p:txBody>
      </p:sp>
      <p:sp>
        <p:nvSpPr>
          <p:cNvPr id="15" name="Rectangle 14"/>
          <p:cNvSpPr/>
          <p:nvPr/>
        </p:nvSpPr>
        <p:spPr>
          <a:xfrm>
            <a:off x="381000" y="241298"/>
            <a:ext cx="4038600" cy="120650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68580" indent="0">
              <a:buNone/>
            </a:pPr>
            <a:r>
              <a:rPr lang="sl-SI" sz="2300" dirty="0"/>
              <a:t>PATRICIJI (			)</a:t>
            </a:r>
          </a:p>
          <a:p>
            <a:pPr marL="68580" indent="0">
              <a:buNone/>
            </a:pPr>
            <a:r>
              <a:rPr lang="sl-SI" sz="2300" dirty="0"/>
              <a:t>PLEBEJCI (			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2400" y="2300031"/>
            <a:ext cx="2781300" cy="327782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300" dirty="0" smtClean="0"/>
              <a:t>VZGOJA OTROK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 smtClean="0"/>
              <a:t>-</a:t>
            </a:r>
          </a:p>
          <a:p>
            <a:r>
              <a:rPr lang="sl-SI" sz="2300" dirty="0"/>
              <a:t>-</a:t>
            </a:r>
          </a:p>
        </p:txBody>
      </p:sp>
      <p:cxnSp>
        <p:nvCxnSpPr>
          <p:cNvPr id="20" name="Straight Arrow Connector 19"/>
          <p:cNvCxnSpPr>
            <a:stCxn id="4" idx="1"/>
          </p:cNvCxnSpPr>
          <p:nvPr/>
        </p:nvCxnSpPr>
        <p:spPr>
          <a:xfrm flipH="1" flipV="1">
            <a:off x="2933700" y="2795332"/>
            <a:ext cx="429630" cy="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161215" y="4234577"/>
            <a:ext cx="4114800" cy="258532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             VSAKDANJE ŽIVLJENJE</a:t>
            </a:r>
          </a:p>
          <a:p>
            <a:endParaRPr lang="sl-SI" dirty="0"/>
          </a:p>
          <a:p>
            <a:r>
              <a:rPr lang="sl-SI" dirty="0" smtClean="0"/>
              <a:t>             BOGATI	             REVNI</a:t>
            </a:r>
          </a:p>
          <a:p>
            <a:endParaRPr lang="sl-SI" dirty="0" smtClean="0"/>
          </a:p>
          <a:p>
            <a:r>
              <a:rPr lang="sl-SI" dirty="0" smtClean="0"/>
              <a:t>Hiše:</a:t>
            </a:r>
          </a:p>
          <a:p>
            <a:r>
              <a:rPr lang="sl-SI" dirty="0" smtClean="0"/>
              <a:t>Hrana:</a:t>
            </a:r>
          </a:p>
          <a:p>
            <a:r>
              <a:rPr lang="sl-SI" dirty="0" smtClean="0"/>
              <a:t>Kopališča:</a:t>
            </a:r>
          </a:p>
          <a:p>
            <a:r>
              <a:rPr lang="sl-SI" dirty="0" smtClean="0"/>
              <a:t>Zabava: </a:t>
            </a:r>
            <a:endParaRPr lang="sl-SI" dirty="0"/>
          </a:p>
          <a:p>
            <a:endParaRPr lang="sl-SI" dirty="0" smtClean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387850" y="4648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880100" y="46482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5146526" y="3746500"/>
            <a:ext cx="72089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696200" y="3605768"/>
            <a:ext cx="896399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sl-SI" dirty="0" smtClean="0"/>
              <a:t>SUŽNJI</a:t>
            </a:r>
            <a:endParaRPr lang="sl-SI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791200" y="3493409"/>
            <a:ext cx="1905000" cy="2530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3816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733800" y="2590800"/>
            <a:ext cx="2328696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000" b="1" dirty="0" smtClean="0"/>
              <a:t>RIMSKA DRUŽBA</a:t>
            </a:r>
            <a:endParaRPr lang="sl-SI" sz="30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170132" y="1828800"/>
            <a:ext cx="294366" cy="1094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876800" y="1828800"/>
            <a:ext cx="1066800" cy="838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0" y="38100"/>
            <a:ext cx="2971800" cy="6494085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/>
              <a:t>DRUŽINA</a:t>
            </a:r>
          </a:p>
          <a:p>
            <a:endParaRPr lang="sl-SI" sz="2400" dirty="0"/>
          </a:p>
          <a:p>
            <a:pPr marL="342900" indent="-342900">
              <a:buFontTx/>
              <a:buChar char="-"/>
            </a:pPr>
            <a:r>
              <a:rPr lang="sl-SI" sz="2400" dirty="0" smtClean="0"/>
              <a:t>Pater </a:t>
            </a:r>
            <a:r>
              <a:rPr lang="sl-SI" sz="2400" dirty="0" err="1" smtClean="0"/>
              <a:t>familias</a:t>
            </a:r>
            <a:endParaRPr lang="sl-SI" sz="2400" dirty="0" smtClean="0"/>
          </a:p>
          <a:p>
            <a:r>
              <a:rPr lang="sl-SI" sz="2400" dirty="0" smtClean="0"/>
              <a:t>(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vodil gospodarstvo, upravljal z družinskim premoženjem, odločal o šolanju in delu otrok</a:t>
            </a:r>
            <a:r>
              <a:rPr lang="sl-SI" sz="2400" dirty="0" smtClean="0"/>
              <a:t>)</a:t>
            </a:r>
          </a:p>
          <a:p>
            <a:endParaRPr lang="sl-SI" sz="2400" dirty="0" smtClean="0"/>
          </a:p>
          <a:p>
            <a:pPr marL="342900" indent="-342900">
              <a:buFontTx/>
              <a:buChar char="-"/>
            </a:pPr>
            <a:r>
              <a:rPr lang="sl-SI" sz="2400" dirty="0" smtClean="0"/>
              <a:t>Ženske</a:t>
            </a:r>
          </a:p>
          <a:p>
            <a:r>
              <a:rPr lang="sl-SI" sz="2400" dirty="0" smtClean="0"/>
              <a:t>(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žene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in gospodinje;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so podrejene moškim;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s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e lahko udeležujejo javnih prireditev; nimajo volilne pravice;</a:t>
            </a:r>
            <a:endParaRPr lang="sl-SI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bogate ženske so lahko postale; </a:t>
            </a:r>
            <a:endParaRPr lang="sl-SI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svečenice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, babice in </a:t>
            </a:r>
            <a:r>
              <a:rPr lang="sl-SI" sz="2000" dirty="0">
                <a:solidFill>
                  <a:schemeClr val="bg2">
                    <a:lumMod val="50000"/>
                  </a:schemeClr>
                </a:solidFill>
              </a:rPr>
              <a:t>z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dravnice</a:t>
            </a:r>
            <a:r>
              <a:rPr lang="sl-SI" sz="2400" dirty="0" smtClean="0"/>
              <a:t>)</a:t>
            </a:r>
            <a:endParaRPr lang="sl-SI" sz="2400" dirty="0"/>
          </a:p>
        </p:txBody>
      </p:sp>
      <p:sp>
        <p:nvSpPr>
          <p:cNvPr id="15" name="Rectangle 14"/>
          <p:cNvSpPr/>
          <p:nvPr/>
        </p:nvSpPr>
        <p:spPr>
          <a:xfrm>
            <a:off x="76200" y="241298"/>
            <a:ext cx="5334000" cy="1511302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68580" indent="0">
              <a:buNone/>
            </a:pPr>
            <a:r>
              <a:rPr lang="sl-SI" sz="2400" dirty="0" smtClean="0"/>
              <a:t>PATRICIJI (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veleposestniki, sodniki, uradniki, vojskovodje in svečeniki</a:t>
            </a:r>
            <a:r>
              <a:rPr lang="sl-SI" sz="2400" dirty="0" smtClean="0"/>
              <a:t>)</a:t>
            </a:r>
          </a:p>
          <a:p>
            <a:pPr marL="68580" indent="0">
              <a:buNone/>
            </a:pPr>
            <a:r>
              <a:rPr lang="sl-SI" sz="2400" dirty="0" smtClean="0"/>
              <a:t>PLEBEJCI</a:t>
            </a:r>
            <a:r>
              <a:rPr lang="sl-SI" sz="2000" dirty="0" smtClean="0"/>
              <a:t> </a:t>
            </a:r>
            <a:r>
              <a:rPr lang="sl-SI" sz="2400" dirty="0" smtClean="0"/>
              <a:t>(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kmetje, trgovci, obrtniki, vojaki</a:t>
            </a:r>
            <a:r>
              <a:rPr lang="sl-SI" sz="2400" dirty="0" smtClean="0"/>
              <a:t>)</a:t>
            </a:r>
            <a:endParaRPr lang="sl-SI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8100" y="2376231"/>
            <a:ext cx="3911258" cy="4278094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400" dirty="0" smtClean="0"/>
              <a:t>VZGOJA OTROK</a:t>
            </a:r>
          </a:p>
          <a:p>
            <a:r>
              <a:rPr lang="sl-SI" sz="2400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Otroci podrejeni očetu,</a:t>
            </a:r>
            <a:endParaRPr lang="sl-SI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sz="2400" dirty="0" smtClean="0">
                <a:solidFill>
                  <a:schemeClr val="bg2">
                    <a:lumMod val="50000"/>
                  </a:schemeClr>
                </a:solidFill>
              </a:rPr>
              <a:t>- </a:t>
            </a:r>
            <a:r>
              <a:rPr lang="sl-SI" sz="2000" dirty="0">
                <a:solidFill>
                  <a:schemeClr val="bg2">
                    <a:lumMod val="50000"/>
                  </a:schemeClr>
                </a:solidFill>
              </a:rPr>
              <a:t>š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olali so se lahko le bogati,</a:t>
            </a:r>
            <a:endParaRPr lang="sl-SI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mešani razredi do 12 leta -  </a:t>
            </a:r>
          </a:p>
          <a:p>
            <a:r>
              <a:rPr lang="sl-SI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dalje se šolajo le dečki,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deklice pri 14 letih godne za    možitev,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glavni predmet: govorništvo,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vpliv grških sužnjev in dojilj na vzgojo otrok,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revnejši niso znali brati in pisati,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- veliko otrok: sužnjev.</a:t>
            </a:r>
            <a:endParaRPr lang="sl-SI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047665" y="3962399"/>
            <a:ext cx="441548" cy="736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5343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600200"/>
            <a:ext cx="8077200" cy="40934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dirty="0" smtClean="0"/>
              <a:t>	</a:t>
            </a:r>
            <a:r>
              <a:rPr lang="sl-SI" sz="2000" dirty="0" smtClean="0"/>
              <a:t>                    </a:t>
            </a:r>
            <a:r>
              <a:rPr lang="sl-SI" sz="2000" b="1" dirty="0" smtClean="0"/>
              <a:t>VSAKDANJE ŽIVLJENJE</a:t>
            </a:r>
          </a:p>
          <a:p>
            <a:endParaRPr lang="sl-SI" sz="2000" b="1" dirty="0"/>
          </a:p>
          <a:p>
            <a:r>
              <a:rPr lang="sl-SI" sz="2000" b="1" dirty="0" smtClean="0"/>
              <a:t>	BOGATI				REVNI</a:t>
            </a:r>
          </a:p>
          <a:p>
            <a:endParaRPr lang="sl-SI" sz="2000" dirty="0" smtClean="0"/>
          </a:p>
          <a:p>
            <a:r>
              <a:rPr lang="sl-SI" sz="2000" b="1" dirty="0" smtClean="0"/>
              <a:t>Hiše</a:t>
            </a:r>
            <a:r>
              <a:rPr lang="sl-SI" sz="2000" dirty="0" smtClean="0"/>
              <a:t>: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več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hiš - vile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		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      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   - kmečka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hiša na podeželju</a:t>
            </a:r>
          </a:p>
          <a:p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        (v mestu in na podeželju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)</a:t>
            </a:r>
            <a:r>
              <a:rPr lang="sl-SI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         - insula (večstanovanjska 					 hiša v mestu)</a:t>
            </a:r>
            <a:endParaRPr lang="sl-SI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sz="20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sl-SI" sz="2000" b="1" dirty="0" smtClean="0"/>
              <a:t>Hrana</a:t>
            </a:r>
            <a:r>
              <a:rPr lang="sl-SI" sz="2000" dirty="0" smtClean="0"/>
              <a:t>: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raznolikost; privatni </a:t>
            </a:r>
            <a:r>
              <a:rPr lang="sl-SI" sz="2000" dirty="0" err="1" smtClean="0">
                <a:solidFill>
                  <a:schemeClr val="bg2">
                    <a:lumMod val="50000"/>
                  </a:schemeClr>
                </a:solidFill>
              </a:rPr>
              <a:t>kuhar	kruh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 s česnom in voda</a:t>
            </a:r>
          </a:p>
          <a:p>
            <a:endParaRPr lang="sl-SI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sl-SI" sz="2000" dirty="0"/>
          </a:p>
          <a:p>
            <a:r>
              <a:rPr lang="sl-SI" sz="2000" b="1" dirty="0" smtClean="0"/>
              <a:t>Zabava</a:t>
            </a:r>
            <a:r>
              <a:rPr lang="sl-SI" sz="2000" dirty="0" smtClean="0"/>
              <a:t>: </a:t>
            </a:r>
            <a:r>
              <a:rPr lang="sl-SI" sz="2000" dirty="0" smtClean="0">
                <a:solidFill>
                  <a:schemeClr val="bg2">
                    <a:lumMod val="50000"/>
                  </a:schemeClr>
                </a:solidFill>
              </a:rPr>
              <a:t>oboji - kopališče, gledališče, konjske dirke na hipodromih in gladiatorske igre v arenah</a:t>
            </a:r>
            <a:r>
              <a:rPr lang="sl-SI" dirty="0" smtClean="0"/>
              <a:t>			</a:t>
            </a:r>
            <a:endParaRPr lang="sl-SI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486400" y="19812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2438400" y="19812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1569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1524000"/>
            <a:ext cx="8223726" cy="34778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sl-SI" sz="2200" b="1" dirty="0" smtClean="0"/>
              <a:t>SUŽNJI</a:t>
            </a:r>
          </a:p>
          <a:p>
            <a:endParaRPr lang="sl-SI" sz="2200" b="1" dirty="0"/>
          </a:p>
          <a:p>
            <a:pPr marL="285750" indent="-285750">
              <a:buFontTx/>
              <a:buChar char="-"/>
            </a:pPr>
            <a:r>
              <a:rPr lang="sl-SI" sz="2200" b="1" dirty="0" smtClean="0"/>
              <a:t>Po poreklu največkrat vojni ujetniki,</a:t>
            </a:r>
          </a:p>
          <a:p>
            <a:r>
              <a:rPr lang="sl-SI" sz="2200" b="1" dirty="0" smtClean="0"/>
              <a:t>-   deden položaj,</a:t>
            </a:r>
          </a:p>
          <a:p>
            <a:pPr marL="285750" indent="-285750">
              <a:buFontTx/>
              <a:buChar char="-"/>
            </a:pPr>
            <a:r>
              <a:rPr lang="sl-SI" sz="2200" b="1" dirty="0" smtClean="0"/>
              <a:t>1/3 prebivalstva,</a:t>
            </a:r>
          </a:p>
          <a:p>
            <a:pPr marL="285750" indent="-285750">
              <a:buFontTx/>
              <a:buChar char="-"/>
            </a:pPr>
            <a:r>
              <a:rPr lang="sl-SI" sz="2200" b="1" dirty="0"/>
              <a:t>s</a:t>
            </a:r>
            <a:r>
              <a:rPr lang="sl-SI" sz="2200" b="1" dirty="0" smtClean="0"/>
              <a:t>o lastnina s katero razpolaga njihov gospodar </a:t>
            </a:r>
          </a:p>
          <a:p>
            <a:r>
              <a:rPr lang="sl-SI" sz="2200" b="1" dirty="0" smtClean="0"/>
              <a:t>     (sužnje lahko: kaznuje, nagradi, osvobodi ali usmrti),</a:t>
            </a:r>
          </a:p>
          <a:p>
            <a:pPr marL="285750" indent="-285750">
              <a:buFontTx/>
              <a:buChar char="-"/>
            </a:pPr>
            <a:r>
              <a:rPr lang="sl-SI" sz="2200" b="1" dirty="0"/>
              <a:t>s</a:t>
            </a:r>
            <a:r>
              <a:rPr lang="sl-SI" sz="2200" b="1" dirty="0" smtClean="0"/>
              <a:t>o brez </a:t>
            </a:r>
            <a:r>
              <a:rPr lang="sl-SI" sz="2200" b="1" dirty="0" smtClean="0"/>
              <a:t>pravic,</a:t>
            </a:r>
          </a:p>
          <a:p>
            <a:pPr marL="285750" indent="-285750">
              <a:buFontTx/>
              <a:buChar char="-"/>
            </a:pPr>
            <a:r>
              <a:rPr lang="sl-SI" sz="2200" b="1" dirty="0" smtClean="0"/>
              <a:t>m</a:t>
            </a:r>
            <a:r>
              <a:rPr lang="sl-SI" sz="2200" b="1" dirty="0" smtClean="0"/>
              <a:t>očni moški urejni za gladiatorje ali galjote (veslače na </a:t>
            </a:r>
          </a:p>
          <a:p>
            <a:pPr marL="285750" indent="-285750"/>
            <a:r>
              <a:rPr lang="sl-SI" sz="2200" b="1" smtClean="0"/>
              <a:t> </a:t>
            </a:r>
            <a:r>
              <a:rPr lang="sl-SI" sz="2200" b="1" smtClean="0"/>
              <a:t>   galejah).</a:t>
            </a:r>
            <a:endParaRPr lang="sl-SI" sz="2200" b="1" dirty="0"/>
          </a:p>
        </p:txBody>
      </p:sp>
    </p:spTree>
    <p:extLst>
      <p:ext uri="{BB962C8B-B14F-4D97-AF65-F5344CB8AC3E}">
        <p14:creationId xmlns="" xmlns:p14="http://schemas.microsoft.com/office/powerpoint/2010/main" val="17138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201</TotalTime>
  <Words>220</Words>
  <Application>Microsoft Office PowerPoint</Application>
  <PresentationFormat>On-screen Show (4:3)</PresentationFormat>
  <Paragraphs>74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RIMSKA DRUŽBA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andrejar</cp:lastModifiedBy>
  <cp:revision>22</cp:revision>
  <dcterms:created xsi:type="dcterms:W3CDTF">2006-08-16T00:00:00Z</dcterms:created>
  <dcterms:modified xsi:type="dcterms:W3CDTF">2013-02-03T18:06:17Z</dcterms:modified>
</cp:coreProperties>
</file>