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  <p:sldId id="257" r:id="rId5"/>
    <p:sldId id="258" r:id="rId6"/>
    <p:sldId id="259" r:id="rId7"/>
    <p:sldId id="266" r:id="rId8"/>
    <p:sldId id="260" r:id="rId9"/>
    <p:sldId id="261" r:id="rId10"/>
    <p:sldId id="262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79587"/>
            <a:ext cx="8229600" cy="1470025"/>
          </a:xfrm>
        </p:spPr>
        <p:txBody>
          <a:bodyPr/>
          <a:lstStyle/>
          <a:p>
            <a:r>
              <a:rPr lang="sl-SI" dirty="0" smtClean="0"/>
              <a:t>    Vzhodni Slovani /alpski Slovani</a:t>
            </a:r>
            <a:endParaRPr lang="sl-SI" dirty="0"/>
          </a:p>
        </p:txBody>
      </p:sp>
      <p:pic>
        <p:nvPicPr>
          <p:cNvPr id="13314" name="Picture 2" descr="http://upload.wikimedia.org/wikipedia/commons/thumb/5/53/Marca_Vinedorum-sl.PNG/270px-Marca_Vinedorum-s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0"/>
            <a:ext cx="3048000" cy="2517422"/>
          </a:xfrm>
          <a:prstGeom prst="rect">
            <a:avLst/>
          </a:prstGeom>
          <a:noFill/>
        </p:spPr>
      </p:pic>
      <p:pic>
        <p:nvPicPr>
          <p:cNvPr id="13316" name="Picture 4" descr="https://encrypted-tbn0.google.com/images?q=tbn:ANd9GcQhOmQxQj4Ja3SlMMk6Bjqcyv-lcsg7DvhWcfUOmd9SJcE4fUEk8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8600"/>
            <a:ext cx="2619375" cy="1743076"/>
          </a:xfrm>
          <a:prstGeom prst="rect">
            <a:avLst/>
          </a:prstGeom>
          <a:noFill/>
        </p:spPr>
      </p:pic>
      <p:pic>
        <p:nvPicPr>
          <p:cNvPr id="13318" name="Picture 6" descr="https://encrypted-tbn2.google.com/images?q=tbn:ANd9GcQmRXQKqeml0xsVme_4gxJYZFau3PXHwC0AhSkA6whIfJGvsK3gH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5626" y="3048000"/>
            <a:ext cx="2590800" cy="3458852"/>
          </a:xfrm>
          <a:prstGeom prst="rect">
            <a:avLst/>
          </a:prstGeom>
          <a:noFill/>
        </p:spPr>
      </p:pic>
      <p:pic>
        <p:nvPicPr>
          <p:cNvPr id="13320" name="Picture 8" descr="https://encrypted-tbn3.google.com/images?q=tbn:ANd9GcS1w0A2OmBqxbX9X8nVuyUoNcPhkyVNxEt_qBsO3I2u9BR_bYvO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2988382" cy="2209800"/>
          </a:xfrm>
          <a:prstGeom prst="rect">
            <a:avLst/>
          </a:prstGeom>
          <a:noFill/>
        </p:spPr>
      </p:pic>
      <p:pic>
        <p:nvPicPr>
          <p:cNvPr id="13322" name="Picture 10" descr="https://encrypted-tbn3.google.com/images?q=tbn:ANd9GcQ-HgDHVhfrLTU30H02AG3jtUMD-OhI3iqn6Ci1Nnb7i4eMKMAUr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5600" y="4419599"/>
            <a:ext cx="3581400" cy="2232071"/>
          </a:xfrm>
          <a:prstGeom prst="rect">
            <a:avLst/>
          </a:prstGeom>
          <a:noFill/>
        </p:spPr>
      </p:pic>
      <p:pic>
        <p:nvPicPr>
          <p:cNvPr id="13324" name="Picture 12" descr="https://encrypted-tbn3.google.com/images?q=tbn:ANd9GcR__zV8CS5-66KaTpA-l4LewLjIl9Hjb9FfcSucilsC1XJSJm7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05200" y="152400"/>
            <a:ext cx="1676400" cy="1257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685800"/>
            <a:ext cx="8305800" cy="59436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l-SI" u="sng" dirty="0" smtClean="0">
                <a:latin typeface="Calibri" panose="020F0502020204030204" pitchFamily="34" charset="0"/>
              </a:rPr>
              <a:t>8. st.: </a:t>
            </a:r>
            <a:r>
              <a:rPr lang="sl-SI" dirty="0" smtClean="0">
                <a:latin typeface="Calibri" panose="020F0502020204030204" pitchFamily="34" charset="0"/>
              </a:rPr>
              <a:t>Karantanijo ogrožajo Avari, zato knez </a:t>
            </a:r>
            <a:r>
              <a:rPr lang="sl-SI" b="1" dirty="0" smtClean="0">
                <a:latin typeface="Calibri" panose="020F0502020204030204" pitchFamily="34" charset="0"/>
              </a:rPr>
              <a:t>Borut </a:t>
            </a:r>
            <a:r>
              <a:rPr lang="sl-SI" dirty="0" smtClean="0">
                <a:latin typeface="Calibri" panose="020F0502020204030204" pitchFamily="34" charset="0"/>
              </a:rPr>
              <a:t>prosi za pomoč Bavarce (so sosedi na zahodu, ki so podrejeni Frankom), ki v zameno zahtevajo njegovega </a:t>
            </a:r>
            <a:r>
              <a:rPr lang="sl-SI" b="1" dirty="0" smtClean="0">
                <a:latin typeface="Calibri" panose="020F0502020204030204" pitchFamily="34" charset="0"/>
              </a:rPr>
              <a:t>sina Gorazda in nečaka Hotimirja</a:t>
            </a:r>
            <a:r>
              <a:rPr lang="sl-SI" dirty="0" smtClean="0">
                <a:latin typeface="Calibri" panose="020F0502020204030204" pitchFamily="34" charset="0"/>
              </a:rPr>
              <a:t>. Slednja sta na bavarskem dvoru vzgojena v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krščanski veri</a:t>
            </a:r>
            <a:r>
              <a:rPr lang="sl-SI" dirty="0" smtClean="0">
                <a:latin typeface="Calibri" panose="020F0502020204030204" pitchFamily="34" charset="0"/>
              </a:rPr>
              <a:t>, ki jo po vrnitvi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širita v Karantaniji</a:t>
            </a:r>
            <a:r>
              <a:rPr lang="sl-SI" dirty="0" smtClean="0">
                <a:latin typeface="Calibri" panose="020F0502020204030204" pitchFamily="34" charset="0"/>
              </a:rPr>
              <a:t>.</a:t>
            </a:r>
          </a:p>
          <a:p>
            <a:pPr>
              <a:buNone/>
            </a:pPr>
            <a:r>
              <a:rPr lang="sl-SI" dirty="0" smtClean="0">
                <a:latin typeface="Calibri" panose="020F0502020204030204" pitchFamily="34" charset="0"/>
              </a:rPr>
              <a:t>    Karantanci pod Bavarci ohranijo avtonomijo (= notranje zadeve urejajo sami). </a:t>
            </a:r>
          </a:p>
          <a:p>
            <a:pPr>
              <a:buNone/>
            </a:pPr>
            <a:r>
              <a:rPr lang="sl-SI" dirty="0">
                <a:latin typeface="Calibri" panose="020F0502020204030204" pitchFamily="34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</a:rPr>
              <a:t>   Ko Bavarce podredijo Franki, priznavajo Karantanci </a:t>
            </a:r>
            <a:r>
              <a:rPr lang="sl-SI" dirty="0" smtClean="0">
                <a:latin typeface="Calibri" panose="020F0502020204030204" pitchFamily="34" charset="0"/>
              </a:rPr>
              <a:t>bavarsko-frankovsko odvisnost </a:t>
            </a:r>
            <a:r>
              <a:rPr lang="sl-SI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</a:p>
          <a:p>
            <a:pPr marL="0" indent="0" eaLnBrk="0" hangingPunct="0">
              <a:buNone/>
            </a:pPr>
            <a:r>
              <a:rPr lang="sl-SI" altLang="sl-SI" sz="2800" dirty="0">
                <a:latin typeface="Calibri" panose="020F0502020204030204" pitchFamily="34" charset="0"/>
              </a:rPr>
              <a:t>naši predniki </a:t>
            </a:r>
            <a:r>
              <a:rPr lang="sl-SI" altLang="sl-SI" sz="2800" dirty="0" smtClean="0">
                <a:latin typeface="Calibri" panose="020F0502020204030204" pitchFamily="34" charset="0"/>
              </a:rPr>
              <a:t>so tako postali </a:t>
            </a:r>
            <a:r>
              <a:rPr lang="sl-SI" altLang="sl-SI" sz="2800" dirty="0">
                <a:latin typeface="Calibri" panose="020F0502020204030204" pitchFamily="34" charset="0"/>
              </a:rPr>
              <a:t>njihovi </a:t>
            </a:r>
            <a:r>
              <a:rPr lang="sl-SI" altLang="sl-SI" sz="2800" dirty="0" smtClean="0">
                <a:latin typeface="Calibri" panose="020F0502020204030204" pitchFamily="34" charset="0"/>
              </a:rPr>
              <a:t>podložniki</a:t>
            </a:r>
            <a:r>
              <a:rPr lang="sl-SI" altLang="sl-SI" sz="2800" dirty="0">
                <a:latin typeface="Calibri" panose="020F0502020204030204" pitchFamily="34" charset="0"/>
              </a:rPr>
              <a:t> </a:t>
            </a:r>
            <a:r>
              <a:rPr lang="sl-SI" altLang="sl-SI" sz="28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endParaRPr lang="sl-SI" altLang="sl-SI" sz="2800" dirty="0">
              <a:latin typeface="Calibri" panose="020F0502020204030204" pitchFamily="34" charset="0"/>
            </a:endParaRPr>
          </a:p>
          <a:p>
            <a:pPr marL="0" indent="0" eaLnBrk="0" hangingPunct="0">
              <a:buNone/>
            </a:pPr>
            <a:r>
              <a:rPr lang="sl-SI" altLang="sl-SI" sz="2800" dirty="0">
                <a:latin typeface="Calibri" panose="020F0502020204030204" pitchFamily="34" charset="0"/>
              </a:rPr>
              <a:t>Svobodnih kmetov ni bilo več, uveljavi se </a:t>
            </a:r>
            <a:r>
              <a:rPr lang="sl-SI" altLang="sl-SI" sz="2800" b="1" dirty="0">
                <a:latin typeface="Calibri" panose="020F0502020204030204" pitchFamily="34" charset="0"/>
              </a:rPr>
              <a:t>fevdalizem</a:t>
            </a:r>
            <a:endParaRPr lang="sl-SI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143000"/>
            <a:ext cx="7772400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l-SI" b="1" dirty="0" smtClean="0"/>
              <a:t>-   </a:t>
            </a:r>
            <a:r>
              <a:rPr lang="sl-SI" b="1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Širjenje krščanstva v Karantaniji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:</a:t>
            </a:r>
          </a:p>
          <a:p>
            <a:pPr>
              <a:buNone/>
            </a:pPr>
            <a:r>
              <a:rPr lang="sl-SI" dirty="0" smtClean="0">
                <a:latin typeface="Calibri" panose="020F0502020204030204" pitchFamily="34" charset="0"/>
              </a:rPr>
              <a:t>    Sprva krščanstvo v Karantaniji širita </a:t>
            </a:r>
            <a:r>
              <a:rPr lang="sl-SI" b="1" dirty="0" smtClean="0">
                <a:latin typeface="Calibri" panose="020F0502020204030204" pitchFamily="34" charset="0"/>
              </a:rPr>
              <a:t>Gorazd in Hotimir</a:t>
            </a:r>
            <a:r>
              <a:rPr lang="sl-SI" dirty="0" smtClean="0">
                <a:latin typeface="Calibri" panose="020F0502020204030204" pitchFamily="34" charset="0"/>
              </a:rPr>
              <a:t>, nato slednji prosi za pomoč </a:t>
            </a:r>
            <a:r>
              <a:rPr lang="sl-SI" u="sng" dirty="0" smtClean="0">
                <a:latin typeface="Calibri" panose="020F0502020204030204" pitchFamily="34" charset="0"/>
              </a:rPr>
              <a:t>salzburško škofijo </a:t>
            </a:r>
            <a:r>
              <a:rPr lang="sl-SI" dirty="0" smtClean="0">
                <a:latin typeface="Calibri" panose="020F0502020204030204" pitchFamily="34" charset="0"/>
              </a:rPr>
              <a:t>(škofa Vergila), ki pošlje med karantanske pogane </a:t>
            </a:r>
            <a:r>
              <a:rPr lang="sl-SI" b="1" dirty="0" smtClean="0">
                <a:latin typeface="Calibri" panose="020F0502020204030204" pitchFamily="34" charset="0"/>
              </a:rPr>
              <a:t>škofa Modesta</a:t>
            </a:r>
            <a:r>
              <a:rPr lang="sl-SI" dirty="0" smtClean="0">
                <a:latin typeface="Calibri" panose="020F0502020204030204" pitchFamily="34" charset="0"/>
              </a:rPr>
              <a:t>. </a:t>
            </a:r>
          </a:p>
          <a:p>
            <a:pPr>
              <a:buNone/>
            </a:pPr>
            <a:r>
              <a:rPr lang="sl-SI" dirty="0" smtClean="0">
                <a:latin typeface="Calibri" panose="020F0502020204030204" pitchFamily="34" charset="0"/>
              </a:rPr>
              <a:t>    </a:t>
            </a:r>
          </a:p>
          <a:p>
            <a:pPr>
              <a:buNone/>
            </a:pPr>
            <a:r>
              <a:rPr lang="sl-SI" dirty="0" smtClean="0">
                <a:latin typeface="Calibri" panose="020F0502020204030204" pitchFamily="34" charset="0"/>
              </a:rPr>
              <a:t>Duhovniki so ljudi spreobračali nenasilno (t. im. irska metoda), npr. tako, da so stare verske prostore spremenili v cerkve. Vero širijo v domačem jeziku.</a:t>
            </a:r>
          </a:p>
          <a:p>
            <a:pPr>
              <a:buNone/>
            </a:pPr>
            <a:endParaRPr lang="sl-SI" dirty="0" smtClean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sl-SI" dirty="0" smtClean="0">
                <a:latin typeface="Calibri" panose="020F0502020204030204" pitchFamily="34" charset="0"/>
              </a:rPr>
              <a:t>   Ko začne vero širiti tudi </a:t>
            </a:r>
            <a:r>
              <a:rPr lang="sl-SI" u="sng" dirty="0" smtClean="0">
                <a:latin typeface="Calibri" panose="020F0502020204030204" pitchFamily="34" charset="0"/>
              </a:rPr>
              <a:t>oglejska škofija</a:t>
            </a:r>
            <a:r>
              <a:rPr lang="sl-SI" dirty="0" smtClean="0">
                <a:latin typeface="Calibri" panose="020F0502020204030204" pitchFamily="34" charset="0"/>
              </a:rPr>
              <a:t>, med obema centroma pride do spora, ki ga rešita papež in cesar Karel Veliki, tako da leta </a:t>
            </a:r>
            <a:r>
              <a:rPr lang="sl-SI" b="1" dirty="0" smtClean="0">
                <a:latin typeface="Calibri" panose="020F0502020204030204" pitchFamily="34" charset="0"/>
              </a:rPr>
              <a:t>811 reko Dravo določita za mejno reko. </a:t>
            </a:r>
            <a:r>
              <a:rPr lang="sl-SI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sl-SI" dirty="0" smtClean="0">
                <a:latin typeface="Calibri" panose="020F0502020204030204" pitchFamily="34" charset="0"/>
              </a:rPr>
              <a:t>Južno od nje je vero širil Oglej, severno pa Salzburg.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Picture 2" descr="http://www.starisloveni.com/SlikeIst/800px-Regnum_Carantanum-public%20domai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"/>
            <a:ext cx="9035141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2530" name="Picture 2" descr="http://www.starisloveni.com/SlikeIst/800px-Regnum_Carantanum-public%20domai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"/>
            <a:ext cx="9035141" cy="5715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4600" y="4343400"/>
            <a:ext cx="13716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sl-SI" b="1" dirty="0" smtClean="0"/>
              <a:t>KARNIOLA</a:t>
            </a:r>
            <a:endParaRPr lang="sl-SI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26" name="Picture 2" descr="http://cro-eu.com/galerija-fotografija/albums/userpics/10001/Karantanija-Koruska%20oko%20800%20god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33400"/>
            <a:ext cx="8458200" cy="6031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r>
              <a:rPr lang="sl-SI" b="1" dirty="0" smtClean="0"/>
              <a:t>1. Naši predniki – alpski Slovani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05800" cy="4572000"/>
          </a:xfrm>
        </p:spPr>
        <p:txBody>
          <a:bodyPr>
            <a:normAutofit fontScale="92500"/>
          </a:bodyPr>
          <a:lstStyle/>
          <a:p>
            <a:endParaRPr lang="sl-SI" dirty="0" smtClean="0">
              <a:latin typeface="Calibri" panose="020F0502020204030204" pitchFamily="34" charset="0"/>
            </a:endParaRPr>
          </a:p>
          <a:p>
            <a:r>
              <a:rPr lang="sl-SI" dirty="0" smtClean="0">
                <a:latin typeface="Calibri" panose="020F0502020204030204" pitchFamily="34" charset="0"/>
              </a:rPr>
              <a:t>naselijo </a:t>
            </a:r>
            <a:r>
              <a:rPr lang="sl-SI" b="1" dirty="0" smtClean="0">
                <a:latin typeface="Calibri" panose="020F0502020204030204" pitchFamily="34" charset="0"/>
              </a:rPr>
              <a:t>vzhodni del Alp </a:t>
            </a:r>
            <a:r>
              <a:rPr lang="sl-SI" dirty="0" smtClean="0">
                <a:latin typeface="Calibri" panose="020F0502020204030204" pitchFamily="34" charset="0"/>
              </a:rPr>
              <a:t>(6.-9.st.)</a:t>
            </a:r>
          </a:p>
          <a:p>
            <a:pPr>
              <a:buNone/>
            </a:pPr>
            <a:r>
              <a:rPr lang="sl-SI" dirty="0" smtClean="0">
                <a:latin typeface="Calibri" panose="020F0502020204030204" pitchFamily="34" charset="0"/>
              </a:rPr>
              <a:t>  S – Donava, J – Istra, V – Panonska nižina, Z – Furlanska nižina</a:t>
            </a:r>
          </a:p>
          <a:p>
            <a:r>
              <a:rPr lang="sl-SI" dirty="0" smtClean="0">
                <a:latin typeface="Calibri" panose="020F0502020204030204" pitchFamily="34" charset="0"/>
              </a:rPr>
              <a:t>bivajo v </a:t>
            </a:r>
            <a:r>
              <a:rPr lang="sl-SI" b="1" dirty="0" smtClean="0">
                <a:latin typeface="Calibri" panose="020F0502020204030204" pitchFamily="34" charset="0"/>
              </a:rPr>
              <a:t>zemljankah</a:t>
            </a:r>
            <a:r>
              <a:rPr lang="sl-SI" dirty="0" smtClean="0">
                <a:latin typeface="Calibri" panose="020F0502020204030204" pitchFamily="34" charset="0"/>
              </a:rPr>
              <a:t>,</a:t>
            </a:r>
          </a:p>
          <a:p>
            <a:r>
              <a:rPr lang="sl-SI" dirty="0" smtClean="0">
                <a:latin typeface="Calibri" panose="020F0502020204030204" pitchFamily="34" charset="0"/>
              </a:rPr>
              <a:t>so </a:t>
            </a:r>
            <a:r>
              <a:rPr lang="sl-SI" b="1" dirty="0" smtClean="0">
                <a:latin typeface="Calibri" panose="020F0502020204030204" pitchFamily="34" charset="0"/>
              </a:rPr>
              <a:t>živinorejci</a:t>
            </a:r>
            <a:r>
              <a:rPr lang="sl-SI" dirty="0" smtClean="0">
                <a:latin typeface="Calibri" panose="020F0502020204030204" pitchFamily="34" charset="0"/>
              </a:rPr>
              <a:t> in </a:t>
            </a:r>
            <a:r>
              <a:rPr lang="sl-SI" b="1" dirty="0" smtClean="0">
                <a:latin typeface="Calibri" panose="020F0502020204030204" pitchFamily="34" charset="0"/>
              </a:rPr>
              <a:t>poljedelci </a:t>
            </a:r>
            <a:r>
              <a:rPr lang="sl-SI" dirty="0" smtClean="0">
                <a:latin typeface="Calibri" panose="020F0502020204030204" pitchFamily="34" charset="0"/>
              </a:rPr>
              <a:t>(požigalništvo in krčenje gozdov),</a:t>
            </a:r>
          </a:p>
          <a:p>
            <a:r>
              <a:rPr lang="sl-SI" b="1" dirty="0" smtClean="0">
                <a:latin typeface="Calibri" panose="020F0502020204030204" pitchFamily="34" charset="0"/>
              </a:rPr>
              <a:t>lončarstvo in kovaštvo</a:t>
            </a:r>
            <a:r>
              <a:rPr lang="sl-SI" dirty="0" smtClean="0">
                <a:latin typeface="Calibri" panose="020F0502020204030204" pitchFamily="34" charset="0"/>
              </a:rPr>
              <a:t>,</a:t>
            </a:r>
          </a:p>
          <a:p>
            <a:r>
              <a:rPr lang="sl-SI" dirty="0" smtClean="0">
                <a:latin typeface="Calibri" panose="020F0502020204030204" pitchFamily="34" charset="0"/>
              </a:rPr>
              <a:t>so </a:t>
            </a:r>
            <a:r>
              <a:rPr lang="sl-SI" b="1" dirty="0" smtClean="0">
                <a:latin typeface="Calibri" panose="020F0502020204030204" pitchFamily="34" charset="0"/>
              </a:rPr>
              <a:t>politeisti</a:t>
            </a:r>
            <a:r>
              <a:rPr lang="sl-SI" dirty="0" smtClean="0">
                <a:latin typeface="Calibri" panose="020F0502020204030204" pitchFamily="34" charset="0"/>
              </a:rPr>
              <a:t>: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Svarog</a:t>
            </a:r>
            <a:r>
              <a:rPr lang="sl-SI" dirty="0" smtClean="0">
                <a:latin typeface="Calibri" panose="020F0502020204030204" pitchFamily="34" charset="0"/>
              </a:rPr>
              <a:t> (=bog svetlobe),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Perun</a:t>
            </a:r>
            <a:r>
              <a:rPr lang="sl-SI" dirty="0" smtClean="0">
                <a:latin typeface="Calibri" panose="020F0502020204030204" pitchFamily="34" charset="0"/>
              </a:rPr>
              <a:t> (=bog bliska in groma),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Kurent </a:t>
            </a:r>
            <a:r>
              <a:rPr lang="sl-SI" dirty="0" smtClean="0">
                <a:latin typeface="Calibri" panose="020F0502020204030204" pitchFamily="34" charset="0"/>
              </a:rPr>
              <a:t>(= bog veselja in vina),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Vesna</a:t>
            </a:r>
            <a:r>
              <a:rPr lang="sl-SI" dirty="0" smtClean="0">
                <a:latin typeface="Calibri" panose="020F0502020204030204" pitchFamily="34" charset="0"/>
              </a:rPr>
              <a:t> (=boginja pomladi),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Živa</a:t>
            </a:r>
            <a:r>
              <a:rPr lang="sl-SI" dirty="0" smtClean="0">
                <a:latin typeface="Calibri" panose="020F0502020204030204" pitchFamily="34" charset="0"/>
              </a:rPr>
              <a:t> (= boginja življenja),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Lada</a:t>
            </a:r>
            <a:r>
              <a:rPr lang="sl-SI" dirty="0" smtClean="0">
                <a:latin typeface="Calibri" panose="020F0502020204030204" pitchFamily="34" charset="0"/>
              </a:rPr>
              <a:t> (=boginja ljubezni), 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Morana</a:t>
            </a:r>
            <a:r>
              <a:rPr lang="sl-SI" dirty="0" smtClean="0">
                <a:latin typeface="Calibri" panose="020F0502020204030204" pitchFamily="34" charset="0"/>
              </a:rPr>
              <a:t> (=boginja smrti). </a:t>
            </a:r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6579170" y="1143000"/>
            <a:ext cx="2564830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Pobarvaj zemljevid naselitvenega območja in reši: DZ, str.: 44, 2. naloga !</a:t>
            </a:r>
            <a:endParaRPr lang="sl-SI" dirty="0"/>
          </a:p>
        </p:txBody>
      </p:sp>
      <p:sp>
        <p:nvSpPr>
          <p:cNvPr id="5" name="Left Brace 4"/>
          <p:cNvSpPr/>
          <p:nvPr/>
        </p:nvSpPr>
        <p:spPr>
          <a:xfrm>
            <a:off x="457200" y="2286000"/>
            <a:ext cx="152400" cy="609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ight Brace 5"/>
          <p:cNvSpPr/>
          <p:nvPr/>
        </p:nvSpPr>
        <p:spPr>
          <a:xfrm>
            <a:off x="8077200" y="2286000"/>
            <a:ext cx="2286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/>
              <a:t>2. Karantanija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447800"/>
            <a:ext cx="7924800" cy="5105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LcParenR"/>
            </a:pPr>
            <a:r>
              <a:rPr lang="sl-SI" b="1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Samova plemeska zveza</a:t>
            </a:r>
            <a:r>
              <a:rPr lang="sl-SI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: </a:t>
            </a:r>
          </a:p>
          <a:p>
            <a:pPr marL="514350" indent="-514350">
              <a:buNone/>
            </a:pP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	</a:t>
            </a:r>
            <a:r>
              <a:rPr lang="sl-SI" dirty="0" smtClean="0">
                <a:latin typeface="Calibri" panose="020F0502020204030204" pitchFamily="34" charset="0"/>
              </a:rPr>
              <a:t>-</a:t>
            </a:r>
            <a:r>
              <a:rPr lang="sl-SI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sl-SI" dirty="0" smtClean="0">
                <a:latin typeface="Calibri" panose="020F0502020204030204" pitchFamily="34" charset="0"/>
              </a:rPr>
              <a:t>nastane v </a:t>
            </a:r>
            <a:r>
              <a:rPr lang="sl-SI" b="1" dirty="0" smtClean="0">
                <a:latin typeface="Calibri" panose="020F0502020204030204" pitchFamily="34" charset="0"/>
              </a:rPr>
              <a:t>7. st</a:t>
            </a:r>
            <a:r>
              <a:rPr lang="sl-SI" dirty="0" smtClean="0">
                <a:latin typeface="Calibri" panose="020F0502020204030204" pitchFamily="34" charset="0"/>
              </a:rPr>
              <a:t>. in povezuje Slovane, ki živijo v srednjem delu Evrope.  Nastane zaradi  nenehnega ogrožanja napadov Avarov (=Obri),  ki so imeli središče v Panonski nižini.</a:t>
            </a:r>
          </a:p>
          <a:p>
            <a:pPr marL="514350" indent="-514350">
              <a:buNone/>
            </a:pPr>
            <a:r>
              <a:rPr lang="sl-SI" dirty="0" smtClean="0">
                <a:latin typeface="Calibri" panose="020F0502020204030204" pitchFamily="34" charset="0"/>
              </a:rPr>
              <a:t>        Vanjo se leta </a:t>
            </a:r>
            <a:r>
              <a:rPr lang="sl-SI" b="1" dirty="0" smtClean="0">
                <a:latin typeface="Calibri" panose="020F0502020204030204" pitchFamily="34" charset="0"/>
              </a:rPr>
              <a:t>626 vključijo tudi alpski Slovani</a:t>
            </a:r>
            <a:r>
              <a:rPr lang="sl-SI" dirty="0" smtClean="0">
                <a:latin typeface="Calibri" panose="020F0502020204030204" pitchFamily="34" charset="0"/>
              </a:rPr>
              <a:t>, ki jih vodi knez </a:t>
            </a:r>
            <a:r>
              <a:rPr lang="sl-SI" b="1" dirty="0" smtClean="0">
                <a:latin typeface="Calibri" panose="020F0502020204030204" pitchFamily="34" charset="0"/>
              </a:rPr>
              <a:t>Valuk</a:t>
            </a:r>
            <a:r>
              <a:rPr lang="sl-SI" dirty="0" smtClean="0">
                <a:latin typeface="Calibri" panose="020F0502020204030204" pitchFamily="34" charset="0"/>
              </a:rPr>
              <a:t>;</a:t>
            </a:r>
          </a:p>
          <a:p>
            <a:pPr marL="514350" indent="-514350">
              <a:buNone/>
            </a:pPr>
            <a:r>
              <a:rPr lang="sl-SI" dirty="0" smtClean="0">
                <a:latin typeface="Calibri" panose="020F0502020204030204" pitchFamily="34" charset="0"/>
              </a:rPr>
              <a:t>	- propade po Samovi smrti (l. 658)          oblast prevzamejo Obri, z izjemo nad alpskimi Slovani, ki osnujejo novo deželo:</a:t>
            </a:r>
          </a:p>
          <a:p>
            <a:pPr marL="514350" indent="-514350">
              <a:buAutoNum type="alphaLcParenR" startAt="2"/>
            </a:pPr>
            <a:r>
              <a:rPr lang="sl-SI" b="1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Karantanija:</a:t>
            </a:r>
          </a:p>
          <a:p>
            <a:pPr marL="514350" indent="-514350">
              <a:buNone/>
            </a:pPr>
            <a:r>
              <a:rPr lang="sl-SI" dirty="0" smtClean="0">
                <a:latin typeface="Calibri" panose="020F0502020204030204" pitchFamily="34" charset="0"/>
              </a:rPr>
              <a:t>	</a:t>
            </a:r>
            <a:r>
              <a:rPr lang="sl-SI" b="1" dirty="0" smtClean="0">
                <a:latin typeface="Calibri" panose="020F0502020204030204" pitchFamily="34" charset="0"/>
              </a:rPr>
              <a:t>- 1. državna tvorba alpskih Slovanov,</a:t>
            </a:r>
          </a:p>
          <a:p>
            <a:pPr marL="514350" indent="-514350">
              <a:buNone/>
            </a:pPr>
            <a:r>
              <a:rPr lang="sl-SI" b="1" dirty="0" smtClean="0">
                <a:latin typeface="Calibri" panose="020F0502020204030204" pitchFamily="34" charset="0"/>
              </a:rPr>
              <a:t>	- obsega območje južne Avstrije in vzhodne Tirolske,</a:t>
            </a:r>
          </a:p>
          <a:p>
            <a:pPr marL="514350" indent="-514350">
              <a:buNone/>
            </a:pPr>
            <a:r>
              <a:rPr lang="sl-SI" b="1" dirty="0" smtClean="0">
                <a:latin typeface="Calibri" panose="020F0502020204030204" pitchFamily="34" charset="0"/>
              </a:rPr>
              <a:t>	- središče: Krniski grad na Gosposvetskem polju,</a:t>
            </a:r>
          </a:p>
          <a:p>
            <a:pPr marL="514350" indent="-514350">
              <a:buNone/>
            </a:pPr>
            <a:r>
              <a:rPr lang="sl-SI" b="1" dirty="0" smtClean="0">
                <a:latin typeface="Calibri" panose="020F0502020204030204" pitchFamily="34" charset="0"/>
              </a:rPr>
              <a:t>	- 1. knez: Valuk.</a:t>
            </a:r>
          </a:p>
          <a:p>
            <a:pPr>
              <a:buNone/>
            </a:pPr>
            <a:endParaRPr lang="sl-SI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638800" y="3962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326049" y="1219200"/>
            <a:ext cx="281795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l-SI" dirty="0" smtClean="0"/>
              <a:t>Ime po voditelju – kralju Samu:</a:t>
            </a:r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- hierarhična družba:</a:t>
            </a:r>
            <a:endParaRPr lang="sl-SI" dirty="0"/>
          </a:p>
        </p:txBody>
      </p:sp>
      <p:sp>
        <p:nvSpPr>
          <p:cNvPr id="4" name="Flowchart: Extract 3"/>
          <p:cNvSpPr/>
          <p:nvPr/>
        </p:nvSpPr>
        <p:spPr>
          <a:xfrm>
            <a:off x="2590800" y="2438400"/>
            <a:ext cx="3581400" cy="4038600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886200" y="358140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0" y="320040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knez</a:t>
            </a:r>
            <a:endParaRPr lang="sl-SI" dirty="0"/>
          </a:p>
        </p:txBody>
      </p:sp>
      <p:sp>
        <p:nvSpPr>
          <p:cNvPr id="9" name="TextBox 8"/>
          <p:cNvSpPr txBox="1"/>
          <p:nvPr/>
        </p:nvSpPr>
        <p:spPr>
          <a:xfrm>
            <a:off x="4114800" y="3733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župan</a:t>
            </a:r>
            <a:endParaRPr lang="sl-SI" dirty="0"/>
          </a:p>
        </p:txBody>
      </p:sp>
      <p:sp>
        <p:nvSpPr>
          <p:cNvPr id="10" name="TextBox 9"/>
          <p:cNvSpPr txBox="1"/>
          <p:nvPr/>
        </p:nvSpPr>
        <p:spPr>
          <a:xfrm>
            <a:off x="4038600" y="4419600"/>
            <a:ext cx="690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kosezi</a:t>
            </a:r>
            <a:endParaRPr lang="sl-SI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0" y="5105400"/>
            <a:ext cx="1165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svobodnjaki</a:t>
            </a:r>
            <a:endParaRPr lang="sl-SI" dirty="0"/>
          </a:p>
        </p:txBody>
      </p:sp>
      <p:sp>
        <p:nvSpPr>
          <p:cNvPr id="12" name="TextBox 11"/>
          <p:cNvSpPr txBox="1"/>
          <p:nvPr/>
        </p:nvSpPr>
        <p:spPr>
          <a:xfrm>
            <a:off x="3581400" y="5791200"/>
            <a:ext cx="2373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         sužnji</a:t>
            </a:r>
          </a:p>
          <a:p>
            <a:r>
              <a:rPr lang="sl-SI" dirty="0" smtClean="0"/>
              <a:t>(ujetniki, staroselci)</a:t>
            </a:r>
            <a:endParaRPr lang="sl-SI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57600" y="4191000"/>
            <a:ext cx="144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76600" y="4876800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971800" y="5715000"/>
            <a:ext cx="2819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1000" y="4114800"/>
            <a:ext cx="281019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l-SI" dirty="0" smtClean="0"/>
              <a:t>Oboroženi spremljevalci kneza,</a:t>
            </a:r>
          </a:p>
          <a:p>
            <a:r>
              <a:rPr lang="sl-SI" dirty="0" smtClean="0"/>
              <a:t>za katerega so se bojevali.</a:t>
            </a:r>
            <a:endParaRPr lang="sl-SI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2819400" y="4495800"/>
            <a:ext cx="6858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486400" y="2362200"/>
            <a:ext cx="3657600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Vrhovni vojaški poveljnik in sodnik. Njegova funkcija je bila dedna, a hkrati je morala biti potrjena s posebnim obredom – </a:t>
            </a:r>
            <a:r>
              <a:rPr lang="sl-SI" b="1" dirty="0" smtClean="0">
                <a:solidFill>
                  <a:srgbClr val="FF0000"/>
                </a:solidFill>
              </a:rPr>
              <a:t>USTOLIČEVANJE</a:t>
            </a:r>
            <a:r>
              <a:rPr lang="sl-SI" dirty="0" smtClean="0"/>
              <a:t>. To je potekalo ob </a:t>
            </a:r>
            <a:r>
              <a:rPr lang="sl-SI" dirty="0" smtClean="0">
                <a:solidFill>
                  <a:srgbClr val="FF0000"/>
                </a:solidFill>
              </a:rPr>
              <a:t>knežjem kamnu na ob Krnskem gradu. </a:t>
            </a:r>
            <a:r>
              <a:rPr lang="sl-SI" dirty="0" smtClean="0"/>
              <a:t>Knez je bil ustoličen </a:t>
            </a:r>
            <a:r>
              <a:rPr lang="sl-SI" dirty="0" smtClean="0">
                <a:solidFill>
                  <a:srgbClr val="FF0000"/>
                </a:solidFill>
              </a:rPr>
              <a:t>pred kmeti in kosezi</a:t>
            </a:r>
            <a:r>
              <a:rPr lang="sl-SI" dirty="0" smtClean="0"/>
              <a:t>, tako, da </a:t>
            </a:r>
            <a:r>
              <a:rPr lang="sl-SI" dirty="0" smtClean="0">
                <a:solidFill>
                  <a:srgbClr val="FF0000"/>
                </a:solidFill>
              </a:rPr>
              <a:t>je moral obljubit, da bo spoštoval </a:t>
            </a:r>
            <a:r>
              <a:rPr lang="sl-SI" dirty="0" smtClean="0"/>
              <a:t>njihovo voljo in </a:t>
            </a:r>
            <a:r>
              <a:rPr lang="sl-SI" dirty="0" smtClean="0">
                <a:solidFill>
                  <a:srgbClr val="FF0000"/>
                </a:solidFill>
              </a:rPr>
              <a:t>pravice</a:t>
            </a:r>
            <a:r>
              <a:rPr lang="sl-SI" dirty="0" smtClean="0"/>
              <a:t>.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724400" y="3048000"/>
            <a:ext cx="6858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http://upload.wikimedia.org/wikipedia/commons/thumb/a/a7/Landhaus_Wappensaal_Fuerstenstein_01.jpg/200px-Landhaus_Wappensaal_Fuerstenstein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876800"/>
            <a:ext cx="2406314" cy="1600200"/>
          </a:xfrm>
          <a:prstGeom prst="rect">
            <a:avLst/>
          </a:prstGeom>
          <a:noFill/>
        </p:spPr>
      </p:pic>
      <p:pic>
        <p:nvPicPr>
          <p:cNvPr id="6148" name="Picture 4" descr="http://www.staroverci.si/slike/knezji_kamen/sto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-152400"/>
            <a:ext cx="3810000" cy="2505076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6781800" y="6488668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Knežji kamen</a:t>
            </a:r>
            <a:endParaRPr lang="sl-SI" dirty="0"/>
          </a:p>
        </p:txBody>
      </p:sp>
      <p:pic>
        <p:nvPicPr>
          <p:cNvPr id="6150" name="Picture 6" descr="http://projekti.gimvic.org/2009/2c/celovec/slike/dvacent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5257800"/>
            <a:ext cx="1419225" cy="14158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5257800" y="6019800"/>
            <a:ext cx="1266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ustoličevanje</a:t>
            </a:r>
            <a:endParaRPr lang="sl-SI" dirty="0"/>
          </a:p>
        </p:txBody>
      </p:sp>
      <p:pic>
        <p:nvPicPr>
          <p:cNvPr id="24580" name="Picture 4" descr="http://www.hervardi.com/images/ustolicevanj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4381500" cy="6334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https://encrypted-tbn3.google.com/images?q=tbn:ANd9GcS1w0A2OmBqxbX9X8nVuyUoNcPhkyVNxEt_qBsO3I2u9BR_bYvO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33400"/>
            <a:ext cx="8214202" cy="60741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685800"/>
            <a:ext cx="8382000" cy="57150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l-SI" u="sng" dirty="0" smtClean="0">
                <a:solidFill>
                  <a:srgbClr val="C00000"/>
                </a:solidFill>
              </a:rPr>
              <a:t>Ustoličevanje karantanskega kneza:</a:t>
            </a:r>
          </a:p>
          <a:p>
            <a:pPr>
              <a:buFontTx/>
              <a:buChar char="-"/>
            </a:pPr>
            <a:endParaRPr lang="sl-SI" dirty="0" smtClean="0"/>
          </a:p>
          <a:p>
            <a:pPr>
              <a:buNone/>
            </a:pPr>
            <a:r>
              <a:rPr lang="sl-SI" i="1" dirty="0" smtClean="0"/>
              <a:t>Kneza preoblečejo v kmečko obleko, ga posadijo na kobilo in 3-krat peljejo </a:t>
            </a:r>
          </a:p>
          <a:p>
            <a:pPr>
              <a:buNone/>
            </a:pPr>
            <a:r>
              <a:rPr lang="sl-SI" i="1" dirty="0" smtClean="0"/>
              <a:t>okrog </a:t>
            </a:r>
            <a:r>
              <a:rPr lang="sl-SI" b="1" i="1" dirty="0" smtClean="0"/>
              <a:t>knežjega kamna</a:t>
            </a:r>
            <a:r>
              <a:rPr lang="sl-SI" i="1" dirty="0" smtClean="0"/>
              <a:t>. Nato kmet, ki sedi na</a:t>
            </a:r>
          </a:p>
          <a:p>
            <a:pPr>
              <a:buNone/>
            </a:pPr>
            <a:r>
              <a:rPr lang="sl-SI" i="1" dirty="0" smtClean="0"/>
              <a:t> knežjem kamnu vpraša ljudstvo ali je </a:t>
            </a:r>
          </a:p>
          <a:p>
            <a:pPr>
              <a:buNone/>
            </a:pPr>
            <a:r>
              <a:rPr lang="sl-SI" i="1" dirty="0" smtClean="0"/>
              <a:t>prihajajoči pravičen sodnik, ali bo skrbel za </a:t>
            </a:r>
          </a:p>
          <a:p>
            <a:pPr>
              <a:buNone/>
            </a:pPr>
            <a:r>
              <a:rPr lang="sl-SI" i="1" dirty="0" smtClean="0"/>
              <a:t>blagor dežele in vero. Knez kmetu izroči svojo</a:t>
            </a:r>
          </a:p>
          <a:p>
            <a:pPr>
              <a:buNone/>
            </a:pPr>
            <a:r>
              <a:rPr lang="sl-SI" i="1" dirty="0" smtClean="0"/>
              <a:t>obleko, kobilo in denar, nato stopi na knežji </a:t>
            </a:r>
          </a:p>
          <a:p>
            <a:pPr>
              <a:buNone/>
            </a:pPr>
            <a:r>
              <a:rPr lang="sl-SI" i="1" dirty="0" smtClean="0"/>
              <a:t>kamen, zamahne z mečem na vse strani neba in </a:t>
            </a:r>
          </a:p>
          <a:p>
            <a:pPr>
              <a:buNone/>
            </a:pPr>
            <a:r>
              <a:rPr lang="sl-SI" i="1" dirty="0" smtClean="0"/>
              <a:t>se umije z mrzlo vodo iz klobuka. Sledi </a:t>
            </a:r>
            <a:r>
              <a:rPr lang="sl-SI" b="1" i="1" dirty="0" smtClean="0"/>
              <a:t>maša v cerkvi pri Gospe Sveti</a:t>
            </a:r>
            <a:r>
              <a:rPr lang="sl-SI" i="1" dirty="0" smtClean="0"/>
              <a:t> in </a:t>
            </a:r>
          </a:p>
          <a:p>
            <a:pPr>
              <a:buNone/>
            </a:pPr>
            <a:r>
              <a:rPr lang="sl-SI" i="1" dirty="0" smtClean="0"/>
              <a:t>nato še </a:t>
            </a:r>
            <a:r>
              <a:rPr lang="sl-SI" b="1" i="1" dirty="0" smtClean="0"/>
              <a:t>obred v </a:t>
            </a:r>
            <a:r>
              <a:rPr lang="sl-SI" b="1" i="1" dirty="0" smtClean="0">
                <a:solidFill>
                  <a:srgbClr val="FF0000"/>
                </a:solidFill>
              </a:rPr>
              <a:t>slovenskem jeziku pri vojvodskem stolu na </a:t>
            </a:r>
          </a:p>
          <a:p>
            <a:pPr>
              <a:buNone/>
            </a:pPr>
            <a:r>
              <a:rPr lang="sl-SI" b="1" i="1" dirty="0" smtClean="0">
                <a:solidFill>
                  <a:srgbClr val="FF0000"/>
                </a:solidFill>
              </a:rPr>
              <a:t>Gosposvetskem polju</a:t>
            </a:r>
            <a:r>
              <a:rPr lang="sl-SI" i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sl-SI" dirty="0"/>
          </a:p>
        </p:txBody>
      </p:sp>
      <p:pic>
        <p:nvPicPr>
          <p:cNvPr id="4" name="Picture 10" descr="https://encrypted-tbn3.google.com/images?q=tbn:ANd9GcQ-HgDHVhfrLTU30H02AG3jtUMD-OhI3iqn6Ci1Nnb7i4eMKMAU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286000"/>
            <a:ext cx="3581400" cy="223207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315225" y="6248400"/>
            <a:ext cx="5828775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sl-SI" b="1" dirty="0" smtClean="0"/>
              <a:t>Zadnji ustoličevani vojvoda je bil Ernest Železni leta 1414.</a:t>
            </a:r>
            <a:endParaRPr lang="sl-SI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132</TotalTime>
  <Words>541</Words>
  <Application>Microsoft Office PowerPoint</Application>
  <PresentationFormat>Diaprojekcija na zaslonu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3" baseType="lpstr">
      <vt:lpstr>Equity</vt:lpstr>
      <vt:lpstr>    Vzhodni Slovani /alpski Slovani</vt:lpstr>
      <vt:lpstr>PowerPointova predstavitev</vt:lpstr>
      <vt:lpstr>PowerPointova predstavitev</vt:lpstr>
      <vt:lpstr>1. Naši predniki – alpski Slovani</vt:lpstr>
      <vt:lpstr>2. Karantanija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Vzhodni Slovani</dc:title>
  <dc:creator>andrejar</dc:creator>
  <cp:lastModifiedBy>Uporabnik</cp:lastModifiedBy>
  <cp:revision>23</cp:revision>
  <dcterms:created xsi:type="dcterms:W3CDTF">2006-08-16T00:00:00Z</dcterms:created>
  <dcterms:modified xsi:type="dcterms:W3CDTF">2017-06-05T08:10:43Z</dcterms:modified>
</cp:coreProperties>
</file>