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Martin_Luther" TargetMode="External"/><Relationship Id="rId2" Type="http://schemas.openxmlformats.org/officeDocument/2006/relationships/hyperlink" Target="https://sl.wikipedia.org/wiki/Petindevetdeset_te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.wikipedia.org/wiki/Reformacija" TargetMode="External"/><Relationship Id="rId4" Type="http://schemas.openxmlformats.org/officeDocument/2006/relationships/hyperlink" Target="https://tadejvetrih.wordpress.com/2010/11/29/reformacij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Picture 2" descr="Rezultat iskanja slik za martin lu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8784976"/>
          </a:xfrm>
          <a:prstGeom prst="rect">
            <a:avLst/>
          </a:prstGeom>
          <a:noFill/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683568" y="26064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Martin</a:t>
            </a:r>
            <a:r>
              <a:rPr kumimoji="0" lang="sl-SI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l-SI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Luther</a:t>
            </a:r>
            <a:endParaRPr kumimoji="0" lang="sl-SI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3074" name="Picture 2" descr="Martin Luther statue, Eisleb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0" y="1556792"/>
            <a:ext cx="5194920" cy="4525963"/>
          </a:xfrm>
        </p:spPr>
        <p:txBody>
          <a:bodyPr/>
          <a:lstStyle/>
          <a:p>
            <a:r>
              <a:rPr lang="sl-SI" dirty="0" smtClean="0"/>
              <a:t>Martin </a:t>
            </a:r>
            <a:r>
              <a:rPr lang="sl-SI" dirty="0" err="1" smtClean="0"/>
              <a:t>Luder</a:t>
            </a:r>
            <a:endParaRPr lang="sl-SI" dirty="0" smtClean="0"/>
          </a:p>
          <a:p>
            <a:r>
              <a:rPr lang="sl-SI" dirty="0" smtClean="0"/>
              <a:t>Nemški teolog, bivši avguštinski menih, prevajalec in pesnik </a:t>
            </a:r>
          </a:p>
          <a:p>
            <a:r>
              <a:rPr lang="sl-SI" dirty="0" smtClean="0"/>
              <a:t>Rojen 10. novembra 1483</a:t>
            </a:r>
          </a:p>
          <a:p>
            <a:r>
              <a:rPr lang="sl-SI" dirty="0" smtClean="0"/>
              <a:t>Rojstno mesto </a:t>
            </a:r>
            <a:r>
              <a:rPr lang="sl-SI" dirty="0" err="1" smtClean="0"/>
              <a:t>Eisleben</a:t>
            </a:r>
            <a:r>
              <a:rPr lang="sl-SI" dirty="0" smtClean="0"/>
              <a:t>                                           </a:t>
            </a:r>
          </a:p>
          <a:p>
            <a:r>
              <a:rPr lang="sl-SI" dirty="0" smtClean="0"/>
              <a:t>Umrl 18. februarja 1546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666936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31. oktobra 1517 pošlje 95 tez škofom v: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Mainz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Magdeburg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Brandenburg</a:t>
            </a:r>
          </a:p>
        </p:txBody>
      </p:sp>
      <p:pic>
        <p:nvPicPr>
          <p:cNvPr id="2050" name="Picture 2" descr="The 95 theses at the portal of the Castle Church in Wittenber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32" y="3645024"/>
            <a:ext cx="3955368" cy="3212976"/>
          </a:xfrm>
          <a:prstGeom prst="rect">
            <a:avLst/>
          </a:prstGeom>
          <a:noFill/>
        </p:spPr>
      </p:pic>
      <p:pic>
        <p:nvPicPr>
          <p:cNvPr id="9" name="Picture 6" descr="Rezultat iskanja slik za Main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68760"/>
            <a:ext cx="2112701" cy="1582605"/>
          </a:xfrm>
          <a:prstGeom prst="rect">
            <a:avLst/>
          </a:prstGeom>
          <a:noFill/>
        </p:spPr>
      </p:pic>
      <p:pic>
        <p:nvPicPr>
          <p:cNvPr id="2056" name="Picture 8" descr="Rezultat iskanja slik za magdebu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140968"/>
            <a:ext cx="2196109" cy="1465903"/>
          </a:xfrm>
          <a:prstGeom prst="rect">
            <a:avLst/>
          </a:prstGeom>
          <a:noFill/>
        </p:spPr>
      </p:pic>
      <p:pic>
        <p:nvPicPr>
          <p:cNvPr id="2058" name="Picture 10" descr="Rezultat iskanja slik za Brandenburg chur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941168"/>
            <a:ext cx="2119163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sz="2000" dirty="0" smtClean="0"/>
              <a:t>	Najpomembnejša štiri načela:</a:t>
            </a:r>
          </a:p>
          <a:p>
            <a:endParaRPr lang="sl-SI" sz="2000" dirty="0" smtClean="0"/>
          </a:p>
          <a:p>
            <a:r>
              <a:rPr lang="sl-SI" sz="2000" dirty="0" smtClean="0"/>
              <a:t>Dogme, ki so jih razglasili papeži in koncili, niso obvezujoče. Pravo vero razkriva samo sveto pismo.</a:t>
            </a:r>
          </a:p>
          <a:p>
            <a:r>
              <a:rPr lang="sl-SI" sz="2000" dirty="0" smtClean="0"/>
              <a:t>Glava cerkve ni papež, pač pa Jezus Kristus.</a:t>
            </a:r>
          </a:p>
          <a:p>
            <a:r>
              <a:rPr lang="sl-SI" sz="2000" dirty="0" smtClean="0"/>
              <a:t>Za zveličanja niso potrebna dela, ki jih predpisuje cerkev, in odpustki, pač pa samo vera.</a:t>
            </a:r>
          </a:p>
          <a:p>
            <a:r>
              <a:rPr lang="sl-SI" sz="2000" dirty="0" smtClean="0"/>
              <a:t>Odrešenje človeku podeljuje samo božja milost.</a:t>
            </a:r>
          </a:p>
          <a:p>
            <a:endParaRPr lang="sl-SI" dirty="0"/>
          </a:p>
        </p:txBody>
      </p:sp>
      <p:pic>
        <p:nvPicPr>
          <p:cNvPr id="19460" name="Picture 4" descr="Rezultat iskanja slik za 95 t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996952"/>
            <a:ext cx="2952328" cy="3697052"/>
          </a:xfrm>
          <a:prstGeom prst="rect">
            <a:avLst/>
          </a:prstGeom>
          <a:noFill/>
        </p:spPr>
      </p:pic>
      <p:pic>
        <p:nvPicPr>
          <p:cNvPr id="19462" name="Picture 6" descr="Rezultat iskanja slik za 95 t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276225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8434" name="Picture 2" descr="Rezultat iskanja slik za znanstveniki v 16.s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4427984" cy="4464496"/>
          </a:xfrm>
          <a:prstGeom prst="rect">
            <a:avLst/>
          </a:prstGeom>
          <a:noFill/>
        </p:spPr>
      </p:pic>
      <p:pic>
        <p:nvPicPr>
          <p:cNvPr id="18436" name="Picture 4" descr="Rezultat iskanja slik za prvi tiskarski str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-171400"/>
            <a:ext cx="4788024" cy="3861049"/>
          </a:xfrm>
          <a:prstGeom prst="rect">
            <a:avLst/>
          </a:prstGeom>
          <a:noFill/>
        </p:spPr>
      </p:pic>
      <p:pic>
        <p:nvPicPr>
          <p:cNvPr id="18438" name="Picture 6" descr="Rezultat iskanja slik za prva bibl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65985"/>
            <a:ext cx="4788024" cy="3192016"/>
          </a:xfrm>
          <a:prstGeom prst="rect">
            <a:avLst/>
          </a:prstGeom>
          <a:noFill/>
        </p:spPr>
      </p:pic>
      <p:sp>
        <p:nvSpPr>
          <p:cNvPr id="8" name="Ograda vsebine 2"/>
          <p:cNvSpPr>
            <a:spLocks noGrp="1"/>
          </p:cNvSpPr>
          <p:nvPr>
            <p:ph idx="1"/>
          </p:nvPr>
        </p:nvSpPr>
        <p:spPr>
          <a:xfrm>
            <a:off x="0" y="4293096"/>
            <a:ext cx="5400600" cy="2852936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Dvome o cerkvi povzročijo:</a:t>
            </a:r>
          </a:p>
          <a:p>
            <a:r>
              <a:rPr lang="sl-SI" dirty="0" smtClean="0"/>
              <a:t>Znanstveniki</a:t>
            </a:r>
          </a:p>
          <a:p>
            <a:r>
              <a:rPr lang="sl-SI" dirty="0" smtClean="0"/>
              <a:t>Tiskarski stroji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3356993"/>
            <a:ext cx="6084168" cy="3501008"/>
          </a:xfrm>
        </p:spPr>
        <p:txBody>
          <a:bodyPr/>
          <a:lstStyle/>
          <a:p>
            <a:r>
              <a:rPr lang="sl-SI" dirty="0" smtClean="0"/>
              <a:t>Podkupovanja</a:t>
            </a:r>
          </a:p>
          <a:p>
            <a:r>
              <a:rPr lang="sl-SI" dirty="0" smtClean="0"/>
              <a:t>Prodajanje odpustkov</a:t>
            </a:r>
          </a:p>
          <a:p>
            <a:r>
              <a:rPr lang="sl-SI" dirty="0" smtClean="0"/>
              <a:t>Nemoralno življenje nekaterih papežev</a:t>
            </a:r>
          </a:p>
          <a:p>
            <a:r>
              <a:rPr lang="sl-SI" dirty="0" smtClean="0"/>
              <a:t>Slabo izobražena nižja duhovščina</a:t>
            </a:r>
          </a:p>
          <a:p>
            <a:endParaRPr lang="sl-SI" dirty="0"/>
          </a:p>
        </p:txBody>
      </p:sp>
      <p:pic>
        <p:nvPicPr>
          <p:cNvPr id="17410" name="Picture 2" descr="Rezultat iskanja slik za cerkev notranj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409951"/>
          </a:xfrm>
          <a:prstGeom prst="rect">
            <a:avLst/>
          </a:prstGeom>
          <a:noFill/>
        </p:spPr>
      </p:pic>
      <p:pic>
        <p:nvPicPr>
          <p:cNvPr id="17412" name="Picture 4" descr="Rezultat iskanja slik za nemoralni papež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677" y="0"/>
            <a:ext cx="4004324" cy="4365104"/>
          </a:xfrm>
          <a:prstGeom prst="rect">
            <a:avLst/>
          </a:prstGeom>
          <a:noFill/>
        </p:spPr>
      </p:pic>
      <p:pic>
        <p:nvPicPr>
          <p:cNvPr id="17414" name="Picture 6" descr="Rezultat iskanja slik za odpustki v 16. st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457" y="4365104"/>
            <a:ext cx="3470543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482" name="Picture 2" descr="Hvala za vašo pozornost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9114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88640"/>
            <a:ext cx="8291264" cy="3960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l-SI" dirty="0" smtClean="0"/>
              <a:t>   Viri:</a:t>
            </a:r>
          </a:p>
          <a:p>
            <a:r>
              <a:rPr lang="sl-SI" dirty="0" err="1" smtClean="0"/>
              <a:t>Mirjanic</a:t>
            </a:r>
            <a:r>
              <a:rPr lang="sl-SI" dirty="0" smtClean="0"/>
              <a:t>, Anita. Raziskujem preteklost 8. učbenik za zgodovino 8. razred osnovne šole. Ljubljana: Rokus </a:t>
            </a:r>
            <a:r>
              <a:rPr lang="sl-SI" dirty="0" err="1" smtClean="0"/>
              <a:t>klett</a:t>
            </a:r>
            <a:r>
              <a:rPr lang="sl-SI" dirty="0" smtClean="0"/>
              <a:t>. 2015. 32/33 str.</a:t>
            </a:r>
          </a:p>
          <a:p>
            <a:r>
              <a:rPr lang="sl-SI" dirty="0" smtClean="0"/>
              <a:t>Tomaž Veber. Leksikon. Ljubljana: Cankarjeva založba. 1988. 590 str.</a:t>
            </a:r>
          </a:p>
          <a:p>
            <a:r>
              <a:rPr lang="sl-SI" dirty="0" smtClean="0">
                <a:hlinkClick r:id="rId2"/>
              </a:rPr>
              <a:t>https://sl.wikipedia.org/wiki/Petindevetdeset_tez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https://sl.wikipedia.org/wiki/Martin_Luther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https://tadejvetrih.wordpress.com/2010/11/29/reformacija/</a:t>
            </a:r>
            <a:endParaRPr lang="sl-SI" dirty="0" smtClean="0"/>
          </a:p>
          <a:p>
            <a:r>
              <a:rPr lang="sl-SI" dirty="0" smtClean="0">
                <a:hlinkClick r:id="rId5"/>
              </a:rPr>
              <a:t>https://sl.wikipedia.org/wiki/Reformacija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118</Words>
  <Application>Microsoft Office PowerPoint</Application>
  <PresentationFormat>Diaprojekcija na zaslonu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PowerPointova predstavitev</vt:lpstr>
      <vt:lpstr>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roko</dc:creator>
  <cp:lastModifiedBy>user</cp:lastModifiedBy>
  <cp:revision>56</cp:revision>
  <dcterms:created xsi:type="dcterms:W3CDTF">2016-11-05T11:02:16Z</dcterms:created>
  <dcterms:modified xsi:type="dcterms:W3CDTF">2016-11-11T07:36:46Z</dcterms:modified>
</cp:coreProperties>
</file>