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80" r:id="rId2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288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825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436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8624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5515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010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238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981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440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659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342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442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914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838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3717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927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DB3B8-5B21-45F7-BB51-F46AD12D66A5}" type="datetimeFigureOut">
              <a:rPr lang="sl-SI" smtClean="0"/>
              <a:t>10.2.2017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6086DCA-8F01-439D-B050-33D82105F0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73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ustvo-ucit-zgodovine.si/files/2008/05/marija.pdf" TargetMode="External"/><Relationship Id="rId2" Type="http://schemas.openxmlformats.org/officeDocument/2006/relationships/hyperlink" Target="http://www.delo.si/kultura/knjiga/marija-terezija-habsburzanka-nekdanja-prva-dama-evrop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arethrussellcidevant.blogspot.si/2011/10/october-5th-1789-revolution-reaches.html" TargetMode="External"/><Relationship Id="rId5" Type="http://schemas.openxmlformats.org/officeDocument/2006/relationships/hyperlink" Target="https://www.google.si/search?q=marija+terezija&amp;espv=2&amp;biw=1600&amp;bih=770&amp;source=lnms&amp;tbm=isch&amp;sa=X&amp;ved=0ahUKEwiY6MjR9YDSAhUHUhQKHTX6B80Q_AUIBigB#tbm=isch&amp;q=jo%C5%BEef+2.&amp;imgrc=ypgO02N3ZkvAdM" TargetMode="External"/><Relationship Id="rId4" Type="http://schemas.openxmlformats.org/officeDocument/2006/relationships/hyperlink" Target="https://www.google.si/search?q=marija+terezija&amp;espv=2&amp;biw=1600&amp;bih=770&amp;source=lnms&amp;tbm=isch&amp;sa=X&amp;ved=0ahUKEwiY6MjR9YDSAhUHUhQKHTX6B80Q_AUIBigB#imgrc=MhENe48qzaZ85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zultat iskanja slik za JOŽEF 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90" y="1229545"/>
            <a:ext cx="2623437" cy="548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16973" y="-1070120"/>
            <a:ext cx="9144000" cy="2387600"/>
          </a:xfrm>
        </p:spPr>
        <p:txBody>
          <a:bodyPr/>
          <a:lstStyle/>
          <a:p>
            <a:r>
              <a:rPr lang="sl-SI" dirty="0" smtClean="0"/>
              <a:t>MARIJA TEREZIJA IN JOŽEF II.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144992" y="6276110"/>
            <a:ext cx="1503218" cy="436418"/>
          </a:xfrm>
        </p:spPr>
        <p:txBody>
          <a:bodyPr>
            <a:normAutofit fontScale="85000" lnSpcReduction="10000"/>
          </a:bodyPr>
          <a:lstStyle/>
          <a:p>
            <a:r>
              <a:rPr lang="sl-SI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MIHA VIZLER 8.A</a:t>
            </a:r>
            <a:endParaRPr lang="sl-SI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Rezultat iskanja slik za MARIJA TEREZI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47" y="1317480"/>
            <a:ext cx="4326226" cy="53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39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SODNE REFORME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J. II. s sodnim redom določil način postopka pred sodiščem</a:t>
            </a:r>
          </a:p>
          <a:p>
            <a:r>
              <a:rPr lang="sl-SI" sz="2000" dirty="0" smtClean="0"/>
              <a:t>Spremenil določbe o dedovanju (hči, sin enakovredna ob delitvi premoženja)</a:t>
            </a:r>
          </a:p>
          <a:p>
            <a:r>
              <a:rPr lang="sl-SI" sz="2000" dirty="0" smtClean="0"/>
              <a:t>Odpravljeno mučenje</a:t>
            </a:r>
          </a:p>
        </p:txBody>
      </p:sp>
    </p:spTree>
    <p:extLst>
      <p:ext uri="{BB962C8B-B14F-4D97-AF65-F5344CB8AC3E}">
        <p14:creationId xmlns:p14="http://schemas.microsoft.com/office/powerpoint/2010/main" val="8909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VOJAŠKE REFORME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Na Dunaju ustanovljena vojaška akademija</a:t>
            </a:r>
          </a:p>
          <a:p>
            <a:r>
              <a:rPr lang="sl-SI" sz="2000" dirty="0" smtClean="0"/>
              <a:t>Vpeljana vojaška obveznost s številnimi izjemami</a:t>
            </a:r>
          </a:p>
          <a:p>
            <a:r>
              <a:rPr lang="sl-SI" sz="2000" dirty="0" smtClean="0"/>
              <a:t>Obveznost trajala dosmrtno, nato 7 let</a:t>
            </a:r>
          </a:p>
          <a:p>
            <a:r>
              <a:rPr lang="sl-SI" sz="2000" dirty="0" smtClean="0"/>
              <a:t>1. popis </a:t>
            </a:r>
            <a:r>
              <a:rPr lang="sl-SI" sz="2000" dirty="0"/>
              <a:t>prebivalstva </a:t>
            </a:r>
            <a:r>
              <a:rPr lang="sl-SI" sz="2000" dirty="0" smtClean="0"/>
              <a:t>(potreba </a:t>
            </a:r>
            <a:r>
              <a:rPr lang="sl-SI" sz="2000" dirty="0"/>
              <a:t>vpoklica v </a:t>
            </a:r>
            <a:r>
              <a:rPr lang="sl-SI" sz="2000" dirty="0" smtClean="0"/>
              <a:t>vojsko)</a:t>
            </a:r>
          </a:p>
          <a:p>
            <a:r>
              <a:rPr lang="sl-SI" sz="2000" dirty="0" smtClean="0"/>
              <a:t>Vpeljane hišne številke</a:t>
            </a:r>
          </a:p>
        </p:txBody>
      </p:sp>
      <p:pic>
        <p:nvPicPr>
          <p:cNvPr id="5122" name="Picture 2" descr="Rezultat iskanja slik za soldiery reforms in time of maria theres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6"/>
          <a:stretch/>
        </p:blipFill>
        <p:spPr bwMode="auto">
          <a:xfrm>
            <a:off x="7990319" y="259773"/>
            <a:ext cx="3960012" cy="499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75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CERKVENE REFORME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522354"/>
          </a:xfrm>
        </p:spPr>
        <p:txBody>
          <a:bodyPr>
            <a:normAutofit/>
          </a:bodyPr>
          <a:lstStyle/>
          <a:p>
            <a:r>
              <a:rPr lang="sl-SI" sz="2000" dirty="0" smtClean="0"/>
              <a:t>Država prevzela nadzor nad izobrazbo </a:t>
            </a:r>
            <a:br>
              <a:rPr lang="sl-SI" sz="2000" dirty="0" smtClean="0"/>
            </a:br>
            <a:r>
              <a:rPr lang="sl-SI" sz="2000" dirty="0" smtClean="0"/>
              <a:t>duhovnikov</a:t>
            </a:r>
          </a:p>
          <a:p>
            <a:r>
              <a:rPr lang="sl-SI" sz="2000" dirty="0" smtClean="0"/>
              <a:t>Cerkev podrejena državi</a:t>
            </a:r>
          </a:p>
          <a:p>
            <a:r>
              <a:rPr lang="sl-SI" sz="2000" dirty="0" smtClean="0"/>
              <a:t>J. II. dal zapreti tiste samostane, </a:t>
            </a:r>
            <a:br>
              <a:rPr lang="sl-SI" sz="2000" dirty="0" smtClean="0"/>
            </a:br>
            <a:r>
              <a:rPr lang="sl-SI" sz="2000" dirty="0" smtClean="0"/>
              <a:t>ki se niso ukvarjali s človekoljubnim delom</a:t>
            </a:r>
          </a:p>
          <a:p>
            <a:r>
              <a:rPr lang="sl-SI" sz="2000" dirty="0" smtClean="0"/>
              <a:t>L. 1781 veljala verska strpnost</a:t>
            </a:r>
          </a:p>
          <a:p>
            <a:r>
              <a:rPr lang="sl-SI" sz="2000" dirty="0" smtClean="0"/>
              <a:t>Dala svobodo:</a:t>
            </a:r>
          </a:p>
          <a:p>
            <a:pPr lvl="1"/>
            <a:r>
              <a:rPr lang="sl-SI" sz="1800" dirty="0" smtClean="0"/>
              <a:t>veroizpovedi</a:t>
            </a:r>
          </a:p>
          <a:p>
            <a:pPr lvl="2"/>
            <a:r>
              <a:rPr lang="sl-SI" sz="1600" dirty="0" smtClean="0"/>
              <a:t>protestantom</a:t>
            </a:r>
          </a:p>
          <a:p>
            <a:pPr lvl="2"/>
            <a:r>
              <a:rPr lang="sl-SI" sz="1600" dirty="0" err="1" smtClean="0"/>
              <a:t>kalvinistom</a:t>
            </a:r>
            <a:endParaRPr lang="sl-SI" sz="1600" dirty="0" smtClean="0"/>
          </a:p>
          <a:p>
            <a:pPr lvl="2"/>
            <a:r>
              <a:rPr lang="sl-SI" sz="1600" dirty="0" smtClean="0"/>
              <a:t>pravoslavcem …</a:t>
            </a:r>
          </a:p>
          <a:p>
            <a:endParaRPr lang="sl-SI" dirty="0"/>
          </a:p>
        </p:txBody>
      </p:sp>
      <p:pic>
        <p:nvPicPr>
          <p:cNvPr id="4098" name="Picture 2" descr="Poveza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49" y="1157863"/>
            <a:ext cx="374332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0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GOSPODARSKE REFORME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000" dirty="0" smtClean="0"/>
              <a:t>M. Terezija odpravila carinske meje</a:t>
            </a:r>
          </a:p>
          <a:p>
            <a:r>
              <a:rPr lang="sl-SI" sz="2000" dirty="0" smtClean="0"/>
              <a:t>J.II. v trgovini/obrti vpeljal gos. svobodo</a:t>
            </a:r>
          </a:p>
          <a:p>
            <a:r>
              <a:rPr lang="sl-SI" sz="2000" dirty="0" smtClean="0"/>
              <a:t>Oba vladarja podpirata uvajanje novih pasem/poljščin,</a:t>
            </a:r>
            <a:r>
              <a:rPr lang="sl-SI" sz="2000" dirty="0"/>
              <a:t> </a:t>
            </a:r>
            <a:r>
              <a:rPr lang="sl-SI" sz="2000" dirty="0" smtClean="0"/>
              <a:t>krompirja/koruze</a:t>
            </a:r>
          </a:p>
          <a:p>
            <a:r>
              <a:rPr lang="sl-SI" sz="2000" dirty="0" smtClean="0"/>
              <a:t>J.II. omeji tlako podložnikov</a:t>
            </a:r>
          </a:p>
          <a:p>
            <a:r>
              <a:rPr lang="sl-SI" sz="2000" dirty="0" smtClean="0"/>
              <a:t>Odpravi os. odvisnost podložnikov od zemljiškega gospoda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9643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ZDRAVSTVENE REFORME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V deželnih gl. mestih ustanovili babiške šole/kirurški študij</a:t>
            </a:r>
          </a:p>
          <a:p>
            <a:r>
              <a:rPr lang="sl-SI" sz="2000" dirty="0" smtClean="0"/>
              <a:t>Kirurg je postal ugleden/cenjen poklic</a:t>
            </a:r>
            <a:endParaRPr lang="sl-SI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76" y="3284808"/>
            <a:ext cx="3183515" cy="31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9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POSLEDICE REFORM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Reforme veljale za avstrijski del habsburške monarhije</a:t>
            </a:r>
          </a:p>
          <a:p>
            <a:r>
              <a:rPr lang="sl-SI" sz="2000" dirty="0" smtClean="0"/>
              <a:t>Prinesle so napredek</a:t>
            </a:r>
          </a:p>
          <a:p>
            <a:r>
              <a:rPr lang="sl-SI" sz="2000" dirty="0" smtClean="0"/>
              <a:t>Št. nepismenih se zmanjša</a:t>
            </a:r>
          </a:p>
          <a:p>
            <a:r>
              <a:rPr lang="sl-SI" sz="2000" dirty="0" smtClean="0"/>
              <a:t>Št. šol/otrok se je povečalo</a:t>
            </a:r>
          </a:p>
          <a:p>
            <a:r>
              <a:rPr lang="sl-SI" sz="2000" dirty="0" smtClean="0"/>
              <a:t>Primanjkovanje učbenikov/učiteljev  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397071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851" y="3572164"/>
            <a:ext cx="3531177" cy="169352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PODEŽELJSKE SPREMEMBE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506682"/>
            <a:ext cx="11256818" cy="4670281"/>
          </a:xfrm>
        </p:spPr>
        <p:txBody>
          <a:bodyPr>
            <a:normAutofit/>
          </a:bodyPr>
          <a:lstStyle/>
          <a:p>
            <a:r>
              <a:rPr lang="sl-SI" sz="2000" dirty="0" smtClean="0"/>
              <a:t>Spremembe opažene na podeželju</a:t>
            </a:r>
          </a:p>
          <a:p>
            <a:r>
              <a:rPr lang="sl-SI" sz="2000" dirty="0" smtClean="0"/>
              <a:t>Po l. 1770 so se uveljavile gos. teorije- </a:t>
            </a:r>
            <a:r>
              <a:rPr lang="sl-SI" sz="2000" dirty="0" smtClean="0">
                <a:solidFill>
                  <a:srgbClr val="FF0000"/>
                </a:solidFill>
              </a:rPr>
              <a:t>FIZIOKRATIZMA</a:t>
            </a:r>
          </a:p>
          <a:p>
            <a:r>
              <a:rPr lang="sl-SI" sz="2000" dirty="0" smtClean="0"/>
              <a:t>Temelj drž. bogastva poljedelstvo oz. zemlja, ki povrne vloženo</a:t>
            </a:r>
          </a:p>
          <a:p>
            <a:r>
              <a:rPr lang="sl-SI" sz="2000" dirty="0" smtClean="0"/>
              <a:t>zagovarjali gos. svobodo</a:t>
            </a:r>
          </a:p>
          <a:p>
            <a:r>
              <a:rPr lang="sl-SI" sz="2000" dirty="0" smtClean="0"/>
              <a:t>pred fiziokratizmom razvoj kmetijstva</a:t>
            </a:r>
          </a:p>
          <a:p>
            <a:r>
              <a:rPr lang="sl-SI" sz="2000" dirty="0" smtClean="0"/>
              <a:t>Širitev novih kultur:</a:t>
            </a:r>
          </a:p>
          <a:p>
            <a:pPr lvl="1"/>
            <a:r>
              <a:rPr lang="sl-SI" sz="1800" dirty="0" smtClean="0"/>
              <a:t>fižol,</a:t>
            </a:r>
          </a:p>
          <a:p>
            <a:pPr lvl="1"/>
            <a:r>
              <a:rPr lang="sl-SI" sz="1800" dirty="0" smtClean="0"/>
              <a:t>koruza,</a:t>
            </a:r>
          </a:p>
          <a:p>
            <a:pPr lvl="1"/>
            <a:r>
              <a:rPr lang="sl-SI" sz="1800" dirty="0" smtClean="0"/>
              <a:t>krompir (zemeljsko jabolko)</a:t>
            </a:r>
          </a:p>
          <a:p>
            <a:r>
              <a:rPr lang="sl-SI" sz="2000" dirty="0" smtClean="0"/>
              <a:t>ustanovljena kmetijska družba - prizadevala za </a:t>
            </a:r>
            <a:br>
              <a:rPr lang="sl-SI" sz="2000" dirty="0" smtClean="0"/>
            </a:br>
            <a:r>
              <a:rPr lang="sl-SI" sz="2000" dirty="0" smtClean="0"/>
              <a:t>napredek kmetijstva</a:t>
            </a:r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827" y="2226515"/>
            <a:ext cx="3413342" cy="24180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028" y="4848510"/>
            <a:ext cx="2625436" cy="196907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550" y="149600"/>
            <a:ext cx="2790391" cy="19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2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000" dirty="0" smtClean="0"/>
              <a:t>habsburška monarhija v 18. stol. razširila</a:t>
            </a:r>
          </a:p>
          <a:p>
            <a:r>
              <a:rPr lang="sl-SI" sz="2000" dirty="0" smtClean="0"/>
              <a:t>pridobila:</a:t>
            </a:r>
          </a:p>
          <a:p>
            <a:pPr lvl="1"/>
            <a:r>
              <a:rPr lang="sl-SI" sz="1800" dirty="0" smtClean="0"/>
              <a:t>Belgijo,</a:t>
            </a:r>
          </a:p>
          <a:p>
            <a:pPr lvl="1"/>
            <a:r>
              <a:rPr lang="sl-SI" sz="1800" dirty="0" smtClean="0"/>
              <a:t>del Poljske</a:t>
            </a:r>
          </a:p>
          <a:p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21574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04598" y="664298"/>
            <a:ext cx="8596668" cy="5206566"/>
          </a:xfrm>
        </p:spPr>
        <p:txBody>
          <a:bodyPr>
            <a:noAutofit/>
          </a:bodyPr>
          <a:lstStyle/>
          <a:p>
            <a:r>
              <a:rPr lang="sl-SI" sz="2000" dirty="0" err="1" smtClean="0"/>
              <a:t>Habs</a:t>
            </a:r>
            <a:r>
              <a:rPr lang="sl-SI" sz="2000" dirty="0" smtClean="0"/>
              <a:t>. monarh. narodnostno zelo pisana:</a:t>
            </a:r>
          </a:p>
          <a:p>
            <a:pPr lvl="1"/>
            <a:r>
              <a:rPr lang="sl-SI" sz="1800" dirty="0" smtClean="0"/>
              <a:t>Nemci,</a:t>
            </a:r>
          </a:p>
          <a:p>
            <a:pPr lvl="1"/>
            <a:r>
              <a:rPr lang="sl-SI" sz="1800" dirty="0" smtClean="0"/>
              <a:t>Madžari,</a:t>
            </a:r>
          </a:p>
          <a:p>
            <a:pPr lvl="1"/>
            <a:r>
              <a:rPr lang="sl-SI" sz="1800" dirty="0" smtClean="0"/>
              <a:t>Slovenci,</a:t>
            </a:r>
          </a:p>
          <a:p>
            <a:pPr lvl="1"/>
            <a:r>
              <a:rPr lang="sl-SI" sz="1800" dirty="0" smtClean="0"/>
              <a:t>Hrvati,</a:t>
            </a:r>
          </a:p>
          <a:p>
            <a:pPr lvl="1"/>
            <a:r>
              <a:rPr lang="sl-SI" sz="1800" dirty="0"/>
              <a:t>Čehi, </a:t>
            </a:r>
            <a:endParaRPr lang="sl-SI" sz="1800" dirty="0" smtClean="0"/>
          </a:p>
          <a:p>
            <a:pPr lvl="1"/>
            <a:r>
              <a:rPr lang="sl-SI" sz="1800" dirty="0" smtClean="0"/>
              <a:t>Poljaki,</a:t>
            </a:r>
          </a:p>
          <a:p>
            <a:pPr lvl="1"/>
            <a:r>
              <a:rPr lang="sl-SI" sz="1800" dirty="0" smtClean="0"/>
              <a:t>Ukrajinci,</a:t>
            </a:r>
          </a:p>
          <a:p>
            <a:pPr lvl="1"/>
            <a:r>
              <a:rPr lang="sl-SI" sz="1800" dirty="0" smtClean="0"/>
              <a:t>Romuni,</a:t>
            </a:r>
          </a:p>
          <a:p>
            <a:pPr lvl="1"/>
            <a:r>
              <a:rPr lang="sl-SI" sz="1800" dirty="0" smtClean="0"/>
              <a:t>Italijani,…</a:t>
            </a:r>
          </a:p>
          <a:p>
            <a:r>
              <a:rPr lang="sl-SI" sz="2000" dirty="0" smtClean="0"/>
              <a:t>Reforme h. m. omogočile, </a:t>
            </a:r>
            <a:br>
              <a:rPr lang="sl-SI" sz="2000" dirty="0" smtClean="0"/>
            </a:br>
            <a:r>
              <a:rPr lang="sl-SI" sz="2000" dirty="0" smtClean="0"/>
              <a:t>da je </a:t>
            </a:r>
            <a:r>
              <a:rPr lang="sl-SI" sz="2000" dirty="0" smtClean="0">
                <a:solidFill>
                  <a:srgbClr val="FF0000"/>
                </a:solidFill>
              </a:rPr>
              <a:t>pomembna </a:t>
            </a:r>
            <a:r>
              <a:rPr lang="sl-SI" sz="2000" dirty="0" err="1" smtClean="0">
                <a:solidFill>
                  <a:srgbClr val="FF0000"/>
                </a:solidFill>
              </a:rPr>
              <a:t>evr</a:t>
            </a:r>
            <a:r>
              <a:rPr lang="sl-SI" sz="2000" dirty="0" smtClean="0">
                <a:solidFill>
                  <a:srgbClr val="FF0000"/>
                </a:solidFill>
              </a:rPr>
              <a:t>. sila</a:t>
            </a:r>
          </a:p>
          <a:p>
            <a:pPr marL="0" indent="0">
              <a:buNone/>
            </a:pPr>
            <a:endParaRPr lang="sl-SI" sz="2000" dirty="0" smtClean="0"/>
          </a:p>
        </p:txBody>
      </p:sp>
      <p:pic>
        <p:nvPicPr>
          <p:cNvPr id="2050" name="Picture 2" descr="Rezultat iskanja slik za habsburg monar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012" y="1444337"/>
            <a:ext cx="5680710" cy="442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1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posledice njunih ref. vidne povsod</a:t>
            </a:r>
          </a:p>
          <a:p>
            <a:r>
              <a:rPr lang="sl-SI" sz="2000" dirty="0" smtClean="0"/>
              <a:t>(francoska revolucija in napoleonske vojne)</a:t>
            </a:r>
            <a:endParaRPr lang="sl-SI" sz="2000" dirty="0"/>
          </a:p>
          <a:p>
            <a:r>
              <a:rPr lang="sl-SI" sz="2000" dirty="0" smtClean="0"/>
              <a:t>nasledniki niso nadaljevali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2882900"/>
            <a:ext cx="4572000" cy="3429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3538538"/>
            <a:ext cx="57150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2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MARIJA TEREZIJA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000" dirty="0" smtClean="0"/>
              <a:t>Rojstvo: 13.5.1717, Dunaj</a:t>
            </a:r>
          </a:p>
          <a:p>
            <a:r>
              <a:rPr lang="sl-SI" sz="2000" dirty="0" smtClean="0"/>
              <a:t>Smrt: 29.11.1780, Dunaj</a:t>
            </a:r>
          </a:p>
          <a:p>
            <a:r>
              <a:rPr lang="sl-SI" sz="2000" dirty="0" smtClean="0"/>
              <a:t>Nadvojvodinja (1740-1780):</a:t>
            </a:r>
          </a:p>
          <a:p>
            <a:pPr lvl="1"/>
            <a:r>
              <a:rPr lang="sl-SI" sz="1800" dirty="0" smtClean="0"/>
              <a:t>Avstrije</a:t>
            </a:r>
          </a:p>
          <a:p>
            <a:pPr lvl="1"/>
            <a:r>
              <a:rPr lang="sl-SI" sz="1800" dirty="0" smtClean="0"/>
              <a:t>Kraljica Ogrske</a:t>
            </a:r>
          </a:p>
          <a:p>
            <a:pPr lvl="1"/>
            <a:r>
              <a:rPr lang="sl-SI" sz="1800" dirty="0" smtClean="0"/>
              <a:t>Češke</a:t>
            </a:r>
          </a:p>
          <a:p>
            <a:endParaRPr lang="sl-SI" dirty="0" smtClean="0"/>
          </a:p>
        </p:txBody>
      </p:sp>
      <p:pic>
        <p:nvPicPr>
          <p:cNvPr id="4" name="Picture 2" descr="Rezultat iskanja slik za MARIJA TEREZI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20" y="365125"/>
            <a:ext cx="2849641" cy="353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122" y="3304309"/>
            <a:ext cx="4547632" cy="323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8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ZANIMIVOST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83171" y="2056680"/>
            <a:ext cx="8596668" cy="3880773"/>
          </a:xfrm>
        </p:spPr>
        <p:txBody>
          <a:bodyPr>
            <a:normAutofit/>
          </a:bodyPr>
          <a:lstStyle/>
          <a:p>
            <a:r>
              <a:rPr lang="sl-SI" sz="2000" dirty="0" smtClean="0"/>
              <a:t>Habsburžani imeli palačo </a:t>
            </a:r>
          </a:p>
          <a:p>
            <a:r>
              <a:rPr lang="sl-SI" sz="2000" dirty="0" smtClean="0"/>
              <a:t>SCHÖNBRUNN- Poletna rezidenca</a:t>
            </a:r>
          </a:p>
          <a:p>
            <a:r>
              <a:rPr lang="sl-SI" sz="2000" dirty="0" smtClean="0"/>
              <a:t>Obdan s parki in vrtovi</a:t>
            </a:r>
            <a:endParaRPr lang="sl-SI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413" y="405245"/>
            <a:ext cx="5562547" cy="3601749"/>
          </a:xfrm>
          <a:prstGeom prst="rect">
            <a:avLst/>
          </a:prstGeom>
        </p:spPr>
      </p:pic>
      <p:pic>
        <p:nvPicPr>
          <p:cNvPr id="1026" name="Picture 2" descr="Rezultat iskanja slik za versail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08" y="3643313"/>
            <a:ext cx="4642297" cy="296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14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307" y="2857500"/>
            <a:ext cx="9796702" cy="2003136"/>
          </a:xfrm>
        </p:spPr>
        <p:txBody>
          <a:bodyPr>
            <a:normAutofit/>
          </a:bodyPr>
          <a:lstStyle/>
          <a:p>
            <a:r>
              <a:rPr lang="sl-SI" sz="6000" dirty="0" smtClean="0"/>
              <a:t>HVALA ZA VAŠO POZORNOST</a:t>
            </a:r>
            <a:endParaRPr lang="sl-SI" sz="6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b="7039"/>
          <a:stretch/>
        </p:blipFill>
        <p:spPr>
          <a:xfrm>
            <a:off x="507425" y="107138"/>
            <a:ext cx="2464375" cy="244902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101" y="213820"/>
            <a:ext cx="3475326" cy="234234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/>
          <a:srcRect t="20414"/>
          <a:stretch/>
        </p:blipFill>
        <p:spPr>
          <a:xfrm>
            <a:off x="3221615" y="4062845"/>
            <a:ext cx="3288722" cy="261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3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VIRI IN LITERATURA	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381991"/>
            <a:ext cx="8596668" cy="5309754"/>
          </a:xfrm>
        </p:spPr>
        <p:txBody>
          <a:bodyPr>
            <a:normAutofit fontScale="85000" lnSpcReduction="10000"/>
          </a:bodyPr>
          <a:lstStyle/>
          <a:p>
            <a:r>
              <a:rPr lang="sl-SI" dirty="0" smtClean="0"/>
              <a:t>MIRJANIĆ, Anita et </a:t>
            </a:r>
            <a:r>
              <a:rPr lang="sl-SI" dirty="0" err="1" smtClean="0"/>
              <a:t>al</a:t>
            </a:r>
            <a:r>
              <a:rPr lang="sl-SI" dirty="0" smtClean="0"/>
              <a:t>. 2015. Raziskujem preteklost 8: učbenik za zgodovino v 8. razredu osnovne šole. 2. izdaja, 2. ponatis. Ljubljana: Rokus </a:t>
            </a:r>
            <a:r>
              <a:rPr lang="sl-SI" dirty="0" err="1" smtClean="0"/>
              <a:t>Klett</a:t>
            </a:r>
            <a:r>
              <a:rPr lang="sl-SI" dirty="0" smtClean="0"/>
              <a:t>, </a:t>
            </a:r>
            <a:r>
              <a:rPr lang="sl-SI" dirty="0" err="1" smtClean="0"/>
              <a:t>str</a:t>
            </a:r>
            <a:r>
              <a:rPr lang="sl-SI" dirty="0" smtClean="0"/>
              <a:t>, 63-65. ISBN 978-961-271-009-5. </a:t>
            </a:r>
          </a:p>
          <a:p>
            <a:r>
              <a:rPr lang="sl-SI" dirty="0"/>
              <a:t>Marija Terezija. </a:t>
            </a:r>
            <a:r>
              <a:rPr lang="sl-SI" dirty="0">
                <a:hlinkClick r:id="rId2"/>
              </a:rPr>
              <a:t>http://</a:t>
            </a:r>
            <a:r>
              <a:rPr lang="sl-SI" dirty="0" smtClean="0">
                <a:hlinkClick r:id="rId2"/>
              </a:rPr>
              <a:t>www.delo.si/kultura/knjiga/marija-terezija-habsburzanka-nekdanja-prva-dama-evrope.html</a:t>
            </a:r>
            <a:endParaRPr lang="sl-SI" dirty="0" smtClean="0"/>
          </a:p>
          <a:p>
            <a:r>
              <a:rPr lang="sl-SI" dirty="0"/>
              <a:t>Marija Terezija in Jožef II. </a:t>
            </a:r>
            <a:r>
              <a:rPr lang="sl-SI" dirty="0">
                <a:hlinkClick r:id="rId3"/>
              </a:rPr>
              <a:t>http://</a:t>
            </a:r>
            <a:r>
              <a:rPr lang="sl-SI" dirty="0" smtClean="0">
                <a:hlinkClick r:id="rId3"/>
              </a:rPr>
              <a:t>www.drustvo-ucit-zgodovine.si/files/2008/05/marija.pdf</a:t>
            </a:r>
            <a:endParaRPr lang="sl-SI" dirty="0" smtClean="0"/>
          </a:p>
          <a:p>
            <a:endParaRPr lang="sl-SI" dirty="0"/>
          </a:p>
          <a:p>
            <a:r>
              <a:rPr lang="sl-SI" dirty="0" smtClean="0"/>
              <a:t>VIRI SLIK:</a:t>
            </a:r>
          </a:p>
          <a:p>
            <a:pPr lvl="1"/>
            <a:r>
              <a:rPr lang="sl-SI" dirty="0">
                <a:hlinkClick r:id="rId4"/>
              </a:rPr>
              <a:t>https://</a:t>
            </a:r>
            <a:r>
              <a:rPr lang="sl-SI" dirty="0" smtClean="0">
                <a:hlinkClick r:id="rId4"/>
              </a:rPr>
              <a:t>www.google.si/search?q=marija+terezija&amp;espv=2&amp;biw=1600&amp;bih=770&amp;source=lnms&amp;tbm=isch&amp;sa=X&amp;ved=0ahUKEwiY6MjR9YDSAhUHUhQKHTX6B80Q_AUIBigB#imgrc=MhENe48qzaZ85M</a:t>
            </a:r>
            <a:endParaRPr lang="sl-SI" dirty="0" smtClean="0"/>
          </a:p>
          <a:p>
            <a:pPr lvl="1"/>
            <a:r>
              <a:rPr lang="sl-SI" dirty="0"/>
              <a:t>	</a:t>
            </a:r>
            <a:r>
              <a:rPr lang="sl-SI" dirty="0">
                <a:hlinkClick r:id="rId5"/>
              </a:rPr>
              <a:t>https://www.google.si/search?q=marija+terezija&amp;espv=2&amp;biw=1600&amp;bih=770&amp;source=lnms&amp;tbm=isch&amp;sa=X&amp;ved=0ahUKEwiY6MjR9YDSAhUHUhQKHTX6B80Q_AUIBigB#tbm=isch&amp;q=jo%C5%BEef+2.&amp;</a:t>
            </a:r>
            <a:r>
              <a:rPr lang="sl-SI" dirty="0" smtClean="0">
                <a:hlinkClick r:id="rId5"/>
              </a:rPr>
              <a:t>imgrc=ypgO02N3ZkvAdM</a:t>
            </a:r>
            <a:endParaRPr lang="sl-SI" dirty="0"/>
          </a:p>
          <a:p>
            <a:pPr lvl="1"/>
            <a:r>
              <a:rPr lang="sl-SI" dirty="0">
                <a:hlinkClick r:id="rId6"/>
              </a:rPr>
              <a:t>http://</a:t>
            </a:r>
            <a:r>
              <a:rPr lang="sl-SI" dirty="0" smtClean="0">
                <a:hlinkClick r:id="rId6"/>
              </a:rPr>
              <a:t>garethrussellcidevant.blogspot.si/2011/10/october-5th-1789-revolution-reaches.html</a:t>
            </a:r>
            <a:endParaRPr lang="sl-SI" dirty="0" smtClean="0"/>
          </a:p>
          <a:p>
            <a:pPr lvl="1"/>
            <a:r>
              <a:rPr lang="sl-SI" dirty="0"/>
              <a:t>https://www.google.si/search?q=SCH%C3%96NBRUNN&amp;espv=2&amp;biw=1600&amp;bih=770&amp;tbm=isch&amp;imgil=06iiGfFPZrHnTM%253A%253BfzAKtHO641_kYM%253Bhttps%25253A%25252F%25252Fen.wikipedia.org%25252Fwiki%25252FSch%25252525C3%25252525B6nbrunn_Palace&amp;source=iu&amp;pf=m&amp;fir=06iiGfFPZrHnTM%253A%252CfzAKtHO641_kYM%252C_&amp;usg</a:t>
            </a:r>
            <a:r>
              <a:rPr lang="sl-SI"/>
              <a:t>=__</a:t>
            </a:r>
            <a:r>
              <a:rPr lang="sl-SI" smtClean="0"/>
              <a:t>cfOTQi7SuGNnXArBXFor3Zc29BQ%3D&amp;ved=0ahUKEwiFwMqJ9oDSAhVCvBQKHZniCcwQyjcIQw&amp;ei=mEebWIWUDsL4UpnFp-AM#imgrc=06iiGfFPZrHnTM</a:t>
            </a:r>
          </a:p>
          <a:p>
            <a:pPr lvl="1"/>
            <a:endParaRPr lang="sl-SI" dirty="0" smtClean="0"/>
          </a:p>
          <a:p>
            <a:pPr lvl="1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911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JOŽEF II.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000" dirty="0" smtClean="0"/>
              <a:t>Rojstvo: 13.3.1741</a:t>
            </a:r>
          </a:p>
          <a:p>
            <a:r>
              <a:rPr lang="sl-SI" sz="2000" dirty="0" smtClean="0"/>
              <a:t>Smrt: 20.2.1790</a:t>
            </a:r>
          </a:p>
          <a:p>
            <a:r>
              <a:rPr lang="sl-SI" sz="2000" dirty="0" smtClean="0"/>
              <a:t>Sin </a:t>
            </a:r>
          </a:p>
          <a:p>
            <a:r>
              <a:rPr lang="sl-SI" sz="2000" dirty="0" smtClean="0"/>
              <a:t>Sovladar z materjo 10 let</a:t>
            </a:r>
          </a:p>
          <a:p>
            <a:r>
              <a:rPr lang="sl-SI" sz="2000" dirty="0" smtClean="0"/>
              <a:t>Uvedel nekaj reform</a:t>
            </a:r>
          </a:p>
          <a:p>
            <a:endParaRPr lang="sl-SI" dirty="0" smtClean="0"/>
          </a:p>
          <a:p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958" y="190403"/>
            <a:ext cx="3189173" cy="666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53140" y="886862"/>
            <a:ext cx="10515600" cy="4351338"/>
          </a:xfrm>
        </p:spPr>
        <p:txBody>
          <a:bodyPr/>
          <a:lstStyle/>
          <a:p>
            <a:r>
              <a:rPr lang="sl-SI" sz="2000" dirty="0" smtClean="0"/>
              <a:t>Smrt Karla VI.(Nemškega cesarja)</a:t>
            </a:r>
          </a:p>
          <a:p>
            <a:r>
              <a:rPr lang="sl-SI" sz="2000" dirty="0" smtClean="0"/>
              <a:t>Dedne habsburške dežele zašle v težave</a:t>
            </a:r>
          </a:p>
          <a:p>
            <a:r>
              <a:rPr lang="sl-SI" sz="2000" dirty="0" smtClean="0"/>
              <a:t>Vojna s Prusijo</a:t>
            </a:r>
          </a:p>
          <a:p>
            <a:r>
              <a:rPr lang="sl-SI" sz="2000" dirty="0" smtClean="0"/>
              <a:t>Monarhija izgubila veliko ozemlja</a:t>
            </a:r>
          </a:p>
          <a:p>
            <a:endParaRPr lang="sl-SI" dirty="0" smtClean="0"/>
          </a:p>
          <a:p>
            <a:endParaRPr lang="sl-SI" dirty="0" smtClean="0"/>
          </a:p>
        </p:txBody>
      </p:sp>
      <p:pic>
        <p:nvPicPr>
          <p:cNvPr id="2050" name="Picture 2" descr="Rezultat iskanja slik za karel VI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81" y="2821614"/>
            <a:ext cx="2662778" cy="418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5546" r="21722"/>
          <a:stretch/>
        </p:blipFill>
        <p:spPr>
          <a:xfrm>
            <a:off x="5936512" y="1802691"/>
            <a:ext cx="6025116" cy="46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SLABOSTI MONARHIJE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Neučinkovita uprava,</a:t>
            </a:r>
          </a:p>
          <a:p>
            <a:r>
              <a:rPr lang="sl-SI" sz="2000" dirty="0" smtClean="0"/>
              <a:t>Neorganizirana vojska,</a:t>
            </a:r>
          </a:p>
          <a:p>
            <a:r>
              <a:rPr lang="sl-SI" sz="2000" dirty="0" smtClean="0"/>
              <a:t>Nepismeno prebivalstvo,</a:t>
            </a:r>
          </a:p>
          <a:p>
            <a:r>
              <a:rPr lang="sl-SI" sz="2000" dirty="0" smtClean="0"/>
              <a:t>Malo denarja v drž. blagajni</a:t>
            </a:r>
          </a:p>
          <a:p>
            <a:endParaRPr lang="sl-SI" sz="2000" dirty="0" smtClean="0"/>
          </a:p>
          <a:p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326176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Državo modernizirala z reformami</a:t>
            </a:r>
          </a:p>
          <a:p>
            <a:r>
              <a:rPr lang="sl-SI" sz="2000" dirty="0" smtClean="0"/>
              <a:t>Njeno delo nadaljeval JOŽEF II.</a:t>
            </a:r>
          </a:p>
          <a:p>
            <a:r>
              <a:rPr lang="sl-SI" sz="2000" dirty="0" smtClean="0"/>
              <a:t>CILJ:</a:t>
            </a:r>
          </a:p>
          <a:p>
            <a:pPr lvl="1"/>
            <a:r>
              <a:rPr lang="sl-SI" sz="1800" dirty="0" smtClean="0"/>
              <a:t>Monarhija bogata</a:t>
            </a:r>
          </a:p>
          <a:p>
            <a:pPr lvl="1"/>
            <a:r>
              <a:rPr lang="sl-SI" sz="1800" dirty="0" smtClean="0"/>
              <a:t>Razvita</a:t>
            </a:r>
          </a:p>
          <a:p>
            <a:pPr lvl="1"/>
            <a:r>
              <a:rPr lang="sl-SI" sz="1800" dirty="0" smtClean="0"/>
              <a:t>Sodobno organizirana država</a:t>
            </a:r>
          </a:p>
          <a:p>
            <a:r>
              <a:rPr lang="sl-SI" sz="2000" dirty="0"/>
              <a:t>Obdobje reform Marije in Jožefa II</a:t>
            </a:r>
            <a:r>
              <a:rPr lang="sl-SI" sz="2000" dirty="0" smtClean="0"/>
              <a:t>. </a:t>
            </a:r>
            <a:r>
              <a:rPr lang="sl-SI" sz="2000" dirty="0" smtClean="0">
                <a:sym typeface="Wingdings" panose="05000000000000000000" pitchFamily="2" charset="2"/>
              </a:rPr>
              <a:t> </a:t>
            </a:r>
            <a:r>
              <a:rPr lang="sl-SI" sz="2000" dirty="0">
                <a:sym typeface="Wingdings" panose="05000000000000000000" pitchFamily="2" charset="2"/>
              </a:rPr>
              <a:t>t</a:t>
            </a:r>
            <a:r>
              <a:rPr lang="sl-SI" sz="2000" dirty="0" smtClean="0"/>
              <a:t>erezijanske </a:t>
            </a:r>
            <a:r>
              <a:rPr lang="sl-SI" sz="2000" dirty="0"/>
              <a:t>in </a:t>
            </a:r>
            <a:r>
              <a:rPr lang="sl-SI" sz="2000" dirty="0" smtClean="0"/>
              <a:t>jožefinske ref.</a:t>
            </a:r>
            <a:endParaRPr lang="sl-SI" sz="2000" dirty="0"/>
          </a:p>
          <a:p>
            <a:endParaRPr lang="sl-SI" sz="2000" dirty="0"/>
          </a:p>
          <a:p>
            <a:pPr marL="457200" lvl="1" indent="0">
              <a:buNone/>
            </a:pPr>
            <a:endParaRPr lang="sl-SI" sz="1800" dirty="0" smtClean="0"/>
          </a:p>
        </p:txBody>
      </p:sp>
    </p:spTree>
    <p:extLst>
      <p:ext uri="{BB962C8B-B14F-4D97-AF65-F5344CB8AC3E}">
        <p14:creationId xmlns:p14="http://schemas.microsoft.com/office/powerpoint/2010/main" val="13771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DAVČNE REFORME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000" dirty="0" smtClean="0"/>
              <a:t>Deželni stanovi višino davkov odobrijo za 10 let</a:t>
            </a:r>
          </a:p>
          <a:p>
            <a:r>
              <a:rPr lang="sl-SI" sz="2000" dirty="0" smtClean="0"/>
              <a:t>Marija T.: popis zemljišč (terezijanski kataster), ocenitev dohodkov </a:t>
            </a:r>
          </a:p>
          <a:p>
            <a:r>
              <a:rPr lang="sl-SI" sz="2000" dirty="0" smtClean="0"/>
              <a:t>Jožef II. poenoti davek za različne vrste zemljišč = jožefinski kataster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1026" name="Picture 2" descr="Rezultat iskanja slik za terezijanski kata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93" y="3401241"/>
            <a:ext cx="4840032" cy="313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6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UPRAVNE REFORME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Uredništvo izobraženo</a:t>
            </a:r>
          </a:p>
          <a:p>
            <a:r>
              <a:rPr lang="sl-SI" sz="2000" dirty="0" smtClean="0"/>
              <a:t>Uradi podrejeni centralnim uradom (Dunaj)</a:t>
            </a:r>
          </a:p>
          <a:p>
            <a:r>
              <a:rPr lang="sl-SI" sz="2000" dirty="0" smtClean="0"/>
              <a:t>V času Jožefa II. uradni jezik nemščina</a:t>
            </a:r>
          </a:p>
          <a:p>
            <a:r>
              <a:rPr lang="sl-SI" sz="2000" dirty="0" smtClean="0"/>
              <a:t>Duhovniki vodili matične knjige rojstev in pogrebov</a:t>
            </a:r>
          </a:p>
          <a:p>
            <a:r>
              <a:rPr lang="sl-SI" sz="2000" dirty="0" smtClean="0"/>
              <a:t>J. II. manjše dežele povezal v upravne enote</a:t>
            </a:r>
          </a:p>
          <a:p>
            <a:pPr marL="0" indent="0">
              <a:buNone/>
            </a:pPr>
            <a:r>
              <a:rPr lang="sl-SI" sz="2000" dirty="0" smtClean="0"/>
              <a:t>     - gubernije</a:t>
            </a:r>
          </a:p>
          <a:p>
            <a:pPr marL="0" indent="0">
              <a:buNone/>
            </a:pPr>
            <a:endParaRPr lang="sl-SI" sz="2000" dirty="0" smtClean="0"/>
          </a:p>
        </p:txBody>
      </p:sp>
    </p:spTree>
    <p:extLst>
      <p:ext uri="{BB962C8B-B14F-4D97-AF65-F5344CB8AC3E}">
        <p14:creationId xmlns:p14="http://schemas.microsoft.com/office/powerpoint/2010/main" val="251505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ŠOLSKE REFORME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525" y="1930400"/>
            <a:ext cx="8596668" cy="3880773"/>
          </a:xfrm>
        </p:spPr>
        <p:txBody>
          <a:bodyPr>
            <a:normAutofit/>
          </a:bodyPr>
          <a:lstStyle/>
          <a:p>
            <a:r>
              <a:rPr lang="sl-SI" sz="2000" dirty="0" smtClean="0"/>
              <a:t>L. 1774 M. Terezija uredila osnovno šolstvo, </a:t>
            </a:r>
            <a:br>
              <a:rPr lang="sl-SI" sz="2000" dirty="0" smtClean="0"/>
            </a:br>
            <a:r>
              <a:rPr lang="sl-SI" sz="2000" dirty="0" smtClean="0"/>
              <a:t>pouk obvezen za vse otroke</a:t>
            </a:r>
          </a:p>
          <a:p>
            <a:r>
              <a:rPr lang="sl-SI" sz="2000" dirty="0" smtClean="0"/>
              <a:t>J.II. vpeljal kazni za starše, ki niso poslali </a:t>
            </a:r>
            <a:br>
              <a:rPr lang="sl-SI" sz="2000" dirty="0" smtClean="0"/>
            </a:br>
            <a:r>
              <a:rPr lang="sl-SI" sz="2000" dirty="0" smtClean="0"/>
              <a:t>otrok v šolo</a:t>
            </a:r>
          </a:p>
          <a:p>
            <a:r>
              <a:rPr lang="sl-SI" sz="2000" dirty="0" smtClean="0"/>
              <a:t>Pouk potekal v nem. </a:t>
            </a:r>
          </a:p>
          <a:p>
            <a:pPr lvl="1"/>
            <a:r>
              <a:rPr lang="sl-SI" sz="1800" dirty="0" smtClean="0"/>
              <a:t>materni j. samo na začetku</a:t>
            </a:r>
          </a:p>
        </p:txBody>
      </p:sp>
      <p:pic>
        <p:nvPicPr>
          <p:cNvPr id="3074" name="Picture 2" descr="Rezultat iskanja slik za reforme marije terezi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381" y="1205346"/>
            <a:ext cx="5917623" cy="394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44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471</TotalTime>
  <Words>548</Words>
  <Application>Microsoft Office PowerPoint</Application>
  <PresentationFormat>Po meri</PresentationFormat>
  <Paragraphs>130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3" baseType="lpstr">
      <vt:lpstr>Gladko</vt:lpstr>
      <vt:lpstr>MARIJA TEREZIJA IN JOŽEF II.</vt:lpstr>
      <vt:lpstr>MARIJA TEREZIJA</vt:lpstr>
      <vt:lpstr>JOŽEF II.</vt:lpstr>
      <vt:lpstr>PowerPointova predstavitev</vt:lpstr>
      <vt:lpstr>SLABOSTI MONARHIJE</vt:lpstr>
      <vt:lpstr>PowerPointova predstavitev</vt:lpstr>
      <vt:lpstr>DAVČNE REFORME</vt:lpstr>
      <vt:lpstr>UPRAVNE REFORME</vt:lpstr>
      <vt:lpstr>ŠOLSKE REFORME </vt:lpstr>
      <vt:lpstr>SODNE REFORME</vt:lpstr>
      <vt:lpstr>VOJAŠKE REFORME</vt:lpstr>
      <vt:lpstr>CERKVENE REFORME</vt:lpstr>
      <vt:lpstr>GOSPODARSKE REFORME</vt:lpstr>
      <vt:lpstr>ZDRAVSTVENE REFORME</vt:lpstr>
      <vt:lpstr>POSLEDICE REFORM</vt:lpstr>
      <vt:lpstr>PODEŽELJSKE SPREMEMBE</vt:lpstr>
      <vt:lpstr>PowerPointova predstavitev</vt:lpstr>
      <vt:lpstr>PowerPointova predstavitev</vt:lpstr>
      <vt:lpstr>PowerPointova predstavitev</vt:lpstr>
      <vt:lpstr>ZANIMIVOST</vt:lpstr>
      <vt:lpstr>HVALA ZA VAŠO POZORNOST</vt:lpstr>
      <vt:lpstr>VIRI IN LITERATURA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MARIJA TEREZIJA IN JOŽEF II.</dc:title>
  <dc:creator>Ana Vizler</dc:creator>
  <cp:lastModifiedBy>user</cp:lastModifiedBy>
  <cp:revision>34</cp:revision>
  <dcterms:created xsi:type="dcterms:W3CDTF">2017-02-04T10:29:17Z</dcterms:created>
  <dcterms:modified xsi:type="dcterms:W3CDTF">2017-02-10T08:06:47Z</dcterms:modified>
</cp:coreProperties>
</file>