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4" r:id="rId8"/>
    <p:sldId id="262" r:id="rId9"/>
    <p:sldId id="263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0386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86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5257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3863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6727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42708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6056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7513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470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3107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3892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737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655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416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439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504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827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E835C9E-1BBF-4759-83CC-DF8AA60D96B7}" type="datetimeFigureOut">
              <a:rPr lang="sl-SI" smtClean="0"/>
              <a:t>16.3.2017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8FACC-FC80-4A48-9082-0707C789578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4162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erve.com/gasha/napoleonske-vojne-1804-1815" TargetMode="External"/><Relationship Id="rId2" Type="http://schemas.openxmlformats.org/officeDocument/2006/relationships/hyperlink" Target="https://sl.wikipedia.org/wiki/Napoleon_Bonapart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hyperlink" Target="https://www.google.si/search?q=bitka+pri+leipzigu&amp;rlz" TargetMode="External"/><Relationship Id="rId4" Type="http://schemas.openxmlformats.org/officeDocument/2006/relationships/hyperlink" Target="http://lu-kocevje.si/wp-content/uploads/2013/08/CVZU_Gr_14_NBonaparte.pd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26659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659" y="0"/>
            <a:ext cx="5865341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FF0000"/>
                </a:solidFill>
              </a:rPr>
              <a:t>NAPOL</a:t>
            </a:r>
            <a:r>
              <a:rPr lang="sl-SI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EON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>
                <a:solidFill>
                  <a:srgbClr val="FFFF00"/>
                </a:solidFill>
              </a:rPr>
              <a:t>BONAP</a:t>
            </a:r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ARTE</a:t>
            </a:r>
            <a:endParaRPr lang="sl-SI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641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24147"/>
          </a:xfrm>
        </p:spPr>
        <p:txBody>
          <a:bodyPr/>
          <a:lstStyle/>
          <a:p>
            <a:r>
              <a:rPr lang="sl-SI" sz="3600" dirty="0" smtClean="0">
                <a:solidFill>
                  <a:srgbClr val="FF0000"/>
                </a:solidFill>
              </a:rPr>
              <a:t>DRUGA KOALICIJSKA </a:t>
            </a:r>
            <a:r>
              <a:rPr lang="sl-SI" sz="3600" dirty="0">
                <a:solidFill>
                  <a:srgbClr val="FF0000"/>
                </a:solidFill>
              </a:rPr>
              <a:t>VOJNA </a:t>
            </a:r>
            <a:r>
              <a:rPr lang="sl-SI" sz="3600" dirty="0" smtClean="0">
                <a:solidFill>
                  <a:srgbClr val="FF0000"/>
                </a:solidFill>
              </a:rPr>
              <a:t>(1799-1802)</a:t>
            </a:r>
            <a:endParaRPr lang="sl-SI" sz="3600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03312" y="1664044"/>
            <a:ext cx="8946541" cy="4584356"/>
          </a:xfrm>
        </p:spPr>
        <p:txBody>
          <a:bodyPr>
            <a:normAutofit/>
          </a:bodyPr>
          <a:lstStyle/>
          <a:p>
            <a:r>
              <a:rPr lang="sl-SI" sz="1600" dirty="0" smtClean="0"/>
              <a:t>PO ZAČETNIH PORAZIH FRANCIJA DOSEGLA ZMAGO</a:t>
            </a:r>
          </a:p>
          <a:p>
            <a:endParaRPr lang="sl-SI" sz="1600" dirty="0"/>
          </a:p>
          <a:p>
            <a:r>
              <a:rPr lang="sl-SI" sz="1600" dirty="0" smtClean="0"/>
              <a:t>NA APENINSKEM POLOTOKU SO USATANOVLJENE NOVE DRŽAVE</a:t>
            </a:r>
          </a:p>
          <a:p>
            <a:endParaRPr lang="sl-SI" sz="1600" dirty="0"/>
          </a:p>
          <a:p>
            <a:r>
              <a:rPr lang="sl-SI" sz="1600" dirty="0" smtClean="0"/>
              <a:t>ZDRUŽITEV VEČIH DRŽAV RAZEN </a:t>
            </a:r>
            <a:r>
              <a:rPr lang="sl-SI" sz="1600" dirty="0" smtClean="0">
                <a:solidFill>
                  <a:srgbClr val="FF0000"/>
                </a:solidFill>
              </a:rPr>
              <a:t>PRUSIJE</a:t>
            </a:r>
          </a:p>
          <a:p>
            <a:endParaRPr lang="sl-SI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sz="1600" dirty="0" smtClean="0"/>
              <a:t> AVSTRIJA,V.BRITANIJA, TURČIJA, RUSIJA PROTI FRANCIJI</a:t>
            </a:r>
          </a:p>
          <a:p>
            <a:pPr marL="0" indent="0">
              <a:buNone/>
            </a:pPr>
            <a:endParaRPr lang="sl-SI" sz="1600" dirty="0"/>
          </a:p>
          <a:p>
            <a:pPr marL="0" indent="0">
              <a:buNone/>
            </a:pPr>
            <a:r>
              <a:rPr lang="sl-SI" sz="1600" dirty="0" smtClean="0"/>
              <a:t>ZMAGA V BITKI Z MAMELUKI (TURŠKA KONJENICA)</a:t>
            </a:r>
          </a:p>
          <a:p>
            <a:pPr marL="0" indent="0">
              <a:buNone/>
            </a:pPr>
            <a:endParaRPr lang="sl-SI" sz="1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510" y="1472514"/>
            <a:ext cx="3009900" cy="1524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691" y="3272482"/>
            <a:ext cx="4056621" cy="336309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040" y="4974111"/>
            <a:ext cx="3821842" cy="175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07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KRATKO OBDOBJE MIRU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92D050"/>
                </a:solidFill>
              </a:rPr>
              <a:t>PO DRUGI KOALICIJSKI VOJNI</a:t>
            </a:r>
          </a:p>
          <a:p>
            <a:endParaRPr lang="sl-SI" dirty="0">
              <a:solidFill>
                <a:srgbClr val="92D050"/>
              </a:solidFill>
            </a:endParaRPr>
          </a:p>
          <a:p>
            <a:r>
              <a:rPr lang="sl-SI" dirty="0" smtClean="0">
                <a:solidFill>
                  <a:srgbClr val="92D050"/>
                </a:solidFill>
              </a:rPr>
              <a:t>FRANCIJA SE TA ČAS POLITIČNO UTRJUJE</a:t>
            </a:r>
            <a:endParaRPr lang="sl-SI" dirty="0">
              <a:solidFill>
                <a:srgbClr val="92D05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671" y="1497870"/>
            <a:ext cx="2486926" cy="299175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77" y="2927006"/>
            <a:ext cx="2361094" cy="374152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312" y="3269595"/>
            <a:ext cx="5029479" cy="317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23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0050"/>
          </a:xfrm>
        </p:spPr>
        <p:txBody>
          <a:bodyPr/>
          <a:lstStyle/>
          <a:p>
            <a:r>
              <a:rPr lang="sl-SI" sz="3200" dirty="0" smtClean="0">
                <a:solidFill>
                  <a:srgbClr val="FF0000"/>
                </a:solidFill>
              </a:rPr>
              <a:t>TRETJA KOALICIJSKA </a:t>
            </a:r>
            <a:r>
              <a:rPr lang="sl-SI" sz="3200" dirty="0">
                <a:solidFill>
                  <a:srgbClr val="FF0000"/>
                </a:solidFill>
              </a:rPr>
              <a:t>VOJNA </a:t>
            </a:r>
            <a:r>
              <a:rPr lang="sl-SI" sz="3200" dirty="0" smtClean="0">
                <a:solidFill>
                  <a:srgbClr val="FF0000"/>
                </a:solidFill>
              </a:rPr>
              <a:t>(1805)</a:t>
            </a:r>
            <a:endParaRPr lang="sl-SI" sz="3200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1800" dirty="0" smtClean="0"/>
              <a:t>V VOJNO S FRANCIJO OSTANE LE ŠE </a:t>
            </a:r>
            <a:r>
              <a:rPr lang="sl-SI" sz="1800" dirty="0" smtClean="0">
                <a:solidFill>
                  <a:srgbClr val="FF0000"/>
                </a:solidFill>
              </a:rPr>
              <a:t>VB. </a:t>
            </a:r>
            <a:r>
              <a:rPr lang="sl-SI" sz="1800" dirty="0" smtClean="0"/>
              <a:t>DOŽIVI VELIKO VELIKO</a:t>
            </a:r>
          </a:p>
          <a:p>
            <a:pPr marL="0" indent="0">
              <a:buNone/>
            </a:pPr>
            <a:r>
              <a:rPr lang="sl-SI" sz="1800" dirty="0" smtClean="0"/>
              <a:t>ZMAGO </a:t>
            </a:r>
            <a:r>
              <a:rPr lang="sl-SI" sz="1800" dirty="0" smtClean="0">
                <a:solidFill>
                  <a:srgbClr val="FFFF00"/>
                </a:solidFill>
              </a:rPr>
              <a:t>PRI TRAFALGARJU </a:t>
            </a:r>
          </a:p>
          <a:p>
            <a:pPr marL="0" indent="0">
              <a:buNone/>
            </a:pPr>
            <a:endParaRPr lang="sl-SI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l-SI" sz="1800" dirty="0" smtClean="0"/>
              <a:t> NAPOLEON USTANOVI </a:t>
            </a:r>
            <a:r>
              <a:rPr lang="sl-SI" sz="1800" dirty="0" smtClean="0">
                <a:solidFill>
                  <a:srgbClr val="FF0000"/>
                </a:solidFill>
              </a:rPr>
              <a:t>RENSKO ZVEZO               </a:t>
            </a:r>
            <a:r>
              <a:rPr lang="sl-SI" sz="1800" dirty="0" smtClean="0"/>
              <a:t>(RAZPAD RIMSKEGA CESARSTVA(1806))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l-SI" sz="1800" dirty="0" smtClean="0"/>
              <a:t>NAPOLEON POSEŽE V </a:t>
            </a:r>
            <a:r>
              <a:rPr lang="sl-SI" sz="1800" dirty="0" smtClean="0">
                <a:solidFill>
                  <a:srgbClr val="FF0000"/>
                </a:solidFill>
              </a:rPr>
              <a:t>S.AMERIKO</a:t>
            </a:r>
            <a:r>
              <a:rPr lang="sl-SI" sz="1800" dirty="0" smtClean="0"/>
              <a:t> –PRODA LOUSIANO</a:t>
            </a:r>
            <a:endParaRPr lang="sl-SI" sz="1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745" y="4423333"/>
            <a:ext cx="4494255" cy="2434667"/>
          </a:xfrm>
          <a:prstGeom prst="rect">
            <a:avLst/>
          </a:prstGeom>
        </p:spPr>
      </p:pic>
      <p:cxnSp>
        <p:nvCxnSpPr>
          <p:cNvPr id="7" name="Raven puščični povezovalnik 6"/>
          <p:cNvCxnSpPr/>
          <p:nvPr/>
        </p:nvCxnSpPr>
        <p:spPr>
          <a:xfrm>
            <a:off x="5914767" y="3468129"/>
            <a:ext cx="7002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5138" y="1561071"/>
            <a:ext cx="3077392" cy="199899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949" y="4790223"/>
            <a:ext cx="4052446" cy="195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95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7098"/>
          </a:xfrm>
        </p:spPr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BITKA PRI TRAFALGARJU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03312" y="1482812"/>
            <a:ext cx="8946541" cy="4909750"/>
          </a:xfrm>
        </p:spPr>
        <p:txBody>
          <a:bodyPr>
            <a:normAutofit/>
          </a:bodyPr>
          <a:lstStyle/>
          <a:p>
            <a:r>
              <a:rPr lang="sl-SI" sz="1400" dirty="0" smtClean="0">
                <a:solidFill>
                  <a:srgbClr val="92D050"/>
                </a:solidFill>
              </a:rPr>
              <a:t>BITKA PRI TRAFALGARJU JE BILA POMORSKA BITKA MED ZDRUŽENIM FRANCOSKIM IN ŠPANSKIM LADJEVJEM TER BRITANSKIM LADJEVJEM V ČASU NAPOLEONOVIH VOJN.</a:t>
            </a: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r>
              <a:rPr lang="sl-SI" sz="1400" dirty="0" smtClean="0">
                <a:solidFill>
                  <a:srgbClr val="92D050"/>
                </a:solidFill>
              </a:rPr>
              <a:t> DO BITKE JE PRIŠLO 21. OKTOBRA 1805 PRI RTU TRAFALGAR, KO JE NAPOLEON UKAZAL, NAJ  ZAPUSTIJO PRISTANIŠČE CÁDIZ. ZDRUŽENO LADJEVJE, KI GA JE SESTAVLJALO TRIINTRIDESET LADIJ, JE V BLIŽINI RTA NALETELO NA ZASEDO SEDEMINDVAJSETIH BRITANSKIH LADIJ POD POVELJSTVOM ADMIRALA HORATIA NELSONA.</a:t>
            </a: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r>
              <a:rPr lang="sl-SI" sz="1400" dirty="0" smtClean="0">
                <a:solidFill>
                  <a:srgbClr val="92D050"/>
                </a:solidFill>
              </a:rPr>
              <a:t> VNELA SE JE SRDITA BITKA, V KATERI JE ZDRUŽENO LADJEVJE IZGUBILO DVAINDVAJSET LADIJ, BRITANCI PA NITI ENE. PORAZ ZDRUŽENEGA FRANCOSKO-ŠPANSKEGA LADJEVJA JE NAPOLEONU PREKRIŽAL NAČRTE ZA IZKRCANJE NJEGOVIH ČET V ANGLIJI.</a:t>
            </a:r>
            <a:endParaRPr lang="sl-SI" sz="1400" dirty="0">
              <a:solidFill>
                <a:srgbClr val="92D05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350" y="1309816"/>
            <a:ext cx="2533650" cy="18002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109" y="1928810"/>
            <a:ext cx="1146604" cy="113618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9989" y="5520568"/>
            <a:ext cx="2702011" cy="133743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282" y="3828021"/>
            <a:ext cx="2058945" cy="123536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207" y="3902675"/>
            <a:ext cx="1330925" cy="106474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411" y="2111063"/>
            <a:ext cx="3595816" cy="95392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5514" y="3615186"/>
            <a:ext cx="2630959" cy="163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46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1154955" y="459260"/>
            <a:ext cx="8825658" cy="3329581"/>
          </a:xfrm>
        </p:spPr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TRI NAPOLEONOVE USODNE NAPAKE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428" y="3788841"/>
            <a:ext cx="2916066" cy="257900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233" y="3799059"/>
            <a:ext cx="2710892" cy="256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88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  <a:latin typeface="Algerian" panose="04020705040A02060702" pitchFamily="82" charset="0"/>
              </a:rPr>
              <a:t>CELINSKA ZAPORA</a:t>
            </a:r>
            <a:br>
              <a:rPr lang="sl-SI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sl-SI" dirty="0" smtClean="0">
                <a:solidFill>
                  <a:srgbClr val="FF0000"/>
                </a:solidFill>
                <a:latin typeface="Algerian" panose="04020705040A02060702" pitchFamily="82" charset="0"/>
              </a:rPr>
              <a:t>1806-13</a:t>
            </a:r>
            <a:endParaRPr lang="sl-SI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PO PORAZU SE NAPOLEON ODLOČI DA BO VB. PREMAGAL GOSPODARSKO.</a:t>
            </a:r>
          </a:p>
          <a:p>
            <a:endParaRPr lang="sl-SI" dirty="0" smtClean="0"/>
          </a:p>
          <a:p>
            <a:r>
              <a:rPr lang="sl-SI" dirty="0" smtClean="0"/>
              <a:t>RAZGLASITEV </a:t>
            </a:r>
            <a:r>
              <a:rPr lang="sl-SI" dirty="0" smtClean="0">
                <a:solidFill>
                  <a:srgbClr val="FF0000"/>
                </a:solidFill>
              </a:rPr>
              <a:t>CELINSKE ZAPORE</a:t>
            </a:r>
          </a:p>
          <a:p>
            <a:endParaRPr lang="sl-SI" dirty="0" smtClean="0"/>
          </a:p>
          <a:p>
            <a:r>
              <a:rPr lang="sl-SI" dirty="0" smtClean="0"/>
              <a:t>TA ZAPORA EU. DRŽAVAM PREPOVE TRGOVANJE Z </a:t>
            </a:r>
            <a:r>
              <a:rPr lang="sl-SI" dirty="0" smtClean="0">
                <a:solidFill>
                  <a:srgbClr val="FF0000"/>
                </a:solidFill>
              </a:rPr>
              <a:t>VB</a:t>
            </a:r>
            <a:r>
              <a:rPr lang="sl-SI" dirty="0" smtClean="0"/>
              <a:t>.</a:t>
            </a:r>
          </a:p>
          <a:p>
            <a:endParaRPr lang="sl-SI" dirty="0" smtClean="0"/>
          </a:p>
          <a:p>
            <a:r>
              <a:rPr lang="sl-SI" dirty="0" smtClean="0"/>
              <a:t>TA POSLEDICE ZAPORE PREMAGA Z TRGOVANJEM </a:t>
            </a:r>
            <a:r>
              <a:rPr lang="sl-SI" dirty="0" smtClean="0">
                <a:solidFill>
                  <a:srgbClr val="FF0000"/>
                </a:solidFill>
              </a:rPr>
              <a:t>S KOLONIJAMI</a:t>
            </a:r>
            <a:r>
              <a:rPr lang="sl-SI" dirty="0" smtClean="0"/>
              <a:t>.</a:t>
            </a:r>
            <a:endParaRPr lang="sl-SI" dirty="0"/>
          </a:p>
        </p:txBody>
      </p:sp>
      <p:cxnSp>
        <p:nvCxnSpPr>
          <p:cNvPr id="5" name="Raven povezovalnik 4"/>
          <p:cNvCxnSpPr/>
          <p:nvPr/>
        </p:nvCxnSpPr>
        <p:spPr>
          <a:xfrm flipV="1">
            <a:off x="3253946" y="3583459"/>
            <a:ext cx="2199503" cy="8238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123" y="2472581"/>
            <a:ext cx="3583459" cy="237950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331" y="253048"/>
            <a:ext cx="2857500" cy="16002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605" y="4852086"/>
            <a:ext cx="2611395" cy="200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13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BOJEVANJE NA PIRENEJSKEM POLOTOKU</a:t>
            </a:r>
            <a:br>
              <a:rPr lang="sl-SI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sl-SI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1808-13</a:t>
            </a:r>
            <a:endParaRPr lang="sl-SI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CELINSKO ZAPORO KRŠI PORTUGALSKA, ZATO JO NAPOLEON NAPADE.</a:t>
            </a:r>
          </a:p>
          <a:p>
            <a:endParaRPr lang="sl-SI" dirty="0" smtClean="0"/>
          </a:p>
          <a:p>
            <a:r>
              <a:rPr lang="sl-SI" dirty="0" smtClean="0"/>
              <a:t>VNAME PA SE TUDI VSTAJA PROTI FRANCOZOM V </a:t>
            </a:r>
            <a:r>
              <a:rPr lang="sl-SI" dirty="0" smtClean="0">
                <a:solidFill>
                  <a:srgbClr val="FF0000"/>
                </a:solidFill>
              </a:rPr>
              <a:t>ŠPANIJI</a:t>
            </a:r>
          </a:p>
          <a:p>
            <a:r>
              <a:rPr lang="sl-SI" dirty="0" smtClean="0"/>
              <a:t>ŠPANCI SE OB POMOČI VB. BRANIJO IN ORGANIZIRAJO GVERILSKI BOJ.</a:t>
            </a:r>
          </a:p>
          <a:p>
            <a:r>
              <a:rPr lang="sl-SI" dirty="0" smtClean="0"/>
              <a:t>FRAN. VOJSKA V BOJU </a:t>
            </a:r>
            <a:r>
              <a:rPr lang="sl-SI" dirty="0" smtClean="0">
                <a:solidFill>
                  <a:srgbClr val="FFC000"/>
                </a:solidFill>
              </a:rPr>
              <a:t>NEUSPEŠNA</a:t>
            </a:r>
            <a:r>
              <a:rPr lang="sl-SI" dirty="0" smtClean="0"/>
              <a:t>.</a:t>
            </a:r>
          </a:p>
        </p:txBody>
      </p:sp>
      <p:sp>
        <p:nvSpPr>
          <p:cNvPr id="4" name="Pravokotnik 3"/>
          <p:cNvSpPr/>
          <p:nvPr/>
        </p:nvSpPr>
        <p:spPr>
          <a:xfrm>
            <a:off x="8295193" y="5420134"/>
            <a:ext cx="3509319" cy="1326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FF0000"/>
                </a:solidFill>
              </a:rPr>
              <a:t>Gverilsko bojevanje je metoda </a:t>
            </a:r>
            <a:r>
              <a:rPr lang="sl-SI" dirty="0" smtClean="0">
                <a:solidFill>
                  <a:srgbClr val="FF0000"/>
                </a:solidFill>
              </a:rPr>
              <a:t> </a:t>
            </a:r>
            <a:r>
              <a:rPr lang="sl-SI" dirty="0">
                <a:solidFill>
                  <a:srgbClr val="FF0000"/>
                </a:solidFill>
              </a:rPr>
              <a:t>bojevanja, ki zajema hitre akcije proti nasprotnikovim silam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12" y="1554528"/>
            <a:ext cx="2247900" cy="31718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528" y="4908464"/>
            <a:ext cx="2952750" cy="183832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447" y="4749281"/>
            <a:ext cx="2541011" cy="193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32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  <a:latin typeface="Algerian" panose="04020705040A02060702" pitchFamily="82" charset="0"/>
              </a:rPr>
              <a:t>POHOD PROTI RUSIJI - 1812</a:t>
            </a:r>
            <a:endParaRPr lang="sl-SI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C000"/>
                </a:solidFill>
              </a:rPr>
              <a:t>V RUSIJO SE ODPRAVI DA, BI JO KAZNOVAL, KER NI UPOŠTEVALA CELINSKE ZAPORE PROTI VB.</a:t>
            </a:r>
            <a:endParaRPr lang="sl-SI" dirty="0">
              <a:solidFill>
                <a:srgbClr val="FFC000"/>
              </a:solidFill>
            </a:endParaRPr>
          </a:p>
          <a:p>
            <a:r>
              <a:rPr lang="sl-SI" dirty="0" smtClean="0">
                <a:solidFill>
                  <a:srgbClr val="FFC000"/>
                </a:solidFill>
              </a:rPr>
              <a:t>ČEPRAV RUSIJA DOŽIVI VELIKE PORAZE NAPOLEON NI MOGEL ZMAGATI.</a:t>
            </a:r>
          </a:p>
          <a:p>
            <a:r>
              <a:rPr lang="sl-SI" dirty="0" smtClean="0">
                <a:solidFill>
                  <a:srgbClr val="FFC000"/>
                </a:solidFill>
              </a:rPr>
              <a:t> RUSI SO SE JIM IZMIKALI FRANCOZI PA POŽIGALI ZEMLJO.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rgbClr val="FFC000"/>
                </a:solidFill>
              </a:rPr>
              <a:t>  NAPOLEON UKAŽE UMIK 610.000 VOJAKOM KI PA NAPOTI ZARADI MRAZU IN PODHRANJENOSTI UMREJO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>
              <a:solidFill>
                <a:srgbClr val="FFC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rgbClr val="FFC000"/>
                </a:solidFill>
              </a:rPr>
              <a:t>OSTANE JIH LE 5.000</a:t>
            </a:r>
            <a:endParaRPr lang="sl-SI" dirty="0">
              <a:solidFill>
                <a:srgbClr val="FFC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080" y="4479067"/>
            <a:ext cx="4366488" cy="21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9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51654" cy="253725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654" y="0"/>
            <a:ext cx="4118919" cy="253725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572" y="0"/>
            <a:ext cx="4621427" cy="253725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537253"/>
            <a:ext cx="3451654" cy="241368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950940"/>
            <a:ext cx="3451653" cy="190706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1651" y="2537252"/>
            <a:ext cx="4118919" cy="241368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1648" y="4950940"/>
            <a:ext cx="4118922" cy="190706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0570" y="2537250"/>
            <a:ext cx="4621429" cy="2413689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0568" y="4950939"/>
            <a:ext cx="4621431" cy="190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56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  <a:latin typeface="Algerian" panose="04020705040A02060702" pitchFamily="82" charset="0"/>
              </a:rPr>
              <a:t>BITKA PRI LEIPZIGU</a:t>
            </a:r>
            <a:endParaRPr lang="sl-SI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C000"/>
                </a:solidFill>
              </a:rPr>
              <a:t>PORAZ V RUSIJI JE SPODBUDIL DRUGE EVROPSKE NARODE K UPORU. LETA 1813 JE PRI LEIPZIGU PRIŠLO DO BITKE NARODOV, V KATERI JE FRANCOSKA VOJSKA DOŽIVELA PORAZ </a:t>
            </a:r>
          </a:p>
          <a:p>
            <a:endParaRPr lang="sl-SI" dirty="0" smtClean="0">
              <a:solidFill>
                <a:srgbClr val="FFC000"/>
              </a:solidFill>
            </a:endParaRPr>
          </a:p>
          <a:p>
            <a:endParaRPr lang="sl-SI" dirty="0">
              <a:solidFill>
                <a:srgbClr val="FFC000"/>
              </a:solidFill>
            </a:endParaRPr>
          </a:p>
          <a:p>
            <a:endParaRPr lang="sl-SI" dirty="0" smtClean="0">
              <a:solidFill>
                <a:srgbClr val="FFC000"/>
              </a:solidFill>
            </a:endParaRPr>
          </a:p>
          <a:p>
            <a:endParaRPr lang="sl-SI" dirty="0">
              <a:solidFill>
                <a:srgbClr val="FFC000"/>
              </a:solidFill>
            </a:endParaRPr>
          </a:p>
          <a:p>
            <a:endParaRPr lang="sl-SI" dirty="0">
              <a:solidFill>
                <a:srgbClr val="FFC000"/>
              </a:solidFill>
            </a:endParaRPr>
          </a:p>
          <a:p>
            <a:r>
              <a:rPr lang="sl-SI" dirty="0" smtClean="0">
                <a:solidFill>
                  <a:srgbClr val="FFC000"/>
                </a:solidFill>
              </a:rPr>
              <a:t>V NJEM SO SODELOVALE: PRUSIJA,RUSIJA AVSTRIJA VB. IN ŠVEDSKA</a:t>
            </a:r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77" y="2999288"/>
            <a:ext cx="3212755" cy="216583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853" y="1343868"/>
            <a:ext cx="2018956" cy="331083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688" y="2783231"/>
            <a:ext cx="3039762" cy="231940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688" y="147918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3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FF0000"/>
                </a:solidFill>
              </a:rPr>
              <a:t>KDO JE BIL </a:t>
            </a:r>
            <a:r>
              <a:rPr lang="sl-SI" dirty="0" smtClean="0">
                <a:solidFill>
                  <a:srgbClr val="7030A0"/>
                </a:solidFill>
              </a:rPr>
              <a:t>N</a:t>
            </a:r>
            <a:r>
              <a:rPr lang="sl-SI" dirty="0" smtClean="0">
                <a:solidFill>
                  <a:schemeClr val="accent3"/>
                </a:solidFill>
              </a:rPr>
              <a:t>AP</a:t>
            </a: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OLEON</a:t>
            </a:r>
            <a:r>
              <a:rPr lang="sl-SI" dirty="0" smtClean="0"/>
              <a:t> </a:t>
            </a:r>
            <a:r>
              <a:rPr lang="sl-SI" dirty="0" smtClean="0">
                <a:solidFill>
                  <a:srgbClr val="92D050"/>
                </a:solidFill>
              </a:rPr>
              <a:t>BONAPARTE?</a:t>
            </a:r>
            <a:endParaRPr lang="sl-SI" dirty="0">
              <a:solidFill>
                <a:srgbClr val="92D05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600" dirty="0" smtClean="0">
                <a:solidFill>
                  <a:srgbClr val="92D050"/>
                </a:solidFill>
              </a:rPr>
              <a:t>NAPOLEON BONAPARTE JE BIL SIN URADNIKA PLEMIŠKEGA RODU NA KORZIKI </a:t>
            </a:r>
          </a:p>
          <a:p>
            <a:pPr marL="0" indent="0">
              <a:buNone/>
            </a:pPr>
            <a:endParaRPr lang="pl-PL" sz="1600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pl-PL" sz="1600" dirty="0" smtClean="0">
              <a:solidFill>
                <a:srgbClr val="92D050"/>
              </a:solidFill>
            </a:endParaRPr>
          </a:p>
          <a:p>
            <a:r>
              <a:rPr lang="pl-PL" sz="1600" dirty="0" smtClean="0">
                <a:solidFill>
                  <a:srgbClr val="92D050"/>
                </a:solidFill>
              </a:rPr>
              <a:t>NAPOLEON JE BIL KARIZMATIČNI VODJA FRANCIJE OD LETA 1799, 18. MAJA 1804 PA SE JE OKLICAL ZA PRVEGA CESARJA FRANCIJE Z IMENOM NAPOLÉON I LE GRAND </a:t>
            </a:r>
          </a:p>
          <a:p>
            <a:pPr marL="0" indent="0">
              <a:buNone/>
            </a:pPr>
            <a:endParaRPr lang="pl-PL" sz="1600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pl-PL" sz="1600" dirty="0" smtClean="0">
              <a:solidFill>
                <a:srgbClr val="92D050"/>
              </a:solidFill>
            </a:endParaRPr>
          </a:p>
          <a:p>
            <a:r>
              <a:rPr lang="pl-PL" sz="1600" dirty="0" smtClean="0">
                <a:solidFill>
                  <a:srgbClr val="92D050"/>
                </a:solidFill>
              </a:rPr>
              <a:t>NAPOLEON JE VELJAL ZA ENEGA TAKO IMENOVANIH RAZSVETLJENIH MONARHOV.</a:t>
            </a:r>
            <a:endParaRPr lang="pl-PL" sz="1600" dirty="0">
              <a:solidFill>
                <a:srgbClr val="92D05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270" y="3680254"/>
            <a:ext cx="2553730" cy="317774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14" y="0"/>
            <a:ext cx="1524000" cy="20478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95" y="4363056"/>
            <a:ext cx="847417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4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ODSTOP IN HKRATI VRNITEV NAPOLEONA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NAPOLEONA PRISILIJO DA SE </a:t>
            </a:r>
            <a:r>
              <a:rPr lang="sl-SI" dirty="0" smtClean="0">
                <a:solidFill>
                  <a:srgbClr val="FF0000"/>
                </a:solidFill>
              </a:rPr>
              <a:t>ODREČE</a:t>
            </a:r>
            <a:r>
              <a:rPr lang="sl-SI" dirty="0" smtClean="0"/>
              <a:t> PRESTOU</a:t>
            </a:r>
          </a:p>
          <a:p>
            <a:endParaRPr lang="sl-SI" dirty="0" smtClean="0"/>
          </a:p>
          <a:p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A KMALU SE NAPOLEONU USPE VRNITI NA OBLAST.</a:t>
            </a:r>
          </a:p>
          <a:p>
            <a:pPr marL="0" indent="0">
              <a:buNone/>
            </a:pPr>
            <a:r>
              <a:rPr lang="sl-SI" dirty="0" smtClean="0"/>
              <a:t>ZBERE VOJSKO A IZGUBI POMEMBEN BOJ (VLADA SAMO100 DNI)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>
                <a:solidFill>
                  <a:srgbClr val="FF0000"/>
                </a:solidFill>
              </a:rPr>
              <a:t>BITKA PRI WATERLOOJU (</a:t>
            </a:r>
            <a:r>
              <a:rPr lang="sl-SI" dirty="0" smtClean="0">
                <a:solidFill>
                  <a:srgbClr val="FFC000"/>
                </a:solidFill>
              </a:rPr>
              <a:t>BELGIJA</a:t>
            </a:r>
            <a:r>
              <a:rPr lang="sl-SI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cxnSp>
        <p:nvCxnSpPr>
          <p:cNvPr id="5" name="Raven puščični povezovalnik 4"/>
          <p:cNvCxnSpPr/>
          <p:nvPr/>
        </p:nvCxnSpPr>
        <p:spPr>
          <a:xfrm flipH="1">
            <a:off x="2183027" y="4250724"/>
            <a:ext cx="16476" cy="1260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537" y="4250724"/>
            <a:ext cx="4744994" cy="239721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299" y="1258716"/>
            <a:ext cx="404812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25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  <a:latin typeface="Algerian" panose="04020705040A02060702" pitchFamily="82" charset="0"/>
              </a:rPr>
              <a:t>BITKA PRI WATERLOOJU</a:t>
            </a:r>
            <a:endParaRPr lang="sl-SI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1800" dirty="0" smtClean="0">
                <a:solidFill>
                  <a:srgbClr val="FFC000"/>
                </a:solidFill>
              </a:rPr>
              <a:t>BITKA PRI WATERLOOJU SE JE ODVIJALA  1815, BLIZU MESTA WATERLOO, KI SPADA POD BELGIJO. </a:t>
            </a:r>
          </a:p>
          <a:p>
            <a:pPr marL="0" indent="0">
              <a:buNone/>
            </a:pPr>
            <a:r>
              <a:rPr lang="sl-SI" sz="1800" dirty="0" smtClean="0">
                <a:solidFill>
                  <a:srgbClr val="FFC000"/>
                </a:solidFill>
              </a:rPr>
              <a:t>FRANCOSKA VOJSKA POD VODSTVOM NAPOLEONA BONAPARTEA JE BILA PREMAGANA V SPOPADU PROTI DVEMA ZDRUŽENIMA VOJSKAMA: PRUSKO VOJSKO TER ZDRUŽENO VOJSKO ANGLEŽEV IN ZAVEZNIKOV</a:t>
            </a:r>
            <a:endParaRPr lang="sl-SI" sz="1800" dirty="0">
              <a:solidFill>
                <a:srgbClr val="FFC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63" y="3854664"/>
            <a:ext cx="3815663" cy="265322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044" y="3833138"/>
            <a:ext cx="4776164" cy="25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54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KONEC NAPOLEONOVEGA VLADANJA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NAPOLEON DOKONČNO IZGUBI</a:t>
            </a:r>
          </a:p>
          <a:p>
            <a:endParaRPr lang="sl-SI" dirty="0" smtClean="0"/>
          </a:p>
          <a:p>
            <a:r>
              <a:rPr lang="sl-SI" dirty="0" smtClean="0"/>
              <a:t>ODPELJEJO GA NA IZGNANSTVO NA SVETO HELENO.</a:t>
            </a:r>
          </a:p>
          <a:p>
            <a:endParaRPr lang="sl-SI" dirty="0" smtClean="0"/>
          </a:p>
          <a:p>
            <a:r>
              <a:rPr lang="sl-SI" dirty="0" smtClean="0"/>
              <a:t>NA OBLAST SE VRNE LUDVIK XVIII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165" y="452718"/>
            <a:ext cx="4143375" cy="5715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146" y="4389554"/>
            <a:ext cx="3267332" cy="229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39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SMRT                               ZANIMIVOSTI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493712" y="2250046"/>
            <a:ext cx="4396339" cy="2676182"/>
          </a:xfrm>
        </p:spPr>
        <p:txBody>
          <a:bodyPr/>
          <a:lstStyle/>
          <a:p>
            <a:r>
              <a:rPr lang="sl-SI" dirty="0" smtClean="0">
                <a:solidFill>
                  <a:srgbClr val="FFC000"/>
                </a:solidFill>
              </a:rPr>
              <a:t>UMRL JE: </a:t>
            </a:r>
            <a:r>
              <a:rPr lang="sv-SE" dirty="0" smtClean="0">
                <a:solidFill>
                  <a:srgbClr val="FFC000"/>
                </a:solidFill>
              </a:rPr>
              <a:t> † 5. MAJ 1821, SVETA HELENA.</a:t>
            </a:r>
            <a:endParaRPr lang="sl-SI" dirty="0" smtClean="0">
              <a:solidFill>
                <a:srgbClr val="FFC000"/>
              </a:solidFill>
            </a:endParaRPr>
          </a:p>
          <a:p>
            <a:endParaRPr lang="sl-SI" dirty="0" smtClean="0">
              <a:solidFill>
                <a:srgbClr val="FFC000"/>
              </a:solidFill>
            </a:endParaRPr>
          </a:p>
          <a:p>
            <a:r>
              <a:rPr lang="sl-SI" dirty="0" smtClean="0">
                <a:solidFill>
                  <a:srgbClr val="FFC000"/>
                </a:solidFill>
              </a:rPr>
              <a:t> ZASTRAŽEN ŽIVEL DO SVOJE SMRTI  VZROK SMRTI JE BILA ZASTRUPITEV Z ARZENIKOM.</a:t>
            </a:r>
          </a:p>
          <a:p>
            <a:endParaRPr lang="sl-SI" dirty="0"/>
          </a:p>
        </p:txBody>
      </p:sp>
      <p:sp>
        <p:nvSpPr>
          <p:cNvPr id="5" name="Označba mesta vsebine 4"/>
          <p:cNvSpPr>
            <a:spLocks noGrp="1"/>
          </p:cNvSpPr>
          <p:nvPr>
            <p:ph sz="half" idx="2"/>
          </p:nvPr>
        </p:nvSpPr>
        <p:spPr>
          <a:xfrm>
            <a:off x="6371186" y="1594773"/>
            <a:ext cx="4396341" cy="4200245"/>
          </a:xfrm>
        </p:spPr>
        <p:txBody>
          <a:bodyPr/>
          <a:lstStyle/>
          <a:p>
            <a:r>
              <a:rPr lang="sl-SI" dirty="0" smtClean="0">
                <a:solidFill>
                  <a:srgbClr val="FFC000"/>
                </a:solidFill>
              </a:rPr>
              <a:t>DA JE NAPOLEONOVA VOJSKA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FFC000"/>
                </a:solidFill>
              </a:rPr>
              <a:t>ZARADI POMANJKANJA HRANE POJEDLA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FFC000"/>
                </a:solidFill>
              </a:rPr>
              <a:t>SVOJE KONJE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626" y="2410040"/>
            <a:ext cx="3219193" cy="282818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061" y="378856"/>
            <a:ext cx="1762125" cy="26003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448" y="3133132"/>
            <a:ext cx="1847850" cy="318604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088" y="4794893"/>
            <a:ext cx="2286000" cy="200025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86" y="4628378"/>
            <a:ext cx="2352675" cy="19431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891" y="0"/>
            <a:ext cx="2036973" cy="2204349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1219" y="3190704"/>
            <a:ext cx="16764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32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2339546" y="4756435"/>
            <a:ext cx="6907899" cy="191564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sl-SI" sz="6000" dirty="0" smtClean="0">
                <a:solidFill>
                  <a:srgbClr val="FF0000"/>
                </a:solidFill>
              </a:rPr>
              <a:t>HVALA ZA VAŠO POZORNOST</a:t>
            </a:r>
            <a:endParaRPr lang="sl-SI" sz="6000" dirty="0">
              <a:solidFill>
                <a:srgbClr val="FF0000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79" y="214184"/>
            <a:ext cx="4786184" cy="433630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093" y="214184"/>
            <a:ext cx="3641768" cy="42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04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VIRI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sl.wikipedia.org/wiki/Napoleon_Bonaparte</a:t>
            </a:r>
            <a:endParaRPr lang="sl-SI" dirty="0" smtClean="0"/>
          </a:p>
          <a:p>
            <a:r>
              <a:rPr lang="sl-SI" dirty="0">
                <a:hlinkClick r:id="rId3"/>
              </a:rPr>
              <a:t>http://</a:t>
            </a:r>
            <a:r>
              <a:rPr lang="sl-SI" dirty="0" smtClean="0">
                <a:hlinkClick r:id="rId3"/>
              </a:rPr>
              <a:t>www.slideserve.com/gasha/napoleonske-vojne-1804-1815</a:t>
            </a:r>
            <a:endParaRPr lang="sl-SI" dirty="0" smtClean="0"/>
          </a:p>
          <a:p>
            <a:r>
              <a:rPr lang="sl-SI" dirty="0">
                <a:hlinkClick r:id="rId4"/>
              </a:rPr>
              <a:t>http://</a:t>
            </a:r>
            <a:r>
              <a:rPr lang="sl-SI" dirty="0" smtClean="0">
                <a:hlinkClick r:id="rId4"/>
              </a:rPr>
              <a:t>lu-kocevje.si/wp-content/uploads/2013/08/CVZU_Gr_14_NBonaparte.pdf</a:t>
            </a:r>
            <a:endParaRPr lang="sl-SI" dirty="0" smtClean="0"/>
          </a:p>
          <a:p>
            <a:r>
              <a:rPr lang="sl-SI" dirty="0">
                <a:hlinkClick r:id="rId5"/>
              </a:rPr>
              <a:t>https://</a:t>
            </a:r>
            <a:r>
              <a:rPr lang="sl-SI" dirty="0" smtClean="0">
                <a:hlinkClick r:id="rId5"/>
              </a:rPr>
              <a:t>www.google.si/search?q=bitka+pri+leipzigu&amp;rlz</a:t>
            </a:r>
            <a:endParaRPr lang="sl-SI" dirty="0" smtClean="0"/>
          </a:p>
          <a:p>
            <a:r>
              <a:rPr lang="sl-SI" dirty="0" err="1" smtClean="0"/>
              <a:t>Mirjanić.A</a:t>
            </a:r>
            <a:r>
              <a:rPr lang="sl-SI" dirty="0" smtClean="0"/>
              <a:t>.(2015).RAZISKUJEM preteklost 8. Ljubljana : Rokus </a:t>
            </a:r>
            <a:r>
              <a:rPr lang="sl-SI" dirty="0" err="1" smtClean="0"/>
              <a:t>Klett</a:t>
            </a:r>
            <a:r>
              <a:rPr lang="sl-SI" dirty="0" smtClean="0"/>
              <a:t> .</a:t>
            </a:r>
          </a:p>
          <a:p>
            <a:endParaRPr lang="sl-SI" dirty="0"/>
          </a:p>
          <a:p>
            <a:r>
              <a:rPr lang="sl-SI" dirty="0" err="1" smtClean="0"/>
              <a:t>Chancellor.D</a:t>
            </a:r>
            <a:r>
              <a:rPr lang="sl-SI" dirty="0" smtClean="0"/>
              <a:t>. </a:t>
            </a:r>
            <a:r>
              <a:rPr lang="sl-SI" dirty="0" smtClean="0"/>
              <a:t>(2007). Velika enciklopedija za otroke. Tržič :Učila.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9853" y="1853248"/>
            <a:ext cx="1714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58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OTROŠTVO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20210" y="2061156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      </a:t>
            </a:r>
            <a:r>
              <a:rPr lang="sl-SI" sz="3600" dirty="0" smtClean="0">
                <a:solidFill>
                  <a:srgbClr val="92D050"/>
                </a:solidFill>
              </a:rPr>
              <a:t>15</a:t>
            </a:r>
            <a:r>
              <a:rPr lang="sl-SI" sz="3600" dirty="0">
                <a:solidFill>
                  <a:srgbClr val="92D050"/>
                </a:solidFill>
              </a:rPr>
              <a:t>. avgust 1769, Ajaccio, Korzika, </a:t>
            </a:r>
            <a:r>
              <a:rPr lang="sl-SI" sz="3600" dirty="0" smtClean="0">
                <a:solidFill>
                  <a:srgbClr val="92D050"/>
                </a:solidFill>
              </a:rPr>
              <a:t>Francija</a:t>
            </a:r>
          </a:p>
          <a:p>
            <a:pPr marL="0" indent="0">
              <a:buNone/>
            </a:pPr>
            <a:endParaRPr lang="sl-SI" sz="3600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sl-SI" sz="3600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sl-SI" dirty="0" smtClean="0">
                <a:solidFill>
                  <a:srgbClr val="92D050"/>
                </a:solidFill>
              </a:rPr>
              <a:t>OD 9-GA LETASE JE IZOBRAŽEVAL V FRANCOSKIH VOJAŠKIH ŠOLAH</a:t>
            </a:r>
            <a:endParaRPr lang="sl-SI" dirty="0">
              <a:solidFill>
                <a:srgbClr val="92D050"/>
              </a:solidFill>
            </a:endParaRPr>
          </a:p>
        </p:txBody>
      </p:sp>
      <p:sp>
        <p:nvSpPr>
          <p:cNvPr id="4" name="5-kraka zvezda 3"/>
          <p:cNvSpPr/>
          <p:nvPr/>
        </p:nvSpPr>
        <p:spPr>
          <a:xfrm>
            <a:off x="1185690" y="2192961"/>
            <a:ext cx="428367" cy="36246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216" y="2705228"/>
            <a:ext cx="1524000" cy="10191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261" y="2808459"/>
            <a:ext cx="2705100" cy="1685925"/>
          </a:xfrm>
          <a:prstGeom prst="rect">
            <a:avLst/>
          </a:prstGeom>
        </p:spPr>
      </p:pic>
      <p:cxnSp>
        <p:nvCxnSpPr>
          <p:cNvPr id="8" name="Raven puščični povezovalnik 7"/>
          <p:cNvCxnSpPr/>
          <p:nvPr/>
        </p:nvCxnSpPr>
        <p:spPr>
          <a:xfrm flipH="1">
            <a:off x="6227805" y="2555426"/>
            <a:ext cx="8238" cy="220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926" y="2456573"/>
            <a:ext cx="1943100" cy="2840358"/>
          </a:xfrm>
          <a:prstGeom prst="rect">
            <a:avLst/>
          </a:prstGeom>
        </p:spPr>
      </p:pic>
      <p:cxnSp>
        <p:nvCxnSpPr>
          <p:cNvPr id="11" name="Raven puščični povezovalnik 10"/>
          <p:cNvCxnSpPr/>
          <p:nvPr/>
        </p:nvCxnSpPr>
        <p:spPr>
          <a:xfrm>
            <a:off x="8338207" y="2571258"/>
            <a:ext cx="1375719" cy="912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132" y="5034539"/>
            <a:ext cx="1295242" cy="164671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913" y="5064711"/>
            <a:ext cx="1270359" cy="1586369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8216" y="5064711"/>
            <a:ext cx="1016299" cy="1731253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3568" y="5127375"/>
            <a:ext cx="1318250" cy="155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4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ZAČETKI VOJSKOVANJA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1800" dirty="0" smtClean="0">
                <a:solidFill>
                  <a:srgbClr val="92D050"/>
                </a:solidFill>
              </a:rPr>
              <a:t>FRANCIJA SE ZAPLETE V VEČ VOJN</a:t>
            </a:r>
            <a:endParaRPr lang="sl-SI" sz="1800" dirty="0">
              <a:solidFill>
                <a:srgbClr val="92D050"/>
              </a:solidFill>
            </a:endParaRPr>
          </a:p>
          <a:p>
            <a:r>
              <a:rPr lang="sl-SI" sz="1800" dirty="0" smtClean="0">
                <a:solidFill>
                  <a:srgbClr val="92D050"/>
                </a:solidFill>
              </a:rPr>
              <a:t>NAPOLEON SE IZKAŽE KOT GENERAL</a:t>
            </a:r>
          </a:p>
          <a:p>
            <a:r>
              <a:rPr lang="sl-SI" sz="1800" dirty="0" smtClean="0">
                <a:solidFill>
                  <a:srgbClr val="92D050"/>
                </a:solidFill>
              </a:rPr>
              <a:t>1799: IZVEDE DRŽAVNI UDAR</a:t>
            </a:r>
            <a:endParaRPr lang="sl-SI" sz="1800" dirty="0">
              <a:solidFill>
                <a:srgbClr val="92D050"/>
              </a:solidFill>
            </a:endParaRPr>
          </a:p>
          <a:p>
            <a:r>
              <a:rPr lang="sl-SI" sz="1800" dirty="0" smtClean="0">
                <a:solidFill>
                  <a:srgbClr val="92D050"/>
                </a:solidFill>
              </a:rPr>
              <a:t>CESARSTVO TEMELJI NA NAČELIH FRA. REVOLUCIJE</a:t>
            </a:r>
            <a:endParaRPr lang="sl-SI" sz="1800" dirty="0">
              <a:solidFill>
                <a:srgbClr val="92D050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1194486" y="4885038"/>
            <a:ext cx="1441622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1400" dirty="0" smtClean="0"/>
              <a:t>RAZVOJ</a:t>
            </a:r>
          </a:p>
          <a:p>
            <a:r>
              <a:rPr lang="sl-SI" sz="1400" dirty="0" smtClean="0"/>
              <a:t>FRANCIJE OD 1789 DO 1804</a:t>
            </a:r>
            <a:endParaRPr lang="sl-SI" sz="1400" dirty="0"/>
          </a:p>
        </p:txBody>
      </p:sp>
      <p:cxnSp>
        <p:nvCxnSpPr>
          <p:cNvPr id="7" name="Raven puščični povezovalnik 6"/>
          <p:cNvCxnSpPr>
            <a:stCxn id="5" idx="3"/>
          </p:cNvCxnSpPr>
          <p:nvPr/>
        </p:nvCxnSpPr>
        <p:spPr>
          <a:xfrm>
            <a:off x="2636108" y="5254370"/>
            <a:ext cx="749643" cy="13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jeZBesedilom 7"/>
          <p:cNvSpPr txBox="1"/>
          <p:nvPr/>
        </p:nvSpPr>
        <p:spPr>
          <a:xfrm>
            <a:off x="3385751" y="4885038"/>
            <a:ext cx="1618735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1400" dirty="0" smtClean="0"/>
              <a:t>KRALJEVINA:V ČASU LUDVIKA XVI.</a:t>
            </a:r>
            <a:endParaRPr lang="sl-SI" sz="1400" dirty="0"/>
          </a:p>
        </p:txBody>
      </p:sp>
      <p:cxnSp>
        <p:nvCxnSpPr>
          <p:cNvPr id="10" name="Raven puščični povezovalnik 9"/>
          <p:cNvCxnSpPr>
            <a:stCxn id="8" idx="3"/>
          </p:cNvCxnSpPr>
          <p:nvPr/>
        </p:nvCxnSpPr>
        <p:spPr>
          <a:xfrm>
            <a:off x="5004486" y="5254370"/>
            <a:ext cx="687860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jeZBesedilom 10"/>
          <p:cNvSpPr txBox="1"/>
          <p:nvPr/>
        </p:nvSpPr>
        <p:spPr>
          <a:xfrm>
            <a:off x="5692346" y="4885038"/>
            <a:ext cx="1804086" cy="8617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1200" dirty="0" smtClean="0"/>
              <a:t>REPUBLIKA:</a:t>
            </a:r>
          </a:p>
          <a:p>
            <a:r>
              <a:rPr lang="sl-SI" sz="1200" dirty="0" smtClean="0"/>
              <a:t>FRA. REVOLUCIJA ODPRAVI KRALJEVINO(1792</a:t>
            </a:r>
            <a:r>
              <a:rPr lang="sl-SI" sz="1400" dirty="0" smtClean="0"/>
              <a:t>)</a:t>
            </a:r>
            <a:endParaRPr lang="sl-SI" sz="1400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8287824" y="4838871"/>
            <a:ext cx="1515204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1400" dirty="0" smtClean="0"/>
              <a:t>CESARSTVO: NAPOLEON SE OKLIČE ZA CESARJA(1804)</a:t>
            </a:r>
            <a:endParaRPr lang="sl-SI" sz="1400" dirty="0"/>
          </a:p>
        </p:txBody>
      </p:sp>
      <p:cxnSp>
        <p:nvCxnSpPr>
          <p:cNvPr id="14" name="Raven puščični povezovalnik 13"/>
          <p:cNvCxnSpPr>
            <a:stCxn id="11" idx="3"/>
            <a:endCxn id="12" idx="1"/>
          </p:cNvCxnSpPr>
          <p:nvPr/>
        </p:nvCxnSpPr>
        <p:spPr>
          <a:xfrm>
            <a:off x="7496432" y="5315925"/>
            <a:ext cx="79139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Slika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128" y="2210149"/>
            <a:ext cx="2705100" cy="1685925"/>
          </a:xfrm>
          <a:prstGeom prst="rect">
            <a:avLst/>
          </a:prstGeom>
        </p:spPr>
      </p:pic>
      <p:sp>
        <p:nvSpPr>
          <p:cNvPr id="16" name="PoljeZBesedilom 15"/>
          <p:cNvSpPr txBox="1"/>
          <p:nvPr/>
        </p:nvSpPr>
        <p:spPr>
          <a:xfrm>
            <a:off x="8287824" y="1853248"/>
            <a:ext cx="151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KRONANJE</a:t>
            </a:r>
            <a:endParaRPr lang="sl-SI" dirty="0">
              <a:solidFill>
                <a:srgbClr val="FF0000"/>
              </a:solidFill>
            </a:endParaRPr>
          </a:p>
        </p:txBody>
      </p:sp>
      <p:cxnSp>
        <p:nvCxnSpPr>
          <p:cNvPr id="18" name="Raven puščični povezovalnik 17"/>
          <p:cNvCxnSpPr>
            <a:stCxn id="15" idx="2"/>
          </p:cNvCxnSpPr>
          <p:nvPr/>
        </p:nvCxnSpPr>
        <p:spPr>
          <a:xfrm>
            <a:off x="9244678" y="3896074"/>
            <a:ext cx="0" cy="9427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Slika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751" y="3813089"/>
            <a:ext cx="1429265" cy="1071949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109" y="70036"/>
            <a:ext cx="1927597" cy="1364479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346" y="1152983"/>
            <a:ext cx="2133600" cy="214312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23702"/>
            <a:ext cx="2697891" cy="1234298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7060" y="3747458"/>
            <a:ext cx="1592591" cy="105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3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DRŽAVNI UDAR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1600" dirty="0" smtClean="0">
                <a:solidFill>
                  <a:srgbClr val="92D050"/>
                </a:solidFill>
              </a:rPr>
              <a:t>NAPOLEON UVEDE NOVO USTAVO:</a:t>
            </a:r>
          </a:p>
          <a:p>
            <a:endParaRPr lang="sl-SI" sz="1600" dirty="0">
              <a:solidFill>
                <a:srgbClr val="92D050"/>
              </a:solidFill>
            </a:endParaRPr>
          </a:p>
          <a:p>
            <a:r>
              <a:rPr lang="sl-SI" sz="1600" dirty="0" smtClean="0">
                <a:solidFill>
                  <a:srgbClr val="92D050"/>
                </a:solidFill>
              </a:rPr>
              <a:t>UZAKONILI PRIDOBITVE REVOLUCIJE (ENAKOST PRED ZAKONOM)</a:t>
            </a:r>
          </a:p>
          <a:p>
            <a:endParaRPr lang="sl-SI" sz="1600" dirty="0">
              <a:solidFill>
                <a:srgbClr val="92D050"/>
              </a:solidFill>
            </a:endParaRPr>
          </a:p>
          <a:p>
            <a:r>
              <a:rPr lang="sl-SI" sz="1600" dirty="0" smtClean="0">
                <a:solidFill>
                  <a:srgbClr val="92D050"/>
                </a:solidFill>
              </a:rPr>
              <a:t>POTRDILI LOČITEV CERKVE OD DRŽAVE</a:t>
            </a:r>
          </a:p>
          <a:p>
            <a:endParaRPr lang="sl-SI" sz="1600" dirty="0">
              <a:solidFill>
                <a:srgbClr val="92D050"/>
              </a:solidFill>
            </a:endParaRPr>
          </a:p>
          <a:p>
            <a:r>
              <a:rPr lang="sl-SI" sz="1600" dirty="0" smtClean="0">
                <a:solidFill>
                  <a:srgbClr val="92D050"/>
                </a:solidFill>
              </a:rPr>
              <a:t>UVEDEL DAVČNE REFORME IN PRENOVO ŠOLSKEGA SISTEMA</a:t>
            </a:r>
            <a:endParaRPr lang="sl-SI" sz="1600" dirty="0">
              <a:solidFill>
                <a:srgbClr val="92D050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 rot="1380976">
            <a:off x="5660017" y="1119195"/>
            <a:ext cx="1985319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FF0000"/>
                </a:solidFill>
              </a:rPr>
              <a:t>OBČI</a:t>
            </a:r>
          </a:p>
          <a:p>
            <a:r>
              <a:rPr lang="sl-SI" sz="1600" dirty="0" smtClean="0">
                <a:solidFill>
                  <a:srgbClr val="FF0000"/>
                </a:solidFill>
              </a:rPr>
              <a:t>DRŽAVLJANSKI</a:t>
            </a:r>
          </a:p>
          <a:p>
            <a:r>
              <a:rPr lang="sl-SI" sz="1600" dirty="0" smtClean="0">
                <a:solidFill>
                  <a:srgbClr val="FF0000"/>
                </a:solidFill>
              </a:rPr>
              <a:t>ZAKONIK</a:t>
            </a:r>
            <a:endParaRPr lang="sl-SI" sz="1600" dirty="0">
              <a:solidFill>
                <a:srgbClr val="FF0000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730" y="1534693"/>
            <a:ext cx="2308504" cy="298788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864" y="4589703"/>
            <a:ext cx="4593216" cy="226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3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03312" y="708454"/>
            <a:ext cx="8947522" cy="1144794"/>
          </a:xfrm>
        </p:spPr>
        <p:txBody>
          <a:bodyPr/>
          <a:lstStyle/>
          <a:p>
            <a:r>
              <a:rPr lang="sl-SI" sz="3600" dirty="0" smtClean="0">
                <a:solidFill>
                  <a:srgbClr val="FF0000"/>
                </a:solidFill>
              </a:rPr>
              <a:t>VODSTVO DRŽAVE - BONAPARTIZEM</a:t>
            </a:r>
            <a:r>
              <a:rPr lang="sl-SI" dirty="0" smtClean="0">
                <a:solidFill>
                  <a:srgbClr val="FF0000"/>
                </a:solidFill>
              </a:rPr>
              <a:t/>
            </a:r>
            <a:br>
              <a:rPr lang="sl-SI" dirty="0" smtClean="0">
                <a:solidFill>
                  <a:srgbClr val="FF0000"/>
                </a:solidFill>
              </a:rPr>
            </a:br>
            <a:r>
              <a:rPr lang="sl-SI" dirty="0">
                <a:solidFill>
                  <a:srgbClr val="FF0000"/>
                </a:solidFill>
              </a:rPr>
              <a:t/>
            </a:r>
            <a:br>
              <a:rPr lang="sl-SI" dirty="0">
                <a:solidFill>
                  <a:srgbClr val="FF0000"/>
                </a:solidFill>
              </a:rPr>
            </a:b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sz="1600" dirty="0" smtClean="0"/>
          </a:p>
          <a:p>
            <a:r>
              <a:rPr lang="sl-SI" sz="1600" dirty="0" smtClean="0"/>
              <a:t>DRŽAVO VODI SAM</a:t>
            </a:r>
          </a:p>
          <a:p>
            <a:endParaRPr lang="sl-SI" sz="1600" dirty="0" smtClean="0"/>
          </a:p>
          <a:p>
            <a:r>
              <a:rPr lang="sl-SI" sz="1600" dirty="0" smtClean="0"/>
              <a:t>USTANOVI NOVO PLEMSTVO,ODVISNO OD NJEGOVE NAKLONJENOSTI</a:t>
            </a:r>
            <a:endParaRPr lang="sl-SI" sz="1600" dirty="0"/>
          </a:p>
          <a:p>
            <a:endParaRPr lang="sl-SI" sz="1600" dirty="0" smtClean="0"/>
          </a:p>
          <a:p>
            <a:r>
              <a:rPr lang="sl-SI" sz="1600" dirty="0" smtClean="0"/>
              <a:t>POLITIČNA VOLJA LJUDI OMEJENA – </a:t>
            </a:r>
            <a:r>
              <a:rPr lang="sl-SI" sz="1600" dirty="0" smtClean="0">
                <a:solidFill>
                  <a:srgbClr val="FFC000"/>
                </a:solidFill>
              </a:rPr>
              <a:t>VZKLIKANJE</a:t>
            </a:r>
            <a:r>
              <a:rPr lang="sl-SI" sz="1600" dirty="0" smtClean="0"/>
              <a:t> / </a:t>
            </a:r>
            <a:r>
              <a:rPr lang="sl-SI" sz="1600" dirty="0" smtClean="0">
                <a:solidFill>
                  <a:srgbClr val="FFFF00"/>
                </a:solidFill>
              </a:rPr>
              <a:t>ODOBRAVANJE</a:t>
            </a:r>
          </a:p>
          <a:p>
            <a:endParaRPr lang="sl-SI" sz="1600" dirty="0"/>
          </a:p>
          <a:p>
            <a:r>
              <a:rPr lang="sl-SI" sz="1600" dirty="0" smtClean="0"/>
              <a:t>POMILOSTITEV ZA POLITIČNE BEGUNCE</a:t>
            </a:r>
          </a:p>
          <a:p>
            <a:endParaRPr lang="sl-SI" sz="1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87293">
            <a:off x="5517567" y="5123435"/>
            <a:ext cx="2196769" cy="14935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097" y="3939571"/>
            <a:ext cx="1786283" cy="254834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87" y="5045418"/>
            <a:ext cx="1172049" cy="16495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4977556" y="1377115"/>
            <a:ext cx="2454876" cy="163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50006"/>
          </a:xfrm>
        </p:spPr>
        <p:txBody>
          <a:bodyPr/>
          <a:lstStyle/>
          <a:p>
            <a:r>
              <a:rPr lang="sl-SI" sz="3600" dirty="0">
                <a:solidFill>
                  <a:srgbClr val="FF0000"/>
                </a:solidFill>
              </a:rPr>
              <a:t>VODSTVO DRŽAVE - BONAPARTIZEM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75201" y="1037968"/>
            <a:ext cx="8946541" cy="5725296"/>
          </a:xfrm>
        </p:spPr>
        <p:txBody>
          <a:bodyPr>
            <a:normAutofit/>
          </a:bodyPr>
          <a:lstStyle/>
          <a:p>
            <a:endParaRPr lang="sl-SI" sz="1600" dirty="0" smtClean="0"/>
          </a:p>
          <a:p>
            <a:r>
              <a:rPr lang="sl-SI" sz="1600" dirty="0" smtClean="0"/>
              <a:t>NAPOLEON OBLAST ZAVARUJE,SAJ JE S POLICIJO IN CENZURO,NADZOROVAL</a:t>
            </a:r>
          </a:p>
          <a:p>
            <a:pPr marL="0" indent="0">
              <a:buNone/>
            </a:pPr>
            <a:r>
              <a:rPr lang="sl-SI" sz="1600" dirty="0" smtClean="0"/>
              <a:t>ŽIVLJENJE V DRŽAVI.</a:t>
            </a:r>
          </a:p>
          <a:p>
            <a:pPr marL="0" indent="0">
              <a:buNone/>
            </a:pPr>
            <a:endParaRPr lang="sl-SI" sz="1600" dirty="0"/>
          </a:p>
          <a:p>
            <a:pPr marL="0" indent="0">
              <a:buNone/>
            </a:pPr>
            <a:r>
              <a:rPr lang="sl-SI" sz="1600" dirty="0" smtClean="0"/>
              <a:t> NASPROTNIKE REŽIMA SO ZAPIRALI IN PREGANJALI</a:t>
            </a:r>
          </a:p>
          <a:p>
            <a:pPr marL="0" indent="0">
              <a:buNone/>
            </a:pPr>
            <a:endParaRPr lang="sl-SI" sz="1600" dirty="0"/>
          </a:p>
          <a:p>
            <a:pPr marL="0" indent="0">
              <a:buNone/>
            </a:pPr>
            <a:r>
              <a:rPr lang="sl-SI" sz="1600" dirty="0" smtClean="0"/>
              <a:t>Z GOSPODARSKO KRIZO , JE ZAČELA PODPORA BOGATEGA MEŠČANSTVA UPADATI</a:t>
            </a:r>
            <a:endParaRPr lang="sl-SI" sz="16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983" y="1435829"/>
            <a:ext cx="2590800" cy="17621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481" y="3731742"/>
            <a:ext cx="5117756" cy="292443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1" y="3731741"/>
            <a:ext cx="6870356" cy="292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4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NAPOLEON ZAVLADA EVROPI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1400" dirty="0" smtClean="0"/>
              <a:t>OPUSTI OBRAMBNO TAKTIKO</a:t>
            </a:r>
            <a:endParaRPr lang="sl-SI" sz="1400" dirty="0"/>
          </a:p>
          <a:p>
            <a:r>
              <a:rPr lang="sl-SI" sz="1400" dirty="0" smtClean="0"/>
              <a:t>V OSVAJALNIH VOJNAH SE BORI PROTI KOALICIJI                     </a:t>
            </a:r>
            <a:r>
              <a:rPr lang="sl-SI" sz="3200" dirty="0" smtClean="0">
                <a:solidFill>
                  <a:srgbClr val="FF0000"/>
                </a:solidFill>
              </a:rPr>
              <a:t>TO SO:</a:t>
            </a:r>
          </a:p>
          <a:p>
            <a:endParaRPr lang="sl-SI" sz="1600" dirty="0" smtClean="0">
              <a:solidFill>
                <a:srgbClr val="FF0000"/>
              </a:solidFill>
            </a:endParaRPr>
          </a:p>
          <a:p>
            <a:r>
              <a:rPr lang="sl-SI" sz="1600" dirty="0">
                <a:solidFill>
                  <a:srgbClr val="FF0000"/>
                </a:solidFill>
              </a:rPr>
              <a:t> </a:t>
            </a:r>
            <a:r>
              <a:rPr lang="sl-SI" sz="1600" dirty="0" smtClean="0">
                <a:solidFill>
                  <a:srgbClr val="FF0000"/>
                </a:solidFill>
              </a:rPr>
              <a:t>                     AVSTRIJA                                             </a:t>
            </a:r>
            <a:r>
              <a:rPr lang="sl-SI" sz="1600" dirty="0" smtClean="0">
                <a:solidFill>
                  <a:srgbClr val="FFC000"/>
                </a:solidFill>
              </a:rPr>
              <a:t>PRUSIJA</a:t>
            </a:r>
            <a:endParaRPr lang="sl-SI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sz="1600" dirty="0" smtClean="0">
                <a:solidFill>
                  <a:srgbClr val="FF0000"/>
                </a:solidFill>
              </a:rPr>
              <a:t>                           </a:t>
            </a:r>
          </a:p>
          <a:p>
            <a:pPr marL="0" indent="0">
              <a:buNone/>
            </a:pPr>
            <a:endParaRPr lang="sl-SI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l-SI" sz="1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l-SI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sz="1600" dirty="0" smtClean="0">
                <a:solidFill>
                  <a:srgbClr val="FF0000"/>
                </a:solidFill>
              </a:rPr>
              <a:t>                    RUSIJA                                                 </a:t>
            </a:r>
            <a:r>
              <a:rPr lang="sl-SI" sz="1600" dirty="0" smtClean="0">
                <a:solidFill>
                  <a:srgbClr val="FFC000"/>
                </a:solidFill>
              </a:rPr>
              <a:t>VELIKA BRITANIJA</a:t>
            </a:r>
            <a:endParaRPr lang="sl-SI" sz="1600" dirty="0">
              <a:solidFill>
                <a:srgbClr val="FFC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393" y="3198905"/>
            <a:ext cx="1976953" cy="107584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216" y="2950908"/>
            <a:ext cx="2141152" cy="11997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172" y="4760366"/>
            <a:ext cx="1729817" cy="122854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335" y="4456670"/>
            <a:ext cx="2132314" cy="1532238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 rot="1694012">
            <a:off x="8682155" y="1825816"/>
            <a:ext cx="224496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KOALICIJA- ZVEZA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869" y="1152983"/>
            <a:ext cx="2435017" cy="13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9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dirty="0" smtClean="0">
                <a:solidFill>
                  <a:srgbClr val="FF0000"/>
                </a:solidFill>
              </a:rPr>
              <a:t>PRVA KOALICIJSKA VOJNA (1792-1797)</a:t>
            </a:r>
            <a:endParaRPr lang="sl-SI" sz="3600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1800" dirty="0" smtClean="0">
                <a:solidFill>
                  <a:srgbClr val="FFFF00"/>
                </a:solidFill>
              </a:rPr>
              <a:t> SODELOVALE SO:AVSTRIJA, PRUSIJA, NIZOZEMSKA, ŠPANIJA, ANGLIJA - MED TO VOJNO SE JE ZAČEL NAPOLEONOV VZPON  - ZAKLJUČILA SE JE Z MIROM Z AVSTRIJO.</a:t>
            </a:r>
          </a:p>
          <a:p>
            <a:endParaRPr lang="sl-SI" sz="1600" dirty="0">
              <a:solidFill>
                <a:srgbClr val="FFFF00"/>
              </a:solidFill>
            </a:endParaRPr>
          </a:p>
          <a:p>
            <a:r>
              <a:rPr lang="sl-SI" sz="1600" dirty="0" smtClean="0">
                <a:solidFill>
                  <a:srgbClr val="FFFF00"/>
                </a:solidFill>
              </a:rPr>
              <a:t>FRANCOSKA VOJSKA OSVOJI VELIKO OZEMLJA IN USTANOVI VRSTO DRŽAV POD NJEGOVIM NADZOROM</a:t>
            </a:r>
          </a:p>
          <a:p>
            <a:endParaRPr lang="sl-SI" sz="1600" dirty="0">
              <a:solidFill>
                <a:srgbClr val="FFFF00"/>
              </a:solidFill>
            </a:endParaRPr>
          </a:p>
          <a:p>
            <a:r>
              <a:rPr lang="sl-SI" sz="1600" dirty="0" smtClean="0">
                <a:solidFill>
                  <a:srgbClr val="FFFF00"/>
                </a:solidFill>
              </a:rPr>
              <a:t> OB FRANCOSKI ZASEDBI JE PRENEHALA OBSTAJATI </a:t>
            </a:r>
            <a:r>
              <a:rPr lang="sl-SI" sz="1600" dirty="0" smtClean="0">
                <a:solidFill>
                  <a:srgbClr val="FF0000"/>
                </a:solidFill>
              </a:rPr>
              <a:t>BENEŠKA REPUBLIKA</a:t>
            </a:r>
          </a:p>
          <a:p>
            <a:endParaRPr lang="sl-SI" sz="1600" dirty="0">
              <a:solidFill>
                <a:srgbClr val="FFFF00"/>
              </a:solidFill>
            </a:endParaRPr>
          </a:p>
          <a:p>
            <a:r>
              <a:rPr lang="sl-SI" sz="1600" dirty="0" smtClean="0">
                <a:solidFill>
                  <a:srgbClr val="FFFF00"/>
                </a:solidFill>
              </a:rPr>
              <a:t>AVSTRIJA DOBI V ZAMENO ZA LEVI BREG RENA NJIHOVO OZEMLJE</a:t>
            </a:r>
            <a:endParaRPr lang="sl-SI" sz="1600" dirty="0" smtClean="0"/>
          </a:p>
          <a:p>
            <a:endParaRPr lang="sl-SI" sz="1600" dirty="0">
              <a:solidFill>
                <a:srgbClr val="FFFF00"/>
              </a:solidFill>
            </a:endParaRPr>
          </a:p>
          <a:p>
            <a:r>
              <a:rPr lang="sl-SI" sz="1600" dirty="0" smtClean="0">
                <a:solidFill>
                  <a:srgbClr val="FFFF00"/>
                </a:solidFill>
              </a:rPr>
              <a:t>POT V EGIPT IN SIRIJO BREZ USPEHA</a:t>
            </a:r>
            <a:endParaRPr lang="sl-SI" sz="1600" dirty="0">
              <a:solidFill>
                <a:srgbClr val="FFFF00"/>
              </a:solidFill>
            </a:endParaRPr>
          </a:p>
        </p:txBody>
      </p:sp>
      <p:cxnSp>
        <p:nvCxnSpPr>
          <p:cNvPr id="5" name="Raven puščični povezovalnik 4"/>
          <p:cNvCxnSpPr/>
          <p:nvPr/>
        </p:nvCxnSpPr>
        <p:spPr>
          <a:xfrm flipV="1">
            <a:off x="6433751" y="3649362"/>
            <a:ext cx="848498" cy="7649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034" y="4982346"/>
            <a:ext cx="3641124" cy="171501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640" y="2947215"/>
            <a:ext cx="26860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5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elektreno">
  <a:themeElements>
    <a:clrScheme name="Naelektreno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Naelektreno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elektreno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519</TotalTime>
  <Words>899</Words>
  <Application>Microsoft Office PowerPoint</Application>
  <PresentationFormat>Širokozaslonsko</PresentationFormat>
  <Paragraphs>178</Paragraphs>
  <Slides>25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31" baseType="lpstr">
      <vt:lpstr>Algerian</vt:lpstr>
      <vt:lpstr>Arial</vt:lpstr>
      <vt:lpstr>Century Gothic</vt:lpstr>
      <vt:lpstr>Wingdings</vt:lpstr>
      <vt:lpstr>Wingdings 3</vt:lpstr>
      <vt:lpstr>Naelektreno</vt:lpstr>
      <vt:lpstr>NAPOLEON BONAPARTE</vt:lpstr>
      <vt:lpstr>KDO JE BIL NAPOLEON BONAPARTE?</vt:lpstr>
      <vt:lpstr>OTROŠTVO</vt:lpstr>
      <vt:lpstr>ZAČETKI VOJSKOVANJA</vt:lpstr>
      <vt:lpstr>DRŽAVNI UDAR</vt:lpstr>
      <vt:lpstr>VODSTVO DRŽAVE - BONAPARTIZEM  </vt:lpstr>
      <vt:lpstr>VODSTVO DRŽAVE - BONAPARTIZEM</vt:lpstr>
      <vt:lpstr>NAPOLEON ZAVLADA EVROPI</vt:lpstr>
      <vt:lpstr>PRVA KOALICIJSKA VOJNA (1792-1797)</vt:lpstr>
      <vt:lpstr>DRUGA KOALICIJSKA VOJNA (1799-1802)</vt:lpstr>
      <vt:lpstr>KRATKO OBDOBJE MIRU</vt:lpstr>
      <vt:lpstr>TRETJA KOALICIJSKA VOJNA (1805)</vt:lpstr>
      <vt:lpstr>BITKA PRI TRAFALGARJU</vt:lpstr>
      <vt:lpstr>TRI NAPOLEONOVE USODNE NAPAKE</vt:lpstr>
      <vt:lpstr>CELINSKA ZAPORA 1806-13</vt:lpstr>
      <vt:lpstr>BOJEVANJE NA PIRENEJSKEM POLOTOKU 1808-13</vt:lpstr>
      <vt:lpstr>POHOD PROTI RUSIJI - 1812</vt:lpstr>
      <vt:lpstr>PowerPointova predstavitev</vt:lpstr>
      <vt:lpstr>BITKA PRI LEIPZIGU</vt:lpstr>
      <vt:lpstr>ODSTOP IN HKRATI VRNITEV NAPOLEONA</vt:lpstr>
      <vt:lpstr>BITKA PRI WATERLOOJU</vt:lpstr>
      <vt:lpstr>KONEC NAPOLEONOVEGA VLADANJA</vt:lpstr>
      <vt:lpstr>SMRT                               ZANIMIVOSTI</vt:lpstr>
      <vt:lpstr>HVALA ZA VAŠO POZORNOST</vt:lpstr>
      <vt:lpstr>VIRI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NAPOLEON BONAPARTE</dc:title>
  <dc:creator>Uporabnik</dc:creator>
  <cp:lastModifiedBy>Uporabnik</cp:lastModifiedBy>
  <cp:revision>49</cp:revision>
  <dcterms:created xsi:type="dcterms:W3CDTF">2017-02-11T11:54:00Z</dcterms:created>
  <dcterms:modified xsi:type="dcterms:W3CDTF">2017-03-16T18:58:10Z</dcterms:modified>
</cp:coreProperties>
</file>