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73162"/>
          </a:xfrm>
        </p:spPr>
        <p:txBody>
          <a:bodyPr>
            <a:normAutofit fontScale="90000"/>
          </a:bodyPr>
          <a:lstStyle/>
          <a:p>
            <a:pPr algn="l"/>
            <a:r>
              <a:rPr lang="sl-SI" sz="2400" dirty="0" smtClean="0"/>
              <a:t>Odgovori na vprašanja in povežite: </a:t>
            </a:r>
            <a:r>
              <a:rPr lang="sl-SI" sz="2400" dirty="0" smtClean="0">
                <a:solidFill>
                  <a:srgbClr val="FF0000"/>
                </a:solidFill>
              </a:rPr>
              <a:t>prve črke </a:t>
            </a:r>
            <a:r>
              <a:rPr lang="sl-SI" sz="2400" dirty="0" smtClean="0"/>
              <a:t>odgovorov št. </a:t>
            </a:r>
            <a:r>
              <a:rPr lang="sl-SI" sz="2400" dirty="0" smtClean="0">
                <a:solidFill>
                  <a:srgbClr val="FF0000"/>
                </a:solidFill>
              </a:rPr>
              <a:t>1 do 3</a:t>
            </a:r>
            <a:br>
              <a:rPr lang="sl-SI" sz="2400" dirty="0" smtClean="0">
                <a:solidFill>
                  <a:srgbClr val="FF0000"/>
                </a:solidFill>
              </a:rPr>
            </a:br>
            <a:r>
              <a:rPr lang="sl-SI" sz="2400" dirty="0" smtClean="0">
                <a:solidFill>
                  <a:srgbClr val="FF0000"/>
                </a:solidFill>
              </a:rPr>
              <a:t>				     četrte črke </a:t>
            </a:r>
            <a:r>
              <a:rPr lang="sl-SI" sz="2400" dirty="0" smtClean="0"/>
              <a:t>odgovorov št. </a:t>
            </a:r>
            <a:r>
              <a:rPr lang="sl-SI" sz="2400" dirty="0" smtClean="0">
                <a:solidFill>
                  <a:srgbClr val="FF0000"/>
                </a:solidFill>
              </a:rPr>
              <a:t>4 do 6</a:t>
            </a:r>
            <a:br>
              <a:rPr lang="sl-SI" sz="2400" dirty="0" smtClean="0">
                <a:solidFill>
                  <a:srgbClr val="FF0000"/>
                </a:solidFill>
              </a:rPr>
            </a:br>
            <a:r>
              <a:rPr lang="sl-SI" sz="2400" dirty="0" smtClean="0">
                <a:solidFill>
                  <a:srgbClr val="FF0000"/>
                </a:solidFill>
              </a:rPr>
              <a:t>				     tretje črke </a:t>
            </a:r>
            <a:r>
              <a:rPr lang="sl-SI" sz="2400" dirty="0" smtClean="0"/>
              <a:t>odgovorov št. </a:t>
            </a:r>
            <a:r>
              <a:rPr lang="sl-SI" sz="2400" dirty="0" smtClean="0">
                <a:solidFill>
                  <a:srgbClr val="FF0000"/>
                </a:solidFill>
              </a:rPr>
              <a:t>7 do 9</a:t>
            </a:r>
            <a:br>
              <a:rPr lang="sl-SI" sz="2400" dirty="0" smtClean="0">
                <a:solidFill>
                  <a:srgbClr val="FF0000"/>
                </a:solidFill>
              </a:rPr>
            </a:br>
            <a:r>
              <a:rPr lang="sl-SI" sz="2400" dirty="0" smtClean="0">
                <a:solidFill>
                  <a:srgbClr val="FF0000"/>
                </a:solidFill>
              </a:rPr>
              <a:t>				     </a:t>
            </a:r>
            <a:r>
              <a:rPr lang="sl-SI" sz="2400" dirty="0" smtClean="0"/>
              <a:t>in dodajte še </a:t>
            </a:r>
            <a:r>
              <a:rPr lang="sl-SI" sz="2400" dirty="0" smtClean="0">
                <a:solidFill>
                  <a:srgbClr val="FF0000"/>
                </a:solidFill>
              </a:rPr>
              <a:t>šesto črko 10. odgovora</a:t>
            </a: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382000" cy="48006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sl-SI" sz="2300" dirty="0" smtClean="0"/>
              <a:t>Kdo je bil vodja </a:t>
            </a:r>
            <a:r>
              <a:rPr lang="sl-SI" sz="2300" dirty="0" err="1" smtClean="0"/>
              <a:t>konzervativnega</a:t>
            </a:r>
            <a:r>
              <a:rPr lang="sl-SI" sz="2300" dirty="0" smtClean="0"/>
              <a:t> tabora na Slovenskem? Navedite priimek.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Kako imenujemo narodno in kulturno gibanje, ki si je prizadevalo za sodelovanje in združitev južnoslovanskih narodov?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Kako imenujemo državno ureditev, v kateri so vsi državljani pred zakonom enaki in kjer vlada ljudstvo po izvoljenih poslancih?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Kaj poveže leta 1849 Ljubljano z Dunajem?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Katera je bila največja stavba v Ljubljani leta 1835?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Kdo je napisal učbenik „Blaže in Nežica v nedeljski šoli“?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Kakšna je bila stara oznaka za Slovence pred pojavom izraza Slovenec?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Kako imenujemo pisavo, ki se je uveljavila namesto stare bohoričice?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Kdo je bil vodja liberalno-demokratičnega tabora na Slovenskem?</a:t>
            </a:r>
          </a:p>
          <a:p>
            <a:pPr marL="457200" indent="-457200">
              <a:buAutoNum type="arabicPeriod"/>
            </a:pPr>
            <a:r>
              <a:rPr lang="sl-SI" sz="2300" dirty="0" smtClean="0"/>
              <a:t>Kako z drugo besedo imenujemo uradni pregled knjig, časopisov, pošte in govorov pred objavo?</a:t>
            </a:r>
          </a:p>
          <a:p>
            <a:pPr marL="457200" indent="-457200">
              <a:buAutoNum type="arabicPeriod"/>
            </a:pPr>
            <a:endParaRPr lang="sl-SI" sz="2300" dirty="0"/>
          </a:p>
        </p:txBody>
      </p:sp>
    </p:spTree>
    <p:extLst>
      <p:ext uri="{BB962C8B-B14F-4D97-AF65-F5344CB8AC3E}">
        <p14:creationId xmlns:p14="http://schemas.microsoft.com/office/powerpoint/2010/main" xmlns="" val="21894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533400"/>
            <a:ext cx="3505200" cy="5867400"/>
          </a:xfrm>
        </p:spPr>
        <p:txBody>
          <a:bodyPr/>
          <a:lstStyle/>
          <a:p>
            <a:r>
              <a:rPr lang="sl-SI" dirty="0" smtClean="0"/>
              <a:t>Poseben pomen v stanovanjih v času bidermajerja ima steklena omara</a:t>
            </a:r>
          </a:p>
          <a:p>
            <a:pPr marL="114300" indent="0">
              <a:buNone/>
            </a:pPr>
            <a:r>
              <a:rPr lang="sl-SI" dirty="0"/>
              <a:t> </a:t>
            </a:r>
            <a:r>
              <a:rPr lang="sl-SI" dirty="0" smtClean="0"/>
              <a:t>	- za shranjevanje porcelanastega namiznega posodja in pisanih brušenih kozarcev.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85738"/>
            <a:ext cx="433387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35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40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2320"/>
            <a:ext cx="4419600" cy="353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48284"/>
            <a:ext cx="14859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2" t="23556" r="23111" b="8347"/>
          <a:stretch/>
        </p:blipFill>
        <p:spPr bwMode="auto">
          <a:xfrm>
            <a:off x="5702300" y="4343401"/>
            <a:ext cx="1676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47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6425"/>
            <a:ext cx="7620000" cy="4800600"/>
          </a:xfrm>
        </p:spPr>
        <p:txBody>
          <a:bodyPr/>
          <a:lstStyle/>
          <a:p>
            <a:r>
              <a:rPr lang="sl-SI" dirty="0" smtClean="0"/>
              <a:t>Predalniki,</a:t>
            </a:r>
          </a:p>
          <a:p>
            <a:r>
              <a:rPr lang="sl-SI" dirty="0"/>
              <a:t>k</a:t>
            </a:r>
            <a:r>
              <a:rPr lang="sl-SI" dirty="0" smtClean="0"/>
              <a:t>omode, </a:t>
            </a:r>
          </a:p>
          <a:p>
            <a:r>
              <a:rPr lang="sl-SI" dirty="0" smtClean="0"/>
              <a:t>mizice,</a:t>
            </a:r>
          </a:p>
          <a:p>
            <a:r>
              <a:rPr lang="sl-SI" dirty="0"/>
              <a:t>s</a:t>
            </a:r>
            <a:r>
              <a:rPr lang="sl-SI" dirty="0" smtClean="0"/>
              <a:t>toječe ali stenske ure,</a:t>
            </a:r>
          </a:p>
          <a:p>
            <a:r>
              <a:rPr lang="sl-SI" dirty="0"/>
              <a:t>l</a:t>
            </a:r>
            <a:r>
              <a:rPr lang="sl-SI" dirty="0" smtClean="0"/>
              <a:t>estenci,</a:t>
            </a:r>
          </a:p>
          <a:p>
            <a:r>
              <a:rPr lang="sl-SI" dirty="0"/>
              <a:t>f</a:t>
            </a:r>
            <a:r>
              <a:rPr lang="sl-SI" dirty="0" smtClean="0"/>
              <a:t>otelji …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12700"/>
            <a:ext cx="5410200" cy="383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343400"/>
            <a:ext cx="36766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7" y="4043363"/>
            <a:ext cx="26003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337" y="3683000"/>
            <a:ext cx="2209800" cy="27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767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sl-SI" dirty="0" smtClean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endParaRPr lang="sl-SI" dirty="0" smtClean="0"/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r>
              <a:rPr lang="sl-SI" dirty="0" smtClean="0"/>
              <a:t>Poseben pomen je imel </a:t>
            </a:r>
          </a:p>
          <a:p>
            <a:pPr marL="114300" indent="0">
              <a:buNone/>
            </a:pPr>
            <a:r>
              <a:rPr lang="sl-SI" dirty="0" smtClean="0"/>
              <a:t>klavir, ob katerem so se ljudje </a:t>
            </a:r>
          </a:p>
          <a:p>
            <a:pPr marL="114300" indent="0">
              <a:buNone/>
            </a:pPr>
            <a:r>
              <a:rPr lang="sl-SI" dirty="0"/>
              <a:t>z</a:t>
            </a:r>
            <a:r>
              <a:rPr lang="sl-SI" dirty="0" smtClean="0"/>
              <a:t>birali in zabavali.</a:t>
            </a:r>
            <a:endParaRPr lang="sl-SI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0" y="152400"/>
            <a:ext cx="50419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2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Bidermajer moda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0"/>
            <a:ext cx="3886200" cy="4800600"/>
          </a:xfrm>
        </p:spPr>
        <p:txBody>
          <a:bodyPr/>
          <a:lstStyle/>
          <a:p>
            <a:pPr marL="114300" indent="0">
              <a:buNone/>
            </a:pPr>
            <a:r>
              <a:rPr lang="sl-SI" dirty="0" smtClean="0"/>
              <a:t>Tako oblečeni so šli na promenado in v gledališče.</a:t>
            </a:r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r>
              <a:rPr lang="sl-SI" dirty="0" smtClean="0"/>
              <a:t>Nosili so jih samo v določenih okoliščinah, ker so se oblačila lahko umazala in niso bila primerna za kaka težja opravila.</a:t>
            </a:r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1971"/>
            <a:ext cx="3657600" cy="540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61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65300"/>
            <a:ext cx="5105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31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Lepe umetnosti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Slikarji so pogosto upodabljali umirjeno idilično družinsko življenje.</a:t>
            </a:r>
          </a:p>
          <a:p>
            <a:r>
              <a:rPr lang="sl-SI" dirty="0" smtClean="0"/>
              <a:t>Taki sliki rečemo idila.</a:t>
            </a:r>
            <a:endParaRPr lang="sl-S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84407"/>
            <a:ext cx="5467350" cy="375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20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sl-SI" u="sng" dirty="0" smtClean="0"/>
              <a:t>Književnost:</a:t>
            </a:r>
          </a:p>
          <a:p>
            <a:pPr marL="114300" indent="0">
              <a:buNone/>
            </a:pPr>
            <a:r>
              <a:rPr lang="sl-SI" dirty="0" smtClean="0"/>
              <a:t>France Prešeren,</a:t>
            </a:r>
          </a:p>
          <a:p>
            <a:pPr marL="114300" indent="0">
              <a:buNone/>
            </a:pPr>
            <a:r>
              <a:rPr lang="sl-SI" dirty="0" err="1" smtClean="0"/>
              <a:t>Luiza</a:t>
            </a:r>
            <a:r>
              <a:rPr lang="sl-SI" dirty="0" smtClean="0"/>
              <a:t> Pesjakova,</a:t>
            </a:r>
          </a:p>
          <a:p>
            <a:pPr marL="114300" indent="0">
              <a:buNone/>
            </a:pPr>
            <a:r>
              <a:rPr lang="sl-SI" dirty="0" smtClean="0"/>
              <a:t>Heinrich Heine</a:t>
            </a:r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229" y="-2679"/>
            <a:ext cx="2849526" cy="413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9055" y="457200"/>
            <a:ext cx="305954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2590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50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l-SI" dirty="0" smtClean="0"/>
              <a:t>  V </a:t>
            </a:r>
            <a:r>
              <a:rPr lang="sl-SI" dirty="0" smtClean="0"/>
              <a:t>slovenski kulturni krog </a:t>
            </a:r>
            <a:r>
              <a:rPr lang="sl-SI" dirty="0" smtClean="0"/>
              <a:t>je Pesjakova </a:t>
            </a:r>
            <a:r>
              <a:rPr lang="sl-SI" dirty="0" smtClean="0"/>
              <a:t>stopila zelo deklarativno leta 1864, ko ji je Janez Bleiweis v Novicah natisnil "mojo prvo slovensko pesmico" Kar ljubim</a:t>
            </a:r>
            <a:r>
              <a:rPr lang="sl-SI" dirty="0" smtClean="0"/>
              <a:t>:</a:t>
            </a: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 smtClean="0"/>
              <a:t>   </a:t>
            </a:r>
            <a:r>
              <a:rPr lang="sl-SI" i="1" dirty="0" smtClean="0"/>
              <a:t>Ljubim </a:t>
            </a:r>
            <a:r>
              <a:rPr lang="sl-SI" i="1" dirty="0" smtClean="0"/>
              <a:t>Sloven'jo, ji roko podam,</a:t>
            </a:r>
            <a:br>
              <a:rPr lang="sl-SI" i="1" dirty="0" smtClean="0"/>
            </a:br>
            <a:r>
              <a:rPr lang="sl-SI" i="1" dirty="0" smtClean="0"/>
              <a:t>Bog jo potrdi in živi jo nam! </a:t>
            </a:r>
            <a:endParaRPr lang="sl-SI" i="1" dirty="0" smtClean="0"/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 smtClean="0"/>
              <a:t>  Takoj </a:t>
            </a:r>
            <a:r>
              <a:rPr lang="sl-SI" dirty="0" smtClean="0"/>
              <a:t>je postala prva pesnica Novic in romantične domoljubne verze ji je objavljal tudi </a:t>
            </a:r>
            <a:r>
              <a:rPr lang="sl-SI" i="1" dirty="0" smtClean="0"/>
              <a:t>Slovenski glasnik</a:t>
            </a:r>
            <a:r>
              <a:rPr lang="sl-SI" dirty="0" smtClean="0"/>
              <a:t> v Celovcu. Trudila se je za uspeh slovenske poezije v nemških časopisih in v ta namen prevajala Prešerna, Koseskega in druge, slovensko čitalniško sceno pa je bogatila s prevodi in priredbami nemških </a:t>
            </a:r>
            <a:r>
              <a:rPr lang="sl-SI" dirty="0" smtClean="0"/>
              <a:t>veseloiger.</a:t>
            </a:r>
            <a:endParaRPr lang="sl-SI" dirty="0" smtClean="0"/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3276600"/>
            <a:ext cx="3657600" cy="4419600"/>
          </a:xfrm>
        </p:spPr>
        <p:txBody>
          <a:bodyPr/>
          <a:lstStyle/>
          <a:p>
            <a:pPr marL="114300" indent="0">
              <a:buNone/>
            </a:pPr>
            <a:r>
              <a:rPr lang="sl-SI" dirty="0" smtClean="0"/>
              <a:t>Strauss</a:t>
            </a:r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505200" cy="455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7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066800"/>
            <a:ext cx="7543800" cy="2593975"/>
          </a:xfrm>
        </p:spPr>
        <p:txBody>
          <a:bodyPr/>
          <a:lstStyle/>
          <a:p>
            <a:r>
              <a:rPr lang="sl-SI" dirty="0" smtClean="0"/>
              <a:t>BIDERMAJER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35024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sl-SI" b="1" dirty="0" smtClean="0"/>
              <a:t>Bidermajer opredeljuje preprostega meščanskega človeka. Bidermajer slog pride do veljave poleg v noši tudi v notranji opremi, posebno v pohištvu. Pohištvo je preprosto in udobno, mehko zaobljenih oblik.</a:t>
            </a:r>
          </a:p>
          <a:p>
            <a:pPr marL="114300" indent="0">
              <a:buNone/>
            </a:pPr>
            <a:endParaRPr lang="sl-SI" dirty="0"/>
          </a:p>
          <a:p>
            <a:pPr marL="114300" indent="0">
              <a:buNone/>
            </a:pPr>
            <a:r>
              <a:rPr lang="sl-SI" dirty="0" smtClean="0"/>
              <a:t>Vir: Leksikon Cankarjeve založbe. Ljubljana: Cankarjeva založba. 1994. Str.: 93.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25171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599" y="0"/>
            <a:ext cx="5404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03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038600" cy="4800600"/>
          </a:xfrm>
        </p:spPr>
        <p:txBody>
          <a:bodyPr/>
          <a:lstStyle/>
          <a:p>
            <a:r>
              <a:rPr lang="sl-SI" dirty="0" smtClean="0"/>
              <a:t>Umetnostni in bivanjski slog v obdobju med </a:t>
            </a:r>
            <a:r>
              <a:rPr lang="sl-SI" b="1" dirty="0" smtClean="0"/>
              <a:t>1815 do 1848</a:t>
            </a:r>
          </a:p>
          <a:p>
            <a:pPr marL="114300" indent="0">
              <a:buNone/>
            </a:pPr>
            <a:endParaRPr lang="sl-SI" dirty="0" smtClean="0"/>
          </a:p>
          <a:p>
            <a:r>
              <a:rPr lang="sl-SI" u="sng" dirty="0" smtClean="0"/>
              <a:t>Značilnosti:</a:t>
            </a:r>
          </a:p>
          <a:p>
            <a:pPr lvl="1"/>
            <a:r>
              <a:rPr lang="sl-SI" dirty="0" smtClean="0"/>
              <a:t>Težnja po </a:t>
            </a:r>
            <a:r>
              <a:rPr lang="sl-SI" b="1" dirty="0" smtClean="0"/>
              <a:t>udobnosti, intimnosti in čustvenosti</a:t>
            </a:r>
            <a:r>
              <a:rPr lang="sl-SI" dirty="0" smtClean="0"/>
              <a:t>,</a:t>
            </a:r>
          </a:p>
          <a:p>
            <a:pPr lvl="1"/>
            <a:r>
              <a:rPr lang="sl-SI" dirty="0" smtClean="0"/>
              <a:t>Razširi se v Avstriji in južni Nemčiji – zlasti v mestih</a:t>
            </a:r>
          </a:p>
          <a:p>
            <a:pPr lvl="1"/>
            <a:endParaRPr lang="sl-SI" dirty="0"/>
          </a:p>
          <a:p>
            <a:pPr marL="411480" lvl="1" indent="0">
              <a:buNone/>
            </a:pPr>
            <a:r>
              <a:rPr lang="sl-SI" dirty="0"/>
              <a:t>Ime je dobil po pesniku </a:t>
            </a:r>
            <a:r>
              <a:rPr lang="sl-SI" b="1" dirty="0" err="1"/>
              <a:t>Gottliebu</a:t>
            </a:r>
            <a:r>
              <a:rPr lang="sl-SI" b="1" dirty="0"/>
              <a:t> </a:t>
            </a:r>
            <a:r>
              <a:rPr lang="sl-SI" b="1" dirty="0" err="1"/>
              <a:t>Biedermeierju</a:t>
            </a:r>
            <a:endParaRPr lang="sl-SI" b="1" dirty="0"/>
          </a:p>
          <a:p>
            <a:pPr marL="411480" lvl="1" indent="0">
              <a:buNone/>
            </a:pPr>
            <a:endParaRPr lang="sl-SI" dirty="0" smtClean="0"/>
          </a:p>
          <a:p>
            <a:pPr marL="411480" lvl="1" indent="0">
              <a:buNone/>
            </a:pPr>
            <a:endParaRPr lang="sl-SI" dirty="0"/>
          </a:p>
          <a:p>
            <a:pPr marL="411480" lvl="1" indent="0">
              <a:buNone/>
            </a:pPr>
            <a:endParaRPr lang="sl-SI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17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338" y="1733550"/>
            <a:ext cx="1257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638" y="192405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13" y="3752850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3473" y="381000"/>
            <a:ext cx="1503827" cy="162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1914" y="3752850"/>
            <a:ext cx="16954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9639" y="2201862"/>
            <a:ext cx="1039962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39461"/>
            <a:ext cx="1455887" cy="13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887" y="5615491"/>
            <a:ext cx="1649772" cy="124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481" y="12700"/>
            <a:ext cx="1227636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8658" y="4495800"/>
            <a:ext cx="141264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2338" y="-38101"/>
            <a:ext cx="1441705" cy="163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03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362"/>
          </a:xfrm>
        </p:spPr>
        <p:txBody>
          <a:bodyPr/>
          <a:lstStyle/>
          <a:p>
            <a:r>
              <a:rPr lang="sl-SI" dirty="0" smtClean="0"/>
              <a:t>Umik meščanstva v zasebnost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1074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sl-SI" b="1" dirty="0" smtClean="0"/>
              <a:t>ZAKAJ? </a:t>
            </a:r>
            <a:r>
              <a:rPr lang="sl-SI" dirty="0" smtClean="0"/>
              <a:t>Metternichov </a:t>
            </a:r>
            <a:r>
              <a:rPr lang="sl-SI" dirty="0" smtClean="0">
                <a:solidFill>
                  <a:srgbClr val="FF0000"/>
                </a:solidFill>
              </a:rPr>
              <a:t>policijski režim zatira politično delovanje </a:t>
            </a:r>
            <a:r>
              <a:rPr lang="sl-SI" dirty="0" smtClean="0"/>
              <a:t>meščanstva </a:t>
            </a:r>
            <a:r>
              <a:rPr lang="sl-SI" dirty="0" smtClean="0">
                <a:solidFill>
                  <a:srgbClr val="FF0000"/>
                </a:solidFill>
              </a:rPr>
              <a:t>– cenzura</a:t>
            </a:r>
            <a:r>
              <a:rPr lang="sl-SI" dirty="0" smtClean="0"/>
              <a:t>.</a:t>
            </a:r>
          </a:p>
          <a:p>
            <a:pPr marL="114300" indent="0">
              <a:buNone/>
            </a:pPr>
            <a:endParaRPr lang="sl-SI" dirty="0"/>
          </a:p>
          <a:p>
            <a:pPr>
              <a:buFontTx/>
              <a:buChar char="-"/>
            </a:pPr>
            <a:r>
              <a:rPr lang="sl-SI" dirty="0" smtClean="0"/>
              <a:t>Umik </a:t>
            </a:r>
            <a:r>
              <a:rPr lang="sl-SI" dirty="0" smtClean="0">
                <a:solidFill>
                  <a:srgbClr val="FF0000"/>
                </a:solidFill>
              </a:rPr>
              <a:t>meščanstva </a:t>
            </a:r>
            <a:r>
              <a:rPr lang="sl-SI" dirty="0" smtClean="0"/>
              <a:t>iz javnega v </a:t>
            </a:r>
            <a:r>
              <a:rPr lang="sl-SI" dirty="0" smtClean="0">
                <a:solidFill>
                  <a:srgbClr val="FF0000"/>
                </a:solidFill>
              </a:rPr>
              <a:t>zasebno življenje</a:t>
            </a:r>
            <a:r>
              <a:rPr lang="sl-SI" dirty="0" smtClean="0"/>
              <a:t>,</a:t>
            </a:r>
          </a:p>
          <a:p>
            <a:pPr>
              <a:buFontTx/>
              <a:buChar char="-"/>
            </a:pPr>
            <a:r>
              <a:rPr lang="sl-SI" dirty="0"/>
              <a:t>d</a:t>
            </a:r>
            <a:r>
              <a:rPr lang="sl-SI" dirty="0" smtClean="0"/>
              <a:t>ružabnosti v </a:t>
            </a:r>
            <a:r>
              <a:rPr lang="sl-SI" dirty="0" smtClean="0">
                <a:solidFill>
                  <a:srgbClr val="FF0000"/>
                </a:solidFill>
              </a:rPr>
              <a:t>ožjem krogu družine in prijateljev</a:t>
            </a:r>
            <a:r>
              <a:rPr lang="sl-SI" dirty="0" smtClean="0"/>
              <a:t>,</a:t>
            </a:r>
          </a:p>
          <a:p>
            <a:pPr>
              <a:buFontTx/>
              <a:buChar char="-"/>
            </a:pPr>
            <a:r>
              <a:rPr lang="sl-SI" dirty="0"/>
              <a:t>m</a:t>
            </a:r>
            <a:r>
              <a:rPr lang="sl-SI" dirty="0" smtClean="0"/>
              <a:t>eščanstvo postane nosilec kulture.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41374"/>
            <a:ext cx="4724400" cy="324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252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Stanovanjska kultura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Udobna stanovanja,</a:t>
            </a:r>
          </a:p>
          <a:p>
            <a:r>
              <a:rPr lang="sl-SI" dirty="0"/>
              <a:t>n</a:t>
            </a:r>
            <a:r>
              <a:rPr lang="sl-SI" dirty="0" smtClean="0"/>
              <a:t>ekateri prostori so prenatrpani                                                                s pohištvom in drobnarijami,</a:t>
            </a:r>
          </a:p>
          <a:p>
            <a:r>
              <a:rPr lang="sl-SI" dirty="0"/>
              <a:t>v</a:t>
            </a:r>
            <a:r>
              <a:rPr lang="sl-SI" dirty="0" smtClean="0"/>
              <a:t> stanovanjih vladata sreča in zadovoljstvo.</a:t>
            </a:r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933700" cy="370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" y="3429000"/>
            <a:ext cx="5067300" cy="323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94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7620000" cy="1295400"/>
          </a:xfrm>
        </p:spPr>
        <p:txBody>
          <a:bodyPr/>
          <a:lstStyle/>
          <a:p>
            <a:r>
              <a:rPr lang="sl-SI" dirty="0" smtClean="0"/>
              <a:t>Na stenah so tapete s cvetličnimi vzorci,</a:t>
            </a:r>
          </a:p>
          <a:p>
            <a:r>
              <a:rPr lang="sl-SI" dirty="0"/>
              <a:t>s</a:t>
            </a:r>
            <a:r>
              <a:rPr lang="sl-SI" dirty="0" smtClean="0"/>
              <a:t>toli, fotelji in zofe so oblazinjeni v enakem vzorcu kot stene</a:t>
            </a:r>
            <a:endParaRPr lang="sl-SI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162800" cy="54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08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7696200" cy="646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45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318</TotalTime>
  <Words>453</Words>
  <Application>Microsoft Office PowerPoint</Application>
  <PresentationFormat>On-screen Show (4:3)</PresentationFormat>
  <Paragraphs>67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Adjacency</vt:lpstr>
      <vt:lpstr>Odgovori na vprašanja in povežite: prve črke odgovorov št. 1 do 3          četrte črke odgovorov št. 4 do 6          tretje črke odgovorov št. 7 do 9          in dodajte še šesto črko 10. odgovora</vt:lpstr>
      <vt:lpstr>BIDERMAJER</vt:lpstr>
      <vt:lpstr>Slide 3</vt:lpstr>
      <vt:lpstr>Slide 4</vt:lpstr>
      <vt:lpstr>Slide 5</vt:lpstr>
      <vt:lpstr>Umik meščanstva v zasebnost</vt:lpstr>
      <vt:lpstr>Stanovanjska kultura</vt:lpstr>
      <vt:lpstr>Slide 8</vt:lpstr>
      <vt:lpstr>Slide 9</vt:lpstr>
      <vt:lpstr>Slide 10</vt:lpstr>
      <vt:lpstr>Slide 11</vt:lpstr>
      <vt:lpstr>Slide 12</vt:lpstr>
      <vt:lpstr>Slide 13</vt:lpstr>
      <vt:lpstr>Bidermajer moda</vt:lpstr>
      <vt:lpstr>Slide 15</vt:lpstr>
      <vt:lpstr>Lepe umetnosti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Odgovori na vprašanja in poveži prve črke vseh odgovorov.</dc:title>
  <dc:creator/>
  <cp:lastModifiedBy>andrejar</cp:lastModifiedBy>
  <cp:revision>36</cp:revision>
  <dcterms:created xsi:type="dcterms:W3CDTF">2006-08-16T00:00:00Z</dcterms:created>
  <dcterms:modified xsi:type="dcterms:W3CDTF">2012-05-28T21:33:33Z</dcterms:modified>
</cp:coreProperties>
</file>