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REVOLUCIJE 1848 V EVROPI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13666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505200"/>
            <a:ext cx="4673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1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33710" cy="1105936"/>
          </a:xfrm>
        </p:spPr>
        <p:txBody>
          <a:bodyPr>
            <a:normAutofit/>
          </a:bodyPr>
          <a:lstStyle/>
          <a:p>
            <a:r>
              <a:rPr lang="sl-SI" sz="3000" dirty="0" smtClean="0"/>
              <a:t>1. Vzroki za izbruh revolucij</a:t>
            </a:r>
            <a:endParaRPr lang="sl-SI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135009" cy="4080029"/>
          </a:xfrm>
        </p:spPr>
        <p:txBody>
          <a:bodyPr>
            <a:normAutofit/>
          </a:bodyPr>
          <a:lstStyle/>
          <a:p>
            <a:r>
              <a:rPr lang="sl-SI" dirty="0" smtClean="0"/>
              <a:t>Zahteve meščanstva po gospodarski in politični svobodi,</a:t>
            </a:r>
          </a:p>
          <a:p>
            <a:r>
              <a:rPr lang="sl-SI" dirty="0"/>
              <a:t>s</a:t>
            </a:r>
            <a:r>
              <a:rPr lang="sl-SI" dirty="0" smtClean="0"/>
              <a:t>lab položaj delavcev zaradi gospodarske krize,</a:t>
            </a:r>
          </a:p>
          <a:p>
            <a:r>
              <a:rPr lang="sl-SI" dirty="0"/>
              <a:t>z</a:t>
            </a:r>
            <a:r>
              <a:rPr lang="sl-SI" dirty="0" smtClean="0"/>
              <a:t>ahteve kmetov po odpravi še zadnjih ostankov fevdalizma,</a:t>
            </a:r>
          </a:p>
          <a:p>
            <a:r>
              <a:rPr lang="sl-SI" dirty="0"/>
              <a:t>z</a:t>
            </a:r>
            <a:r>
              <a:rPr lang="sl-SI" dirty="0" smtClean="0"/>
              <a:t>ahteve posameznih narodov po večji samostojnosti ali ustanovitvi svojih držav.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403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024744" cy="1143000"/>
          </a:xfrm>
        </p:spPr>
        <p:txBody>
          <a:bodyPr>
            <a:normAutofit/>
          </a:bodyPr>
          <a:lstStyle/>
          <a:p>
            <a:r>
              <a:rPr lang="sl-SI" sz="3000" b="1" dirty="0" smtClean="0"/>
              <a:t>2. Revolucija v Franciji – februar 1848</a:t>
            </a:r>
            <a:endParaRPr lang="sl-SI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168929"/>
          </a:xfrm>
        </p:spPr>
        <p:txBody>
          <a:bodyPr/>
          <a:lstStyle/>
          <a:p>
            <a:pPr marL="68580" indent="0">
              <a:buNone/>
            </a:pPr>
            <a:r>
              <a:rPr lang="sl-SI" b="1" dirty="0" smtClean="0"/>
              <a:t>Demonstracije </a:t>
            </a:r>
          </a:p>
          <a:p>
            <a:pPr marL="68580" indent="0">
              <a:buNone/>
            </a:pPr>
            <a:r>
              <a:rPr lang="sl-SI" b="1" dirty="0" smtClean="0"/>
              <a:t>delavcev</a:t>
            </a:r>
            <a:endParaRPr lang="sl-SI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45505" y="22225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17588" y="1807001"/>
            <a:ext cx="6316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u="sng" dirty="0" smtClean="0"/>
              <a:t>Zahtevajo: </a:t>
            </a:r>
            <a:r>
              <a:rPr lang="sl-SI" sz="2400" dirty="0" smtClean="0"/>
              <a:t>splošno volilno pravico in  </a:t>
            </a:r>
          </a:p>
          <a:p>
            <a:r>
              <a:rPr lang="sl-SI" sz="2400" dirty="0" smtClean="0"/>
              <a:t>izboljšanje socialnega položaja </a:t>
            </a:r>
            <a:r>
              <a:rPr lang="sl-SI" sz="2300" dirty="0" smtClean="0"/>
              <a:t>delavcev</a:t>
            </a:r>
            <a:endParaRPr lang="sl-SI" sz="2300" dirty="0"/>
          </a:p>
        </p:txBody>
      </p:sp>
      <p:sp>
        <p:nvSpPr>
          <p:cNvPr id="9" name="Down Arrow 8"/>
          <p:cNvSpPr/>
          <p:nvPr/>
        </p:nvSpPr>
        <p:spPr>
          <a:xfrm>
            <a:off x="2313577" y="2637998"/>
            <a:ext cx="397256" cy="4100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TextBox 9"/>
          <p:cNvSpPr txBox="1"/>
          <p:nvPr/>
        </p:nvSpPr>
        <p:spPr>
          <a:xfrm>
            <a:off x="533401" y="30480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Vlada želi demonstracije prepovedati, zato sledi               </a:t>
            </a:r>
          </a:p>
          <a:p>
            <a:r>
              <a:rPr lang="sl-SI" sz="2400" b="1" dirty="0" smtClean="0"/>
              <a:t>revolucionarni upor delavcev</a:t>
            </a:r>
            <a:endParaRPr lang="sl-SI" sz="2400" b="1" dirty="0"/>
          </a:p>
        </p:txBody>
      </p:sp>
      <p:sp>
        <p:nvSpPr>
          <p:cNvPr id="11" name="Down Arrow 10"/>
          <p:cNvSpPr/>
          <p:nvPr/>
        </p:nvSpPr>
        <p:spPr>
          <a:xfrm>
            <a:off x="2313577" y="3878997"/>
            <a:ext cx="397256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533400" y="4336197"/>
            <a:ext cx="86564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b="1" dirty="0" smtClean="0"/>
              <a:t>Prevzamejo oblast in razglasijo republiko:</a:t>
            </a:r>
          </a:p>
          <a:p>
            <a:r>
              <a:rPr lang="sl-SI" sz="2200" dirty="0" smtClean="0"/>
              <a:t>- Preženejo kralja v Anglijo in na volitvah za predsednika    </a:t>
            </a:r>
          </a:p>
          <a:p>
            <a:r>
              <a:rPr lang="sl-SI" sz="2200" dirty="0"/>
              <a:t> </a:t>
            </a:r>
            <a:r>
              <a:rPr lang="sl-SI" sz="2200" dirty="0" smtClean="0"/>
              <a:t> izberejo Louisa Bonaparta, nečaka Napoleona I.,</a:t>
            </a:r>
          </a:p>
          <a:p>
            <a:r>
              <a:rPr lang="sl-SI" sz="2200" dirty="0" smtClean="0"/>
              <a:t>- </a:t>
            </a:r>
            <a:r>
              <a:rPr lang="sl-SI" sz="2200" u="sng" dirty="0" smtClean="0"/>
              <a:t>uvedejo: </a:t>
            </a:r>
            <a:r>
              <a:rPr lang="sl-SI" sz="2200" b="1" dirty="0" smtClean="0">
                <a:solidFill>
                  <a:srgbClr val="FF0000"/>
                </a:solidFill>
              </a:rPr>
              <a:t>splošno volilno pravico, svobodo tiska, 10-urni delovnik za delavce in odpravijo suženjstvo v kolonijah.   </a:t>
            </a:r>
            <a:endParaRPr lang="sl-SI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6906409" cy="4689629"/>
          </a:xfrm>
        </p:spPr>
        <p:txBody>
          <a:bodyPr/>
          <a:lstStyle/>
          <a:p>
            <a:pPr marL="68580" indent="0">
              <a:buNone/>
            </a:pPr>
            <a:r>
              <a:rPr lang="sl-SI" dirty="0" smtClean="0"/>
              <a:t>Louis Bonaparte čez 4 leta izvede državni udar, ukine pridobitve revolucije in se razglasi za cesarja Napoleona III.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7378"/>
            <a:ext cx="3181350" cy="429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70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458634" cy="1143000"/>
          </a:xfrm>
        </p:spPr>
        <p:txBody>
          <a:bodyPr>
            <a:normAutofit/>
          </a:bodyPr>
          <a:lstStyle/>
          <a:p>
            <a:r>
              <a:rPr lang="sl-SI" sz="3000" b="1" dirty="0" smtClean="0"/>
              <a:t>3. Revolucija v nemških </a:t>
            </a:r>
            <a:br>
              <a:rPr lang="sl-SI" sz="3000" b="1" dirty="0" smtClean="0"/>
            </a:br>
            <a:r>
              <a:rPr lang="sl-SI" sz="3000" b="1" dirty="0" smtClean="0"/>
              <a:t>državah in Avstriji – marec 1848</a:t>
            </a:r>
            <a:endParaRPr lang="sl-SI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991600" cy="4343400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Demonstracije</a:t>
            </a:r>
          </a:p>
          <a:p>
            <a:pPr marL="68580" indent="0">
              <a:buNone/>
            </a:pPr>
            <a:r>
              <a:rPr lang="sl-SI" b="1" dirty="0" smtClean="0"/>
              <a:t>študentov</a:t>
            </a:r>
            <a:r>
              <a:rPr lang="sl-SI" dirty="0" smtClean="0"/>
              <a:t>,   </a:t>
            </a:r>
            <a:r>
              <a:rPr lang="sl-SI" b="1" dirty="0" smtClean="0"/>
              <a:t>delavcev</a:t>
            </a:r>
            <a:r>
              <a:rPr lang="sl-SI" dirty="0" smtClean="0"/>
              <a:t>,    </a:t>
            </a:r>
            <a:r>
              <a:rPr lang="sl-SI" b="1" dirty="0" smtClean="0"/>
              <a:t>meščanov     in       kmetov</a:t>
            </a:r>
          </a:p>
          <a:p>
            <a:pPr marL="68580" indent="0">
              <a:buNone/>
            </a:pPr>
            <a:endParaRPr lang="sl-SI" b="1" dirty="0"/>
          </a:p>
          <a:p>
            <a:pPr marL="68580" indent="0">
              <a:buNone/>
            </a:pPr>
            <a:r>
              <a:rPr lang="sl-SI" dirty="0" smtClean="0"/>
              <a:t>             </a:t>
            </a:r>
            <a:r>
              <a:rPr lang="sl-SI" dirty="0" smtClean="0">
                <a:solidFill>
                  <a:srgbClr val="FF0000"/>
                </a:solidFill>
              </a:rPr>
              <a:t>uničujejo stroje</a:t>
            </a:r>
            <a:r>
              <a:rPr lang="sl-SI" dirty="0" smtClean="0"/>
              <a:t>     </a:t>
            </a:r>
            <a:r>
              <a:rPr lang="sl-SI" dirty="0" smtClean="0">
                <a:solidFill>
                  <a:srgbClr val="FF0000"/>
                </a:solidFill>
              </a:rPr>
              <a:t>proti absolutizmu    napadejo</a:t>
            </a:r>
          </a:p>
          <a:p>
            <a:pPr marL="6858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				  in cenzuri	             gradove</a:t>
            </a:r>
          </a:p>
          <a:p>
            <a:pPr marL="68580" indent="0">
              <a:buNone/>
            </a:pPr>
            <a:r>
              <a:rPr lang="sl-SI" u="sng" dirty="0" smtClean="0">
                <a:solidFill>
                  <a:srgbClr val="0070C0"/>
                </a:solidFill>
              </a:rPr>
              <a:t>So za:   </a:t>
            </a:r>
            <a:r>
              <a:rPr lang="sl-SI" dirty="0" smtClean="0">
                <a:solidFill>
                  <a:srgbClr val="0070C0"/>
                </a:solidFill>
              </a:rPr>
              <a:t>boljše delovne     ustavo,                    zmanjšanje </a:t>
            </a:r>
          </a:p>
          <a:p>
            <a:pPr marL="68580" indent="0">
              <a:buNone/>
            </a:pPr>
            <a:r>
              <a:rPr lang="sl-SI" dirty="0">
                <a:solidFill>
                  <a:srgbClr val="0070C0"/>
                </a:solidFill>
              </a:rPr>
              <a:t>	 </a:t>
            </a:r>
            <a:r>
              <a:rPr lang="sl-SI" dirty="0" smtClean="0">
                <a:solidFill>
                  <a:srgbClr val="0070C0"/>
                </a:solidFill>
              </a:rPr>
              <a:t>  razmere 		 parlament           tlake in dajatev,</a:t>
            </a:r>
          </a:p>
          <a:p>
            <a:pPr marL="68580" indent="0">
              <a:buNone/>
            </a:pPr>
            <a:r>
              <a:rPr lang="sl-SI" dirty="0" smtClean="0"/>
              <a:t>						         </a:t>
            </a:r>
            <a:r>
              <a:rPr lang="sl-SI" dirty="0" smtClean="0">
                <a:solidFill>
                  <a:srgbClr val="0070C0"/>
                </a:solidFill>
              </a:rPr>
              <a:t>da bi v last </a:t>
            </a:r>
          </a:p>
          <a:p>
            <a:pPr marL="68580" indent="0">
              <a:buNone/>
            </a:pPr>
            <a:r>
              <a:rPr lang="sl-SI" dirty="0">
                <a:solidFill>
                  <a:srgbClr val="0070C0"/>
                </a:solidFill>
              </a:rPr>
              <a:t>	</a:t>
            </a:r>
            <a:r>
              <a:rPr lang="sl-SI" dirty="0" smtClean="0">
                <a:solidFill>
                  <a:srgbClr val="0070C0"/>
                </a:solidFill>
              </a:rPr>
              <a:t>					         dobili zemljo</a:t>
            </a:r>
          </a:p>
          <a:p>
            <a:pPr marL="68580" indent="0">
              <a:buNone/>
            </a:pPr>
            <a:r>
              <a:rPr lang="sl-SI" dirty="0"/>
              <a:t>	</a:t>
            </a:r>
            <a:r>
              <a:rPr lang="sl-SI" dirty="0" smtClean="0"/>
              <a:t>             </a:t>
            </a:r>
            <a:endParaRPr lang="sl-SI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95600" y="3124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76800" y="31115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543800" y="31115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037137"/>
            <a:ext cx="3937000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3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211209" cy="5410200"/>
          </a:xfrm>
        </p:spPr>
        <p:txBody>
          <a:bodyPr>
            <a:normAutofit/>
          </a:bodyPr>
          <a:lstStyle/>
          <a:p>
            <a:r>
              <a:rPr lang="sl-SI" u="sng" dirty="0" smtClean="0"/>
              <a:t>Dosežejo:</a:t>
            </a:r>
          </a:p>
          <a:p>
            <a:pPr marL="68580" indent="0">
              <a:buNone/>
            </a:pPr>
            <a:r>
              <a:rPr lang="sl-SI" dirty="0"/>
              <a:t> </a:t>
            </a:r>
            <a:r>
              <a:rPr lang="sl-SI" dirty="0" smtClean="0"/>
              <a:t>- </a:t>
            </a:r>
            <a:r>
              <a:rPr lang="sl-SI" b="1" dirty="0" smtClean="0"/>
              <a:t>odstop Metternicha</a:t>
            </a:r>
            <a:r>
              <a:rPr lang="sl-SI" dirty="0" smtClean="0"/>
              <a:t>,</a:t>
            </a:r>
          </a:p>
          <a:p>
            <a:pPr marL="68580" indent="0">
              <a:buNone/>
            </a:pPr>
            <a:r>
              <a:rPr lang="sl-SI" dirty="0"/>
              <a:t> </a:t>
            </a:r>
            <a:r>
              <a:rPr lang="sl-SI" dirty="0" smtClean="0"/>
              <a:t>- </a:t>
            </a:r>
            <a:r>
              <a:rPr lang="sl-SI" b="1" dirty="0" smtClean="0"/>
              <a:t>cesar</a:t>
            </a:r>
            <a:r>
              <a:rPr lang="sl-SI" dirty="0" smtClean="0"/>
              <a:t> Ferdinand I. imenuje </a:t>
            </a:r>
            <a:r>
              <a:rPr lang="sl-SI" b="1" dirty="0" smtClean="0"/>
              <a:t>novo vlado,    </a:t>
            </a:r>
          </a:p>
          <a:p>
            <a:pPr marL="68580" indent="0">
              <a:buNone/>
            </a:pPr>
            <a:r>
              <a:rPr lang="sl-SI" b="1" dirty="0"/>
              <a:t> </a:t>
            </a:r>
            <a:r>
              <a:rPr lang="sl-SI" b="1" dirty="0" smtClean="0"/>
              <a:t>   odpravi cenzuro </a:t>
            </a:r>
            <a:r>
              <a:rPr lang="sl-SI" dirty="0" smtClean="0"/>
              <a:t>in</a:t>
            </a:r>
            <a:r>
              <a:rPr lang="sl-SI" b="1" dirty="0" smtClean="0"/>
              <a:t> obljubi ustavo</a:t>
            </a:r>
            <a:r>
              <a:rPr lang="sl-SI" dirty="0" smtClean="0"/>
              <a:t>,</a:t>
            </a:r>
          </a:p>
          <a:p>
            <a:pPr marL="68580" indent="0">
              <a:buNone/>
            </a:pPr>
            <a:r>
              <a:rPr lang="sl-SI" dirty="0"/>
              <a:t> </a:t>
            </a:r>
            <a:r>
              <a:rPr lang="sl-SI" dirty="0" smtClean="0"/>
              <a:t>- </a:t>
            </a:r>
            <a:r>
              <a:rPr lang="sl-SI" b="1" dirty="0" smtClean="0"/>
              <a:t>odpravo tlačanstva </a:t>
            </a:r>
            <a:r>
              <a:rPr lang="sl-SI" dirty="0" smtClean="0"/>
              <a:t>(tlake in zemljiške obveznosti + zemljo so morali kmetje odkupiti in odškodnino plačati v 20 letih).</a:t>
            </a:r>
          </a:p>
          <a:p>
            <a:pPr marL="68580" indent="0">
              <a:buNone/>
            </a:pPr>
            <a:endParaRPr lang="sl-SI" dirty="0"/>
          </a:p>
          <a:p>
            <a:pPr marL="68580" indent="0">
              <a:buNone/>
            </a:pPr>
            <a:r>
              <a:rPr lang="sl-SI" dirty="0" smtClean="0"/>
              <a:t>Ker so kmetje dosegli zahtevano, so se nehali upirati. Meščani tako izgubijo zaveznike. Zahtevajo odstranitev vlade in združitev z nemškimi deželami, a so oktobra 1848 poraženi s strani vojske (general Windischgrätz). </a:t>
            </a:r>
          </a:p>
          <a:p>
            <a:pPr marL="68580" indent="0">
              <a:buNone/>
            </a:pPr>
            <a:endParaRPr lang="sl-SI" dirty="0" smtClean="0"/>
          </a:p>
          <a:p>
            <a:pPr marL="68580" indent="0">
              <a:buNone/>
            </a:pP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30178"/>
            <a:ext cx="2209800" cy="257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-16154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Metternich preoblečen </a:t>
            </a:r>
          </a:p>
          <a:p>
            <a:r>
              <a:rPr lang="sl-SI" dirty="0" smtClean="0"/>
              <a:t>v žensko zbeži v London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702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6777317" cy="3508977"/>
          </a:xfrm>
        </p:spPr>
        <p:txBody>
          <a:bodyPr/>
          <a:lstStyle/>
          <a:p>
            <a:r>
              <a:rPr lang="sl-SI" dirty="0" smtClean="0"/>
              <a:t>Ferdinand I. kmalu prepusti položaj nečaku </a:t>
            </a:r>
            <a:r>
              <a:rPr lang="sl-SI" b="1" dirty="0" smtClean="0"/>
              <a:t>Francu Jožefu</a:t>
            </a:r>
            <a:r>
              <a:rPr lang="sl-SI" dirty="0" smtClean="0"/>
              <a:t>, ki je bil proti revoluciji in za ohranitev avstrijske države ter poskrbi, da vojska </a:t>
            </a:r>
            <a:r>
              <a:rPr lang="sl-SI" b="1" dirty="0" smtClean="0"/>
              <a:t>zatre revolucijo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76600"/>
            <a:ext cx="16668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5943600"/>
            <a:ext cx="236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   Cesar Franc Jožef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932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r>
              <a:rPr lang="sl-SI" dirty="0" smtClean="0"/>
              <a:t>4. Pridobitve revolucije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23652"/>
            <a:ext cx="7135009" cy="3508977"/>
          </a:xfrm>
        </p:spPr>
        <p:txBody>
          <a:bodyPr/>
          <a:lstStyle/>
          <a:p>
            <a:pPr marL="68580" indent="0">
              <a:buNone/>
            </a:pPr>
            <a:r>
              <a:rPr lang="sl-SI" dirty="0" smtClean="0"/>
              <a:t>Do srede 1849 je bila revolucija povsod v Evropi zatrta, kljub vsemu pa niso nikjer obnovili fevdalnega sistema.</a:t>
            </a:r>
          </a:p>
          <a:p>
            <a:pPr marL="68580" indent="0">
              <a:buNone/>
            </a:pPr>
            <a:endParaRPr lang="sl-SI" dirty="0" smtClean="0"/>
          </a:p>
          <a:p>
            <a:pPr marL="68580" indent="0">
              <a:buNone/>
            </a:pPr>
            <a:r>
              <a:rPr lang="sl-SI" u="sng" dirty="0" smtClean="0"/>
              <a:t>Razmisli: </a:t>
            </a:r>
            <a:r>
              <a:rPr lang="sl-SI" dirty="0" smtClean="0"/>
              <a:t>V čem se je kljub porazu revolucij v Evropi kazal še napredek leta 1848?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548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6777317" cy="3508977"/>
          </a:xfrm>
        </p:spPr>
        <p:txBody>
          <a:bodyPr/>
          <a:lstStyle/>
          <a:p>
            <a:pPr>
              <a:buNone/>
            </a:pPr>
            <a:r>
              <a:rPr lang="sl-SI" dirty="0" smtClean="0"/>
              <a:t>Revolucija 1848 kjlub porazu prinese </a:t>
            </a:r>
          </a:p>
          <a:p>
            <a:pPr>
              <a:buNone/>
            </a:pPr>
            <a:r>
              <a:rPr lang="sl-SI" dirty="0" smtClean="0"/>
              <a:t>napredek:</a:t>
            </a:r>
          </a:p>
          <a:p>
            <a:pPr>
              <a:buNone/>
            </a:pPr>
            <a:endParaRPr lang="sl-SI" dirty="0" smtClean="0"/>
          </a:p>
          <a:p>
            <a:pPr>
              <a:buFontTx/>
              <a:buChar char="-"/>
            </a:pPr>
            <a:r>
              <a:rPr lang="sl-SI" dirty="0" smtClean="0">
                <a:solidFill>
                  <a:srgbClr val="FF0000"/>
                </a:solidFill>
              </a:rPr>
              <a:t>javno predstavljeni cilji </a:t>
            </a:r>
            <a:r>
              <a:rPr lang="sl-SI" dirty="0" smtClean="0"/>
              <a:t>revolucionarjev (svobod </a:t>
            </a:r>
            <a:r>
              <a:rPr lang="sl-SI" dirty="0" smtClean="0"/>
              <a:t>tiska</a:t>
            </a:r>
            <a:r>
              <a:rPr lang="sl-SI" dirty="0" smtClean="0"/>
              <a:t>, splošna volilna pravica)</a:t>
            </a:r>
          </a:p>
          <a:p>
            <a:pPr>
              <a:buFontTx/>
              <a:buChar char="-"/>
            </a:pPr>
            <a:r>
              <a:rPr lang="sl-SI" dirty="0" smtClean="0"/>
              <a:t>predstavlejni so </a:t>
            </a:r>
            <a:r>
              <a:rPr lang="sl-SI" dirty="0" smtClean="0">
                <a:solidFill>
                  <a:srgbClr val="FF0000"/>
                </a:solidFill>
              </a:rPr>
              <a:t>politični programi</a:t>
            </a:r>
            <a:r>
              <a:rPr lang="sl-SI" dirty="0" smtClean="0"/>
              <a:t>,</a:t>
            </a:r>
          </a:p>
          <a:p>
            <a:pPr>
              <a:buFontTx/>
              <a:buChar char="-"/>
            </a:pPr>
            <a:r>
              <a:rPr lang="sl-SI" dirty="0" smtClean="0"/>
              <a:t>zavedanje </a:t>
            </a:r>
            <a:r>
              <a:rPr lang="sl-SI" dirty="0" smtClean="0">
                <a:solidFill>
                  <a:srgbClr val="FF0000"/>
                </a:solidFill>
              </a:rPr>
              <a:t>pomena ustave,</a:t>
            </a:r>
          </a:p>
          <a:p>
            <a:pPr>
              <a:buFontTx/>
              <a:buChar char="-"/>
            </a:pPr>
            <a:r>
              <a:rPr lang="sl-SI" dirty="0" smtClean="0"/>
              <a:t>želja po </a:t>
            </a:r>
            <a:r>
              <a:rPr lang="sl-SI" dirty="0" smtClean="0">
                <a:solidFill>
                  <a:srgbClr val="FF0000"/>
                </a:solidFill>
              </a:rPr>
              <a:t>splošni volilni pravici.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248</TotalTime>
  <Words>356</Words>
  <Application>Microsoft Office PowerPoint</Application>
  <PresentationFormat>Diaprojekcija na zaslonu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Austin</vt:lpstr>
      <vt:lpstr>REVOLUCIJE 1848 V EVROPI</vt:lpstr>
      <vt:lpstr>1. Vzroki za izbruh revolucij</vt:lpstr>
      <vt:lpstr>2. Revolucija v Franciji – februar 1848</vt:lpstr>
      <vt:lpstr>PowerPointova predstavitev</vt:lpstr>
      <vt:lpstr>3. Revolucija v nemških  državah in Avstriji – marec 1848</vt:lpstr>
      <vt:lpstr>PowerPointova predstavitev</vt:lpstr>
      <vt:lpstr>PowerPointova predstavitev</vt:lpstr>
      <vt:lpstr>4. Pridobitve revolucije</vt:lpstr>
      <vt:lpstr>PowerPointova predstavitev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Učitelj</cp:lastModifiedBy>
  <cp:revision>24</cp:revision>
  <dcterms:created xsi:type="dcterms:W3CDTF">2006-08-16T00:00:00Z</dcterms:created>
  <dcterms:modified xsi:type="dcterms:W3CDTF">2017-05-03T06:48:07Z</dcterms:modified>
</cp:coreProperties>
</file>