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4400" dirty="0"/>
              <a:t>POMLAD NARODOV</a:t>
            </a:r>
            <a:br>
              <a:rPr lang="sl-SI" sz="4400" dirty="0"/>
            </a:b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2958"/>
            <a:ext cx="33337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2958"/>
            <a:ext cx="2133599" cy="2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643842"/>
            <a:ext cx="2133600" cy="301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0907"/>
            <a:ext cx="342900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22619"/>
            <a:ext cx="2254250" cy="28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3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c) </a:t>
            </a:r>
            <a:r>
              <a:rPr lang="sl-SI" dirty="0" smtClean="0">
                <a:solidFill>
                  <a:srgbClr val="FF0000"/>
                </a:solidFill>
              </a:rPr>
              <a:t>Drugi narodi monarhije </a:t>
            </a:r>
            <a:r>
              <a:rPr lang="sl-SI" dirty="0" smtClean="0"/>
              <a:t>se zavzemajo za preoblikovanje habsburške monarhije v </a:t>
            </a:r>
            <a:r>
              <a:rPr lang="sl-SI" u="sng" dirty="0" smtClean="0">
                <a:solidFill>
                  <a:srgbClr val="00B050"/>
                </a:solidFill>
              </a:rPr>
              <a:t>zvezo </a:t>
            </a:r>
            <a:r>
              <a:rPr lang="sl-SI" dirty="0" smtClean="0">
                <a:solidFill>
                  <a:srgbClr val="00B050"/>
                </a:solidFill>
              </a:rPr>
              <a:t>enakopravnih narodov in nasprotujejo idejam o veliki Nemčiji.</a:t>
            </a:r>
            <a:endParaRPr lang="sl-SI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4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b="1" dirty="0" smtClean="0">
                <a:latin typeface="Calibri" panose="020F0502020204030204" pitchFamily="34" charset="0"/>
              </a:rPr>
              <a:t>A: Poraz </a:t>
            </a:r>
            <a:r>
              <a:rPr lang="sl-SI" b="1" dirty="0">
                <a:latin typeface="Calibri" panose="020F0502020204030204" pitchFamily="34" charset="0"/>
              </a:rPr>
              <a:t>revolucij </a:t>
            </a:r>
            <a:r>
              <a:rPr lang="en-US" b="1" dirty="0" smtClean="0">
                <a:latin typeface="Calibri" panose="020F0502020204030204" pitchFamily="34" charset="0"/>
              </a:rPr>
              <a:t>1848 (u.94</a:t>
            </a:r>
            <a:r>
              <a:rPr lang="en-US" b="1" dirty="0">
                <a:latin typeface="Calibri" panose="020F0502020204030204" pitchFamily="34" charset="0"/>
              </a:rPr>
              <a:t>)</a:t>
            </a:r>
            <a:r>
              <a:rPr lang="sl-SI" b="1" dirty="0">
                <a:latin typeface="Calibri" panose="020F0502020204030204" pitchFamily="34" charset="0"/>
              </a:rPr>
              <a:t>– začetek nove dobe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err="1">
                <a:latin typeface="Calibri" panose="020F0502020204030204" pitchFamily="34" charset="0"/>
                <a:sym typeface="Wingdings" panose="05000000000000000000" pitchFamily="2" charset="2"/>
              </a:rPr>
              <a:t>napredek-kje</a:t>
            </a:r>
            <a:r>
              <a:rPr lang="en-US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?:</a:t>
            </a:r>
            <a:endParaRPr lang="sl-SI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B: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ZAHTEVE/CILJI</a:t>
            </a:r>
            <a:r>
              <a:rPr lang="sl-SI" dirty="0" smtClean="0">
                <a:solidFill>
                  <a:srgbClr val="FF0000"/>
                </a:solidFill>
                <a:latin typeface="Calibri" panose="020F0502020204030204" pitchFamily="34" charset="0"/>
              </a:rPr>
              <a:t> NARODOV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                      </a:t>
            </a:r>
            <a:r>
              <a:rPr lang="sl-SI" dirty="0" smtClean="0">
                <a:latin typeface="Calibri" panose="020F0502020204030204" pitchFamily="34" charset="0"/>
              </a:rPr>
              <a:t>C: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OPIŠI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Združevanje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Italije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(u.95)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nastala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zdužena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talija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Nemško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vprašanje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(u.96)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nastalo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združeno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Nemško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cesarstvo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Nacionalni </a:t>
            </a: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</a:rPr>
              <a:t>problemi v Habsburški monarhiji </a:t>
            </a:r>
            <a:r>
              <a:rPr lang="sl-SI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–opiši jih.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Kako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nastala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Avstro-Ogrska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1. Cilji prebujenih narodov</a:t>
            </a:r>
            <a:endParaRPr lang="sl-SI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3920" cy="4572000"/>
          </a:xfrm>
        </p:spPr>
        <p:txBody>
          <a:bodyPr/>
          <a:lstStyle/>
          <a:p>
            <a:r>
              <a:rPr lang="sl-SI" dirty="0"/>
              <a:t>n</a:t>
            </a:r>
            <a:r>
              <a:rPr lang="sl-SI" dirty="0" smtClean="0"/>
              <a:t>ekateri so želeli lastno državo (Italijani, Nemci …)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d</a:t>
            </a:r>
            <a:r>
              <a:rPr lang="sl-SI" dirty="0" smtClean="0"/>
              <a:t>rugi pa samostojnost (avtonomijo) znotraj obstoječe države (Slovenci, Hrvati …)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5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Združevanje Italije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77072" cy="4651248"/>
          </a:xfrm>
        </p:spPr>
        <p:txBody>
          <a:bodyPr/>
          <a:lstStyle/>
          <a:p>
            <a:r>
              <a:rPr lang="sl-SI" dirty="0" smtClean="0"/>
              <a:t>Italijani, ki so živeli v več državah,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so zahtevali združitev,</a:t>
            </a:r>
          </a:p>
          <a:p>
            <a:r>
              <a:rPr lang="sl-SI" dirty="0" smtClean="0"/>
              <a:t>v Benetkah in Milanu pride do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upora proti Avstriji, ki ni uspel,</a:t>
            </a:r>
          </a:p>
          <a:p>
            <a:r>
              <a:rPr lang="sl-SI" dirty="0"/>
              <a:t>a</a:t>
            </a:r>
            <a:r>
              <a:rPr lang="sl-SI" dirty="0" smtClean="0"/>
              <a:t>vgusta 1849 beneška republika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pride pod Avstrijo in revolucija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je poražena.</a:t>
            </a:r>
          </a:p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619500" cy="376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0423" y="6055964"/>
            <a:ext cx="504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Italijanske upornike premaga avstrijska vojska, </a:t>
            </a:r>
          </a:p>
          <a:p>
            <a:r>
              <a:rPr lang="sl-SI" dirty="0" smtClean="0"/>
              <a:t>ki jo vodi Maršal </a:t>
            </a:r>
            <a:r>
              <a:rPr lang="sl-SI" dirty="0" err="1" smtClean="0"/>
              <a:t>Radetzky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23" y="4629020"/>
            <a:ext cx="15240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Nemško vprašanje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Želja Nemcev po združitvi se je oblikovala v 2 različnih zamislih: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2971800"/>
            <a:ext cx="8534400" cy="2590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a) </a:t>
            </a:r>
            <a:r>
              <a:rPr lang="sl-SI" sz="2500" b="1" u="sng" dirty="0" err="1">
                <a:solidFill>
                  <a:srgbClr val="FF0000"/>
                </a:solidFill>
              </a:rPr>
              <a:t>malo</a:t>
            </a:r>
            <a:r>
              <a:rPr lang="sl-SI" sz="25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nemški</a:t>
            </a:r>
            <a:r>
              <a:rPr lang="sl-SI" sz="25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program: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 vodstvom</a:t>
            </a: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500" b="1" dirty="0">
                <a:solidFill>
                  <a:srgbClr val="FF0000"/>
                </a:solidFill>
              </a:rPr>
              <a:t>Prusije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 bi </a:t>
            </a:r>
            <a:r>
              <a:rPr lang="sl-SI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združili vsi Nemci, toda brez habsburške (avstrijske) monarhije.</a:t>
            </a:r>
          </a:p>
          <a:p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b) </a:t>
            </a:r>
            <a:r>
              <a:rPr lang="sl-SI" sz="2500" b="1" u="sng" dirty="0">
                <a:solidFill>
                  <a:srgbClr val="0070C0"/>
                </a:solidFill>
              </a:rPr>
              <a:t>veliko</a:t>
            </a:r>
            <a:r>
              <a:rPr lang="sl-SI" sz="25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nemški program: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pod vodstvom</a:t>
            </a:r>
            <a:r>
              <a:rPr lang="sl-SI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500" b="1" dirty="0">
                <a:solidFill>
                  <a:srgbClr val="0070C0"/>
                </a:solidFill>
              </a:rPr>
              <a:t>Avstrije</a:t>
            </a:r>
            <a:r>
              <a:rPr lang="sl-SI" sz="2500" b="1" dirty="0">
                <a:solidFill>
                  <a:srgbClr val="FF0000"/>
                </a:solidFill>
              </a:rPr>
              <a:t> </a:t>
            </a:r>
            <a:r>
              <a:rPr lang="sl-SI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 bi se združile vse nemške dežele.</a:t>
            </a:r>
          </a:p>
        </p:txBody>
      </p:sp>
    </p:spTree>
    <p:extLst>
      <p:ext uri="{BB962C8B-B14F-4D97-AF65-F5344CB8AC3E}">
        <p14:creationId xmlns:p14="http://schemas.microsoft.com/office/powerpoint/2010/main" val="206168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839200" cy="5702300"/>
          </a:xfrm>
        </p:spPr>
        <p:txBody>
          <a:bodyPr>
            <a:normAutofit fontScale="92500"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Maja 1848 </a:t>
            </a:r>
            <a:r>
              <a:rPr lang="sl-SI" dirty="0"/>
              <a:t>se je v </a:t>
            </a:r>
            <a:r>
              <a:rPr lang="sl-SI" b="1" dirty="0"/>
              <a:t>Frankfurt</a:t>
            </a:r>
            <a:r>
              <a:rPr lang="sl-SI" dirty="0"/>
              <a:t>u sestal nemški </a:t>
            </a:r>
            <a:r>
              <a:rPr lang="sl-SI" dirty="0" smtClean="0"/>
              <a:t>parlament, ki je izglasoval ustavo in se zavzel za </a:t>
            </a:r>
            <a:r>
              <a:rPr lang="sl-SI" b="1" dirty="0" smtClean="0">
                <a:solidFill>
                  <a:srgbClr val="0070C0"/>
                </a:solidFill>
              </a:rPr>
              <a:t>veliko</a:t>
            </a:r>
            <a:r>
              <a:rPr lang="sl-SI" b="1" dirty="0" smtClean="0"/>
              <a:t>nemški program</a:t>
            </a:r>
          </a:p>
          <a:p>
            <a:endParaRPr lang="sl-SI" dirty="0"/>
          </a:p>
          <a:p>
            <a:r>
              <a:rPr lang="sl-SI" dirty="0"/>
              <a:t>s</a:t>
            </a:r>
            <a:r>
              <a:rPr lang="sl-SI" dirty="0" smtClean="0"/>
              <a:t> priključitvijo Avstrije v združeno nemško državo se ne </a:t>
            </a:r>
            <a:r>
              <a:rPr lang="sl-SI" dirty="0" smtClean="0">
                <a:solidFill>
                  <a:srgbClr val="0070C0"/>
                </a:solidFill>
              </a:rPr>
              <a:t>strinjajo </a:t>
            </a:r>
            <a:r>
              <a:rPr lang="sl-SI" b="1" dirty="0" smtClean="0">
                <a:solidFill>
                  <a:srgbClr val="0070C0"/>
                </a:solidFill>
              </a:rPr>
              <a:t>ne</a:t>
            </a:r>
            <a:r>
              <a:rPr lang="sl-SI" dirty="0" smtClean="0">
                <a:solidFill>
                  <a:srgbClr val="0070C0"/>
                </a:solidFill>
              </a:rPr>
              <a:t>nemški</a:t>
            </a:r>
            <a:r>
              <a:rPr lang="sl-SI" dirty="0" smtClean="0"/>
              <a:t> narodi v Avstriji, ki so se zbali, da </a:t>
            </a:r>
            <a:r>
              <a:rPr lang="sl-SI" dirty="0" smtClean="0">
                <a:solidFill>
                  <a:srgbClr val="0070C0"/>
                </a:solidFill>
              </a:rPr>
              <a:t>ne </a:t>
            </a:r>
            <a:r>
              <a:rPr lang="sl-SI" dirty="0" smtClean="0"/>
              <a:t>bodo imeli več manjšinskih pravic v okviru nove države, zato se zberejo na </a:t>
            </a:r>
          </a:p>
          <a:p>
            <a:pPr marL="0" indent="0">
              <a:buNone/>
            </a:pPr>
            <a:r>
              <a:rPr lang="sl-SI" u="sng" dirty="0" smtClean="0"/>
              <a:t>         </a:t>
            </a:r>
            <a:r>
              <a:rPr lang="sl-SI" b="1" u="sng" dirty="0" smtClean="0"/>
              <a:t>vseslovanskem kongresu v Pragi</a:t>
            </a:r>
            <a:r>
              <a:rPr lang="sl-SI" dirty="0" smtClean="0"/>
              <a:t>, kjer nasprotujejo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velikonemškemu programu in </a:t>
            </a:r>
            <a:r>
              <a:rPr lang="sl-SI" b="1" dirty="0" smtClean="0">
                <a:solidFill>
                  <a:srgbClr val="00B050"/>
                </a:solidFill>
              </a:rPr>
              <a:t>zahtevajo</a:t>
            </a:r>
            <a:r>
              <a:rPr lang="sl-SI" b="1" dirty="0" smtClean="0"/>
              <a:t>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preoblikovanje avstrijskega cesarstva v </a:t>
            </a:r>
            <a:r>
              <a:rPr lang="sl-SI" b="1" dirty="0" smtClean="0">
                <a:solidFill>
                  <a:srgbClr val="00B050"/>
                </a:solidFill>
              </a:rPr>
              <a:t>zvezo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B050"/>
                </a:solidFill>
              </a:rPr>
              <a:t> </a:t>
            </a:r>
            <a:r>
              <a:rPr lang="sl-SI" b="1" dirty="0" smtClean="0">
                <a:solidFill>
                  <a:srgbClr val="00B050"/>
                </a:solidFill>
              </a:rPr>
              <a:t>        enakopravnih narodov </a:t>
            </a:r>
            <a:r>
              <a:rPr lang="sl-SI" dirty="0" smtClean="0"/>
              <a:t>           avstrijska oblast jih je 						   pregnala</a:t>
            </a:r>
          </a:p>
          <a:p>
            <a:pPr marL="1920240" lvl="7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52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5400" y="5334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6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Prago so na vseslovenski kongres povabili predstavnike vseh slovanskih narodov v habsburški monarhiji. Prišlo je 4000 ljudi, med njimi tudi 3 Slovenci.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2066925" cy="29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5791200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Stanko Vraz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143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4. Nacionalni problemi v Habsburški monarhiji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91600" cy="4572000"/>
          </a:xfrm>
        </p:spPr>
        <p:txBody>
          <a:bodyPr/>
          <a:lstStyle/>
          <a:p>
            <a:pPr marL="0" indent="0">
              <a:buNone/>
            </a:pPr>
            <a:r>
              <a:rPr lang="sl-SI" sz="2500" dirty="0" smtClean="0"/>
              <a:t>Narodne težnje znotraj habsburške monarhije so pokazali: </a:t>
            </a:r>
            <a:r>
              <a:rPr lang="sl-SI" sz="2500" b="1" dirty="0" smtClean="0">
                <a:solidFill>
                  <a:srgbClr val="FF0000"/>
                </a:solidFill>
              </a:rPr>
              <a:t>Madžari, Hrvati, Slovenci, Poljaki, Ukrajinci, Slovaki, Romuni in Čehi.</a:t>
            </a:r>
          </a:p>
          <a:p>
            <a:pPr marL="0" indent="0">
              <a:buNone/>
            </a:pPr>
            <a:endParaRPr lang="sl-SI" sz="2500" b="1" dirty="0">
              <a:solidFill>
                <a:srgbClr val="FF0000"/>
              </a:solidFill>
            </a:endParaRPr>
          </a:p>
          <a:p>
            <a:pPr marL="514350" indent="-514350">
              <a:buAutoNum type="alphaLcParenR"/>
            </a:pPr>
            <a:r>
              <a:rPr lang="sl-SI" sz="2500" b="1" dirty="0" smtClean="0">
                <a:solidFill>
                  <a:srgbClr val="FF0000"/>
                </a:solidFill>
              </a:rPr>
              <a:t>Madžari: </a:t>
            </a:r>
            <a:r>
              <a:rPr lang="sl-SI" sz="2500" b="1" dirty="0" smtClean="0"/>
              <a:t>- </a:t>
            </a:r>
            <a:r>
              <a:rPr lang="sl-SI" sz="2500" b="1" dirty="0" err="1" smtClean="0"/>
              <a:t>Lajos</a:t>
            </a:r>
            <a:r>
              <a:rPr lang="sl-SI" sz="2500" b="1" dirty="0" smtClean="0"/>
              <a:t> Kossuth</a:t>
            </a:r>
          </a:p>
          <a:p>
            <a:pPr marL="0" indent="0">
              <a:buNone/>
            </a:pPr>
            <a:r>
              <a:rPr lang="sl-SI" sz="2500" b="1" dirty="0"/>
              <a:t>	</a:t>
            </a:r>
            <a:r>
              <a:rPr lang="sl-SI" sz="2500" b="1" dirty="0" smtClean="0"/>
              <a:t>	    </a:t>
            </a:r>
            <a:r>
              <a:rPr lang="sl-SI" sz="2500" b="1" u="sng" dirty="0" smtClean="0"/>
              <a:t>- so za: </a:t>
            </a:r>
            <a:r>
              <a:rPr lang="sl-SI" sz="2500" b="1" dirty="0" smtClean="0"/>
              <a:t>popolno osamosvojitev </a:t>
            </a:r>
          </a:p>
          <a:p>
            <a:pPr marL="0" indent="0">
              <a:buNone/>
            </a:pPr>
            <a:r>
              <a:rPr lang="sl-SI" sz="2500" b="1" dirty="0"/>
              <a:t>	 </a:t>
            </a:r>
            <a:r>
              <a:rPr lang="sl-SI" sz="2500" b="1" dirty="0" smtClean="0"/>
              <a:t>                Ogrske od Dunaja, pri čemer ne </a:t>
            </a:r>
          </a:p>
          <a:p>
            <a:pPr marL="0" indent="0">
              <a:buNone/>
            </a:pPr>
            <a:r>
              <a:rPr lang="sl-SI" sz="2500" b="1" dirty="0"/>
              <a:t> </a:t>
            </a:r>
            <a:r>
              <a:rPr lang="sl-SI" sz="2500" b="1" dirty="0" smtClean="0"/>
              <a:t>                           priznavajo nacionalnih pravic  </a:t>
            </a:r>
          </a:p>
          <a:p>
            <a:pPr marL="0" indent="0">
              <a:buNone/>
            </a:pPr>
            <a:r>
              <a:rPr lang="sl-SI" sz="2500" b="1" dirty="0"/>
              <a:t> </a:t>
            </a:r>
            <a:r>
              <a:rPr lang="sl-SI" sz="2500" b="1" dirty="0" smtClean="0"/>
              <a:t>                           drugim narodom (Srbom, Hrvatom</a:t>
            </a:r>
            <a:r>
              <a:rPr lang="sl-SI" b="1" dirty="0" smtClean="0"/>
              <a:t>)</a:t>
            </a:r>
            <a:endParaRPr lang="sl-SI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r="16068"/>
          <a:stretch/>
        </p:blipFill>
        <p:spPr bwMode="auto">
          <a:xfrm>
            <a:off x="127000" y="3810000"/>
            <a:ext cx="20955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0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9067800" cy="517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b) Hrvati: </a:t>
            </a:r>
            <a:r>
              <a:rPr lang="sl-SI" dirty="0" smtClean="0"/>
              <a:t>- ogorčeni nad madžarskimi zahtevami,</a:t>
            </a:r>
          </a:p>
          <a:p>
            <a:pPr marL="0" indent="0">
              <a:buNone/>
            </a:pPr>
            <a:r>
              <a:rPr lang="sl-SI" dirty="0"/>
              <a:t>	 </a:t>
            </a:r>
            <a:r>
              <a:rPr lang="sl-SI" dirty="0" smtClean="0"/>
              <a:t>       - sestavili politični program proti madžarizaciji,</a:t>
            </a:r>
          </a:p>
          <a:p>
            <a:pPr marL="0" indent="0">
              <a:buNone/>
            </a:pPr>
            <a:r>
              <a:rPr lang="sl-SI" dirty="0"/>
              <a:t>	 </a:t>
            </a:r>
            <a:r>
              <a:rPr lang="sl-SI" dirty="0" smtClean="0"/>
              <a:t>       - hrvaški ban: </a:t>
            </a:r>
            <a:r>
              <a:rPr lang="sl-SI" b="1" dirty="0" smtClean="0"/>
              <a:t>Josip Jelačić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napove vojno Madžarom in se z vojsko odpravi na Dunaj, kjer situacijo izkoristi cesar Franc Jožef, ki Jelačića uporabi pri zatiranju revolucije na Madžarskem. Leta 1849 pokori Madžare </a:t>
            </a:r>
            <a:r>
              <a:rPr lang="sl-SI" smtClean="0"/>
              <a:t>in revolucija   </a:t>
            </a:r>
            <a:r>
              <a:rPr lang="sl-SI" dirty="0" smtClean="0"/>
              <a:t>je bila poražena.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        </a:t>
            </a:r>
          </a:p>
          <a:p>
            <a:pPr marL="0" indent="0">
              <a:buNone/>
            </a:pPr>
            <a:endParaRPr lang="sl-SI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76800" y="2667000"/>
            <a:ext cx="0" cy="2114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4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383</Words>
  <Application>Microsoft Office PowerPoint</Application>
  <PresentationFormat>Diaprojekcija na zaslonu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Civic</vt:lpstr>
      <vt:lpstr>POMLAD NARODOV </vt:lpstr>
      <vt:lpstr>PowerPointova predstavitev</vt:lpstr>
      <vt:lpstr>1. Cilji prebujenih narodov</vt:lpstr>
      <vt:lpstr>2. Združevanje Italije</vt:lpstr>
      <vt:lpstr>3. Nemško vprašanje</vt:lpstr>
      <vt:lpstr>PowerPointova predstavitev</vt:lpstr>
      <vt:lpstr>PowerPointova predstavitev</vt:lpstr>
      <vt:lpstr>4. Nacionalni problemi v Habsburški monarhiji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POMLAD NARODOV </dc:title>
  <dc:creator/>
  <cp:lastModifiedBy>Učitelj</cp:lastModifiedBy>
  <cp:revision>32</cp:revision>
  <dcterms:created xsi:type="dcterms:W3CDTF">2006-08-16T00:00:00Z</dcterms:created>
  <dcterms:modified xsi:type="dcterms:W3CDTF">2017-05-03T06:52:15Z</dcterms:modified>
</cp:coreProperties>
</file>