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81" r:id="rId4"/>
    <p:sldId id="274" r:id="rId5"/>
    <p:sldId id="275" r:id="rId6"/>
    <p:sldId id="277" r:id="rId7"/>
    <p:sldId id="282" r:id="rId8"/>
    <p:sldId id="276" r:id="rId9"/>
    <p:sldId id="283" r:id="rId10"/>
    <p:sldId id="257" r:id="rId11"/>
    <p:sldId id="258" r:id="rId12"/>
    <p:sldId id="259" r:id="rId13"/>
    <p:sldId id="260" r:id="rId14"/>
    <p:sldId id="284" r:id="rId15"/>
    <p:sldId id="286" r:id="rId16"/>
    <p:sldId id="285" r:id="rId17"/>
    <p:sldId id="287" r:id="rId18"/>
    <p:sldId id="261" r:id="rId19"/>
    <p:sldId id="262" r:id="rId20"/>
    <p:sldId id="263" r:id="rId21"/>
    <p:sldId id="264" r:id="rId22"/>
    <p:sldId id="265" r:id="rId23"/>
    <p:sldId id="266" r:id="rId24"/>
    <p:sldId id="288" r:id="rId25"/>
    <p:sldId id="269" r:id="rId26"/>
    <p:sldId id="267" r:id="rId27"/>
    <p:sldId id="268" r:id="rId28"/>
    <p:sldId id="278" r:id="rId29"/>
    <p:sldId id="279" r:id="rId30"/>
    <p:sldId id="289" r:id="rId31"/>
    <p:sldId id="280" r:id="rId32"/>
    <p:sldId id="291" r:id="rId33"/>
    <p:sldId id="270" r:id="rId34"/>
    <p:sldId id="271" r:id="rId35"/>
    <p:sldId id="290" r:id="rId36"/>
    <p:sldId id="27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4660"/>
  </p:normalViewPr>
  <p:slideViewPr>
    <p:cSldViewPr>
      <p:cViewPr varScale="1">
        <p:scale>
          <a:sx n="69" d="100"/>
          <a:sy n="69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ByY-DnGYo" TargetMode="External"/><Relationship Id="rId2" Type="http://schemas.openxmlformats.org/officeDocument/2006/relationships/hyperlink" Target="https://www.youtube.com/watch?v=PBn7iWzrKoI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33400"/>
            <a:ext cx="6414868" cy="2868168"/>
          </a:xfrm>
        </p:spPr>
        <p:txBody>
          <a:bodyPr/>
          <a:lstStyle/>
          <a:p>
            <a:pPr algn="ctr"/>
            <a:r>
              <a:rPr lang="sl-SI" dirty="0" smtClean="0">
                <a:hlinkClick r:id="rId2"/>
              </a:rPr>
              <a:t>Francoska revolucija</a:t>
            </a:r>
            <a:r>
              <a:rPr lang="en-US" dirty="0" smtClean="0">
                <a:hlinkClick r:id="rId2"/>
              </a:rPr>
              <a:t> </a:t>
            </a:r>
            <a:r>
              <a:rPr lang="en-US" dirty="0" smtClean="0"/>
              <a:t>u.( 70 – 74)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2057400" y="4419600"/>
            <a:ext cx="4572000" cy="36933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Marie Antoinette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sl-SI" u="sng" dirty="0"/>
              <a:t>1. Življenje v Franciji pred </a:t>
            </a:r>
            <a:r>
              <a:rPr lang="sl-SI" u="sng" dirty="0" smtClean="0"/>
              <a:t>revolucijo in vzroki za slednjo </a:t>
            </a:r>
            <a:endParaRPr lang="sl-SI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23247"/>
            <a:ext cx="2583281" cy="307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76250" y="1600200"/>
            <a:ext cx="3181350" cy="2438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dirty="0">
                <a:effectLst/>
                <a:latin typeface="Calibri"/>
                <a:ea typeface="Calibri"/>
                <a:cs typeface="Times New Roman"/>
              </a:rPr>
              <a:t>Prvi stan - </a:t>
            </a:r>
            <a:r>
              <a:rPr lang="sl-SI" sz="1600" dirty="0" smtClean="0">
                <a:effectLst/>
                <a:latin typeface="Calibri"/>
                <a:ea typeface="Calibri"/>
                <a:cs typeface="Times New Roman"/>
              </a:rPr>
              <a:t>­­­­­­­­­­­­­­­­­ </a:t>
            </a:r>
            <a:r>
              <a:rPr lang="sl-SI" sz="1600" b="1" u="sng" dirty="0" smtClean="0">
                <a:effectLst/>
                <a:latin typeface="Calibri"/>
                <a:ea typeface="Calibri"/>
                <a:cs typeface="Times New Roman"/>
              </a:rPr>
              <a:t>DUHOVŠČINA</a:t>
            </a:r>
            <a:endParaRPr lang="sl-SI" sz="1600" b="1" u="sng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dirty="0" smtClean="0">
                <a:effectLst/>
                <a:latin typeface="Calibri"/>
                <a:ea typeface="Calibri"/>
                <a:cs typeface="Times New Roman"/>
              </a:rPr>
              <a:t>Značilnosti/pravice:</a:t>
            </a:r>
            <a:endParaRPr lang="sl-SI" sz="14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- PRIVILEGIJI, NE PLAČUJEJO DAVKOV</a:t>
            </a:r>
            <a:endParaRPr lang="sl-SI" sz="1400" b="1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- LASTNIKI POSESTEV</a:t>
            </a:r>
            <a:endParaRPr lang="sl-SI" sz="1400" b="1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- NEENOTNI (visoka in nižja duhovščina)</a:t>
            </a:r>
            <a:endParaRPr lang="sl-SI" sz="1400" b="1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57200" y="4252913"/>
            <a:ext cx="3181350" cy="2452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dirty="0">
                <a:effectLst/>
                <a:latin typeface="Calibri"/>
                <a:ea typeface="Calibri"/>
                <a:cs typeface="Times New Roman"/>
              </a:rPr>
              <a:t>Tretji stan </a:t>
            </a:r>
            <a:r>
              <a:rPr lang="sl-SI" sz="1600" dirty="0" smtClean="0">
                <a:effectLst/>
                <a:latin typeface="Calibri"/>
                <a:ea typeface="Calibri"/>
                <a:cs typeface="Times New Roman"/>
              </a:rPr>
              <a:t>– </a:t>
            </a:r>
            <a:r>
              <a:rPr lang="sl-SI" sz="1600" b="1" u="sng" dirty="0" smtClean="0">
                <a:latin typeface="Calibri"/>
                <a:ea typeface="Calibri"/>
                <a:cs typeface="Times New Roman"/>
              </a:rPr>
              <a:t>KMETJE IN MEŠČANI</a:t>
            </a:r>
            <a:endParaRPr lang="sl-SI" sz="1600" b="1" u="sng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dirty="0">
                <a:effectLst/>
                <a:latin typeface="Calibri"/>
                <a:ea typeface="Calibri"/>
                <a:cs typeface="Times New Roman"/>
              </a:rPr>
              <a:t>Značilnosti: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BREZ POSESTI,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sl-SI" sz="1400" b="1" dirty="0" smtClean="0">
                <a:latin typeface="Calibri"/>
                <a:ea typeface="Calibri"/>
                <a:cs typeface="Times New Roman"/>
              </a:rPr>
              <a:t>PLAČUJEJO DAVKE,</a:t>
            </a:r>
            <a:endParaRPr lang="sl-SI" sz="1400" b="1" dirty="0">
              <a:latin typeface="Calibri"/>
              <a:ea typeface="Calibri"/>
              <a:cs typeface="Times New Roman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sl-SI" sz="1400" b="1" dirty="0" smtClean="0">
                <a:latin typeface="Calibri"/>
                <a:ea typeface="Calibri"/>
                <a:cs typeface="Times New Roman"/>
              </a:rPr>
              <a:t>KMETJE SO NESVOBODNI,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sl-SI" sz="1400" b="1" dirty="0" smtClean="0">
                <a:latin typeface="Calibri"/>
                <a:ea typeface="Calibri"/>
                <a:cs typeface="Times New Roman"/>
              </a:rPr>
              <a:t>MEŠČANI ZAHTEVAJO POLITIČNE PRAVICE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410200" y="1600200"/>
            <a:ext cx="3429000" cy="2438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600" dirty="0">
                <a:effectLst/>
                <a:latin typeface="Calibri"/>
                <a:ea typeface="Calibri"/>
                <a:cs typeface="Times New Roman"/>
              </a:rPr>
              <a:t>Drugi stan - </a:t>
            </a:r>
            <a:r>
              <a:rPr lang="sl-SI" sz="1600" b="1" u="sng" dirty="0" smtClean="0">
                <a:latin typeface="Calibri"/>
                <a:ea typeface="Calibri"/>
                <a:cs typeface="Times New Roman"/>
              </a:rPr>
              <a:t>PLEMSTVO</a:t>
            </a:r>
            <a:endParaRPr lang="sl-SI" sz="1600" b="1" u="sng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dirty="0">
                <a:effectLst/>
                <a:latin typeface="Calibri"/>
                <a:ea typeface="Calibri"/>
                <a:cs typeface="Times New Roman"/>
              </a:rPr>
              <a:t>Značilnosti: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- PRIVILEGIJI, NE PLAČUJEJO DAVKOV</a:t>
            </a:r>
            <a:endParaRPr lang="sl-SI" sz="1400" b="1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- LASTNIKI POSESTEV</a:t>
            </a:r>
            <a:endParaRPr lang="sl-SI" sz="1400" b="1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1400" b="1" dirty="0" smtClean="0">
                <a:effectLst/>
                <a:latin typeface="Calibri"/>
                <a:ea typeface="Calibri"/>
                <a:cs typeface="Times New Roman"/>
              </a:rPr>
              <a:t>- NEENOTNI  (dvorno in podeželsko plemstvo)</a:t>
            </a:r>
            <a:endParaRPr lang="sl-SI" sz="11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562600" y="4495800"/>
            <a:ext cx="3389630" cy="1876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000" u="sng" dirty="0">
                <a:effectLst/>
                <a:latin typeface="Calibri"/>
                <a:ea typeface="Calibri"/>
                <a:cs typeface="Times New Roman"/>
              </a:rPr>
              <a:t>Sporočilo karikature</a:t>
            </a:r>
            <a:r>
              <a:rPr lang="sl-SI" sz="2000" u="sng" dirty="0" smtClean="0">
                <a:effectLst/>
                <a:latin typeface="Calibri"/>
                <a:ea typeface="Calibri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000" b="1" dirty="0" smtClean="0">
                <a:latin typeface="Calibri"/>
                <a:ea typeface="Calibri"/>
                <a:cs typeface="Times New Roman"/>
              </a:rPr>
              <a:t>Tretji stan nosi breme prvega in drugega stanu.</a:t>
            </a:r>
            <a:endParaRPr lang="sl-SI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6603885" y="0"/>
            <a:ext cx="23622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KDO?</a:t>
            </a:r>
          </a:p>
          <a:p>
            <a:pPr algn="ctr"/>
            <a:r>
              <a:rPr lang="sl-SI" sz="2800" dirty="0" smtClean="0"/>
              <a:t>PRAVICE?</a:t>
            </a:r>
          </a:p>
          <a:p>
            <a:pPr algn="ctr"/>
            <a:r>
              <a:rPr lang="sl-SI" sz="2800" dirty="0" smtClean="0"/>
              <a:t>SPOROČILO KARIKATURE?</a:t>
            </a:r>
          </a:p>
          <a:p>
            <a:pPr algn="ctr"/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4109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077200" cy="598932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Francijo je od leta 1774 dalje vodil </a:t>
            </a:r>
            <a:r>
              <a:rPr lang="sl-SI" b="1" u="sng" dirty="0" smtClean="0"/>
              <a:t>Ludvik XVI., </a:t>
            </a:r>
            <a:r>
              <a:rPr lang="sl-SI" dirty="0"/>
              <a:t>ki je vladal absolutistično in živel zelo razkošno. Zlasti zapravljiva je bila njegova žena </a:t>
            </a:r>
            <a:r>
              <a:rPr lang="sl-SI" b="1" u="sng" dirty="0" smtClean="0"/>
              <a:t>Maria </a:t>
            </a:r>
            <a:r>
              <a:rPr lang="sl-SI" b="1" u="sng" dirty="0" err="1" smtClean="0"/>
              <a:t>Antoinetta</a:t>
            </a:r>
            <a:r>
              <a:rPr lang="sl-SI" dirty="0" smtClean="0"/>
              <a:t>.</a:t>
            </a:r>
            <a:endParaRPr lang="sl-SI" b="1" u="sng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5162"/>
            <a:ext cx="3683000" cy="50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65162"/>
            <a:ext cx="4214052" cy="511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7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7924800" cy="5769936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Gospodarska kriza je v Franciji dosegla vrhunec leta 1787. Pride do </a:t>
            </a:r>
            <a:r>
              <a:rPr lang="sl-SI" b="1" dirty="0"/>
              <a:t>bankrota</a:t>
            </a:r>
            <a:r>
              <a:rPr lang="sl-SI" dirty="0"/>
              <a:t> državne blagajne, ki so ga povzročili</a:t>
            </a:r>
            <a:r>
              <a:rPr lang="sl-SI" dirty="0" smtClean="0"/>
              <a:t>:</a:t>
            </a:r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/>
              <a:t>r</a:t>
            </a:r>
            <a:r>
              <a:rPr lang="sl-SI" dirty="0" smtClean="0"/>
              <a:t>azkošno življenje dvora (obleke, nakit, zabave),</a:t>
            </a:r>
          </a:p>
          <a:p>
            <a:r>
              <a:rPr lang="sl-SI" dirty="0" smtClean="0"/>
              <a:t>izdatki za vzdrževanje vojske in neuspešne vojne,</a:t>
            </a:r>
          </a:p>
          <a:p>
            <a:r>
              <a:rPr lang="sl-SI" dirty="0"/>
              <a:t>ogromni izdatki za plače številnih (neučinkovitih) uradnikov in vojnih veteranov</a:t>
            </a:r>
            <a:r>
              <a:rPr lang="sl-SI" dirty="0" smtClean="0"/>
              <a:t>,</a:t>
            </a:r>
          </a:p>
          <a:p>
            <a:r>
              <a:rPr lang="sl-SI" dirty="0"/>
              <a:t>n</a:t>
            </a:r>
            <a:r>
              <a:rPr lang="sl-SI" dirty="0" smtClean="0"/>
              <a:t>aravne nesreče, ki so dvignile cene živil.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8878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0040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sl-SI" u="sng" dirty="0"/>
              <a:t>2. Zasedanje generalnih stanov in pohod na </a:t>
            </a:r>
            <a:r>
              <a:rPr lang="sl-SI" u="sng" dirty="0" err="1" smtClean="0"/>
              <a:t>Bastiljo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543800" cy="4846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Kralj je maja 1789 sklical generalne stanove </a:t>
            </a:r>
            <a:r>
              <a:rPr lang="sl-SI" sz="2200" dirty="0" smtClean="0"/>
              <a:t>(</a:t>
            </a:r>
            <a:r>
              <a:rPr lang="sl-SI" sz="2200" dirty="0"/>
              <a:t>predstavnike vseh treh stanov). Odločali so o izhodu iz </a:t>
            </a:r>
            <a:r>
              <a:rPr lang="sl-SI" sz="2200" dirty="0" smtClean="0"/>
              <a:t>krize.</a:t>
            </a:r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endParaRPr lang="sl-SI" sz="2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438400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57450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8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50800"/>
            <a:ext cx="5181600" cy="6908800"/>
          </a:xfrm>
        </p:spPr>
      </p:pic>
    </p:spTree>
    <p:extLst>
      <p:ext uri="{BB962C8B-B14F-4D97-AF65-F5344CB8AC3E}">
        <p14:creationId xmlns:p14="http://schemas.microsoft.com/office/powerpoint/2010/main" val="232429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7239000" cy="5693736"/>
          </a:xfrm>
        </p:spPr>
        <p:txBody>
          <a:bodyPr/>
          <a:lstStyle/>
          <a:p>
            <a:pPr marL="0" indent="0">
              <a:buNone/>
            </a:pPr>
            <a:r>
              <a:rPr lang="sl-SI" sz="2200" dirty="0" smtClean="0"/>
              <a:t>Po </a:t>
            </a:r>
            <a:r>
              <a:rPr lang="sl-SI" sz="2200" dirty="0"/>
              <a:t>starem je vsak stan imel </a:t>
            </a:r>
            <a:r>
              <a:rPr lang="sl-SI" sz="2200" b="1" u="sng" dirty="0"/>
              <a:t>en</a:t>
            </a:r>
            <a:r>
              <a:rPr lang="sl-SI" sz="2200" dirty="0"/>
              <a:t> glas. Tretji stan je zahteval glasovanje »po glavah</a:t>
            </a:r>
            <a:r>
              <a:rPr lang="sl-SI" sz="2200" dirty="0" smtClean="0"/>
              <a:t>«.</a:t>
            </a:r>
            <a:endParaRPr lang="sl-SI" sz="2200" dirty="0"/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r>
              <a:rPr lang="sl-SI" sz="2200" dirty="0" smtClean="0"/>
              <a:t>T.p.,</a:t>
            </a:r>
            <a:r>
              <a:rPr lang="sl-SI" sz="2200" b="1" u="sng" dirty="0" smtClean="0"/>
              <a:t> </a:t>
            </a:r>
            <a:r>
              <a:rPr lang="sl-SI" sz="2200" b="1" u="sng" dirty="0"/>
              <a:t>da se zavzemajo za skupno zasedanje in glasovanje vseh treh stanov, pri čemer šteje vsak glas </a:t>
            </a:r>
            <a:r>
              <a:rPr lang="sl-SI" sz="2200" b="1" u="sng" dirty="0" smtClean="0"/>
              <a:t>zastopnika.</a:t>
            </a:r>
            <a:r>
              <a:rPr lang="sl-SI" sz="2200" dirty="0"/>
              <a:t>	</a:t>
            </a:r>
            <a:r>
              <a:rPr lang="sl-SI" sz="2800" dirty="0"/>
              <a:t>						               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539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96200" cy="4846320"/>
          </a:xfrm>
        </p:spPr>
        <p:txBody>
          <a:bodyPr/>
          <a:lstStyle/>
          <a:p>
            <a:pPr marL="0" indent="0">
              <a:buNone/>
            </a:pPr>
            <a:r>
              <a:rPr lang="sl-SI" sz="2200" dirty="0"/>
              <a:t>Zasedanje je bilo </a:t>
            </a:r>
            <a:r>
              <a:rPr lang="sl-SI" sz="2200" b="1" u="sng" dirty="0"/>
              <a:t>neuspešno</a:t>
            </a:r>
            <a:r>
              <a:rPr lang="sl-SI" sz="2200" dirty="0"/>
              <a:t>               kralj želi razpustiti stanove, a se mu predstavniki tretjega stanu uprejo in se razglasijo za predstavnike francoskega ljudstva ter ustanovijo </a:t>
            </a:r>
            <a:r>
              <a:rPr lang="sl-SI" sz="2200" b="1" u="sng" dirty="0"/>
              <a:t>narodno skupščino.</a:t>
            </a:r>
            <a:r>
              <a:rPr lang="sl-SI" sz="2200" dirty="0"/>
              <a:t> </a:t>
            </a:r>
            <a:endParaRPr lang="sl-SI" sz="2200" dirty="0" smtClean="0"/>
          </a:p>
          <a:p>
            <a:pPr marL="0" indent="0">
              <a:buNone/>
            </a:pPr>
            <a:endParaRPr lang="sl-SI" sz="2200" dirty="0" smtClean="0"/>
          </a:p>
          <a:p>
            <a:pPr marL="0" indent="0">
              <a:buNone/>
            </a:pPr>
            <a:r>
              <a:rPr lang="sl-SI" sz="2200" dirty="0" smtClean="0"/>
              <a:t>Kralj </a:t>
            </a:r>
            <a:r>
              <a:rPr lang="sl-SI" sz="2200" dirty="0"/>
              <a:t>jih najprej ne prizna, zato tretji stan  </a:t>
            </a:r>
            <a:r>
              <a:rPr lang="sl-SI" sz="2200" b="1" dirty="0" smtClean="0"/>
              <a:t>14</a:t>
            </a:r>
            <a:r>
              <a:rPr lang="sl-SI" sz="2200" b="1" dirty="0"/>
              <a:t>. julija 1789</a:t>
            </a:r>
            <a:r>
              <a:rPr lang="sl-SI" sz="2200" dirty="0"/>
              <a:t> izvede </a:t>
            </a:r>
            <a:r>
              <a:rPr lang="sl-SI" sz="2200" b="1" u="sng" dirty="0"/>
              <a:t>pohod na </a:t>
            </a:r>
            <a:r>
              <a:rPr lang="sl-SI" sz="2200" b="1" u="sng" dirty="0" err="1"/>
              <a:t>Bastiljo</a:t>
            </a:r>
            <a:r>
              <a:rPr lang="sl-SI" sz="2200" dirty="0"/>
              <a:t>, kjer so bili zaprti politični zaporniki.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676400"/>
            <a:ext cx="6651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2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31456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909052" cy="441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1000" y="4648200"/>
            <a:ext cx="7772400" cy="1981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Calibri"/>
                <a:ea typeface="Calibri"/>
                <a:cs typeface="Times New Roman"/>
              </a:rPr>
              <a:t>Zavzetje </a:t>
            </a:r>
            <a:r>
              <a:rPr lang="sl-SI" sz="2000" dirty="0" err="1">
                <a:effectLst/>
                <a:latin typeface="Calibri"/>
                <a:ea typeface="Calibri"/>
                <a:cs typeface="Times New Roman"/>
              </a:rPr>
              <a:t>Bastilje</a:t>
            </a:r>
            <a:r>
              <a:rPr lang="sl-SI" sz="2000" dirty="0">
                <a:effectLst/>
                <a:latin typeface="Calibri"/>
                <a:ea typeface="Calibri"/>
                <a:cs typeface="Times New Roman"/>
              </a:rPr>
              <a:t>, ki so jo zrušili do tal je bilo znamenje za izbruh revolucije po vsej Franciji. Po napadu se razširijo nemiri po vsej državi: na podeželju so kmetje začeli napadati gradove svojih zemljiških gospodov           </a:t>
            </a:r>
            <a:r>
              <a:rPr lang="sl-SI" sz="2000" dirty="0" smtClean="0">
                <a:effectLst/>
                <a:latin typeface="Calibri"/>
                <a:ea typeface="Calibri"/>
                <a:cs typeface="Times New Roman"/>
              </a:rPr>
              <a:t>  začela </a:t>
            </a:r>
            <a:r>
              <a:rPr lang="sl-SI" sz="2000" dirty="0">
                <a:effectLst/>
                <a:latin typeface="Calibri"/>
                <a:ea typeface="Calibri"/>
                <a:cs typeface="Times New Roman"/>
              </a:rPr>
              <a:t>se je </a:t>
            </a:r>
            <a:r>
              <a:rPr lang="sl-SI" sz="2000" b="1" dirty="0">
                <a:effectLst/>
                <a:latin typeface="Calibri"/>
                <a:ea typeface="Calibri"/>
                <a:cs typeface="Times New Roman"/>
              </a:rPr>
              <a:t>FRANCOSKA REVOLUCIJA</a:t>
            </a:r>
            <a:r>
              <a:rPr lang="sl-SI" sz="2000" dirty="0">
                <a:effectLst/>
                <a:latin typeface="Calibri"/>
                <a:ea typeface="Calibri"/>
                <a:cs typeface="Times New Roman"/>
              </a:rPr>
              <a:t>. 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l-SI" sz="2000" b="1" u="sng" dirty="0">
                <a:effectLst/>
                <a:latin typeface="Calibri"/>
                <a:ea typeface="Calibri"/>
                <a:cs typeface="Times New Roman"/>
              </a:rPr>
              <a:t>Simbolni pomen padca </a:t>
            </a:r>
            <a:r>
              <a:rPr lang="sl-SI" sz="2000" b="1" u="sng" dirty="0" err="1">
                <a:effectLst/>
                <a:latin typeface="Calibri"/>
                <a:ea typeface="Calibri"/>
                <a:cs typeface="Times New Roman"/>
              </a:rPr>
              <a:t>Bastilje</a:t>
            </a:r>
            <a:r>
              <a:rPr lang="sl-SI" sz="2000" b="1" dirty="0">
                <a:effectLst/>
                <a:latin typeface="Calibri"/>
                <a:ea typeface="Calibri"/>
                <a:cs typeface="Times New Roman"/>
              </a:rPr>
              <a:t>: </a:t>
            </a:r>
            <a:r>
              <a:rPr lang="sl-SI" sz="2000" dirty="0">
                <a:effectLst/>
                <a:latin typeface="Calibri"/>
                <a:ea typeface="Calibri"/>
                <a:cs typeface="Times New Roman"/>
              </a:rPr>
              <a:t>obračun s starim absolutističnim redom.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7010400" y="5479542"/>
            <a:ext cx="609600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725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u="sng" dirty="0"/>
              <a:t>3. Revolucionarni sklepi narodne </a:t>
            </a:r>
            <a:r>
              <a:rPr lang="sl-SI" u="sng" dirty="0" smtClean="0"/>
              <a:t>skupščine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315200" cy="4846320"/>
          </a:xfrm>
        </p:spPr>
        <p:txBody>
          <a:bodyPr/>
          <a:lstStyle/>
          <a:p>
            <a:pPr marL="0" indent="0">
              <a:buNone/>
            </a:pPr>
            <a:r>
              <a:rPr lang="sl-SI" sz="2000" dirty="0"/>
              <a:t>Poslanci narodne skupščine so prihajali zlasti iz srednjega in bogatega meščanstva (odvetniki, trgovci, izobraženci, lastniki manufaktur) in so se </a:t>
            </a:r>
            <a:r>
              <a:rPr lang="sl-SI" sz="2000" dirty="0" smtClean="0"/>
              <a:t>imenovali</a:t>
            </a:r>
            <a:r>
              <a:rPr lang="sl-SI" sz="2000" b="1" dirty="0"/>
              <a:t> </a:t>
            </a:r>
            <a:r>
              <a:rPr lang="sl-SI" sz="2000" b="1" u="sng" dirty="0" err="1" smtClean="0"/>
              <a:t>žirondisti</a:t>
            </a:r>
            <a:r>
              <a:rPr lang="sl-SI" sz="2000" dirty="0" smtClean="0"/>
              <a:t>. </a:t>
            </a:r>
            <a:r>
              <a:rPr lang="sl-SI" sz="2000" dirty="0"/>
              <a:t>Bili so navdušeni nad razsvetljenskimi idejami in avgusta 1789 </a:t>
            </a:r>
            <a:endParaRPr lang="sl-SI" sz="2000" dirty="0" smtClean="0"/>
          </a:p>
          <a:p>
            <a:pPr marL="0" indent="0">
              <a:buNone/>
            </a:pPr>
            <a:r>
              <a:rPr lang="sl-SI" sz="2000" b="1" u="sng" dirty="0" smtClean="0"/>
              <a:t>odpravijo fevdalizem (dajatve, tlako) in uvedejo enakost v obdavčevanju in pred zakonom.</a:t>
            </a:r>
            <a:r>
              <a:rPr lang="sl-SI" sz="2000" dirty="0" smtClean="0"/>
              <a:t> </a:t>
            </a:r>
          </a:p>
          <a:p>
            <a:pPr marL="0" indent="0">
              <a:buNone/>
            </a:pPr>
            <a:endParaRPr lang="sl-SI" sz="2000" dirty="0"/>
          </a:p>
          <a:p>
            <a:pPr marL="0" indent="0">
              <a:buNone/>
            </a:pPr>
            <a:r>
              <a:rPr lang="sl-SI" sz="2000" dirty="0" smtClean="0"/>
              <a:t>Po ameriškem zgledu še isti mesec sprejmejo </a:t>
            </a:r>
            <a:r>
              <a:rPr lang="sl-SI" sz="2000" b="1" u="sng" dirty="0" smtClean="0"/>
              <a:t>DEKLARACIJO O PRAVICAH ČLOVEKA IN DRŽAVLJANA.</a:t>
            </a:r>
          </a:p>
          <a:p>
            <a:endParaRPr lang="sl-SI" sz="2000" b="1" dirty="0" smtClean="0"/>
          </a:p>
          <a:p>
            <a:endParaRPr lang="sl-SI" sz="2000" b="1" dirty="0" smtClean="0"/>
          </a:p>
          <a:p>
            <a:endParaRPr lang="sl-SI" sz="2000" dirty="0" smtClean="0"/>
          </a:p>
          <a:p>
            <a:endParaRPr lang="sl-SI" dirty="0" smtClean="0"/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95469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700"/>
            <a:ext cx="4605909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3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76200"/>
            <a:ext cx="4495800" cy="6705600"/>
          </a:xfrm>
        </p:spPr>
        <p:txBody>
          <a:bodyPr>
            <a:normAutofit fontScale="47500" lnSpcReduction="20000"/>
          </a:bodyPr>
          <a:lstStyle/>
          <a:p>
            <a:r>
              <a:rPr lang="it-IT" sz="2700" dirty="0"/>
              <a:t>1. </a:t>
            </a:r>
            <a:r>
              <a:rPr lang="it-IT" sz="2700" dirty="0" err="1"/>
              <a:t>člen</a:t>
            </a:r>
            <a:endParaRPr lang="it-IT" sz="2700" dirty="0"/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pPr marL="0" indent="0">
              <a:buNone/>
            </a:pPr>
            <a:r>
              <a:rPr lang="it-IT" sz="2700" b="1" dirty="0" err="1"/>
              <a:t>Ljudje</a:t>
            </a:r>
            <a:r>
              <a:rPr lang="it-IT" sz="2700" b="1" dirty="0"/>
              <a:t> se </a:t>
            </a:r>
            <a:r>
              <a:rPr lang="it-IT" sz="2700" b="1" dirty="0" err="1"/>
              <a:t>rodijo</a:t>
            </a:r>
            <a:r>
              <a:rPr lang="it-IT" sz="2700" b="1" dirty="0"/>
              <a:t> in </a:t>
            </a:r>
            <a:r>
              <a:rPr lang="it-IT" sz="2700" b="1" dirty="0" err="1"/>
              <a:t>živijo</a:t>
            </a:r>
            <a:r>
              <a:rPr lang="it-IT" sz="2700" b="1" dirty="0"/>
              <a:t> </a:t>
            </a:r>
            <a:r>
              <a:rPr lang="it-IT" sz="2700" b="1" dirty="0" err="1"/>
              <a:t>svobodni</a:t>
            </a:r>
            <a:r>
              <a:rPr lang="it-IT" sz="2700" b="1" dirty="0"/>
              <a:t> ter </a:t>
            </a:r>
            <a:r>
              <a:rPr lang="it-IT" sz="2700" b="1" dirty="0" err="1"/>
              <a:t>enaki</a:t>
            </a:r>
            <a:r>
              <a:rPr lang="it-IT" sz="2700" b="1" dirty="0"/>
              <a:t> v </a:t>
            </a:r>
            <a:r>
              <a:rPr lang="it-IT" sz="2700" b="1" dirty="0" err="1"/>
              <a:t>pravicah</a:t>
            </a:r>
            <a:r>
              <a:rPr lang="it-IT" sz="2700" b="1" dirty="0"/>
              <a:t>. </a:t>
            </a:r>
            <a:r>
              <a:rPr lang="it-IT" sz="2700" dirty="0" err="1"/>
              <a:t>Družbene</a:t>
            </a:r>
            <a:r>
              <a:rPr lang="it-IT" sz="2700" dirty="0"/>
              <a:t> </a:t>
            </a:r>
            <a:r>
              <a:rPr lang="it-IT" sz="2700" dirty="0" err="1"/>
              <a:t>razlike</a:t>
            </a:r>
            <a:r>
              <a:rPr lang="it-IT" sz="2700" dirty="0"/>
              <a:t> </a:t>
            </a:r>
            <a:r>
              <a:rPr lang="it-IT" sz="2700" dirty="0" err="1"/>
              <a:t>smejo</a:t>
            </a:r>
            <a:r>
              <a:rPr lang="it-IT" sz="2700" dirty="0"/>
              <a:t> </a:t>
            </a:r>
            <a:r>
              <a:rPr lang="it-IT" sz="2700" dirty="0" err="1"/>
              <a:t>temeljiti</a:t>
            </a:r>
            <a:r>
              <a:rPr lang="it-IT" sz="2700" dirty="0"/>
              <a:t> </a:t>
            </a:r>
            <a:r>
              <a:rPr lang="it-IT" sz="2700" dirty="0" err="1"/>
              <a:t>samo</a:t>
            </a:r>
            <a:r>
              <a:rPr lang="it-IT" sz="2700" dirty="0"/>
              <a:t> </a:t>
            </a:r>
            <a:r>
              <a:rPr lang="it-IT" sz="2700" dirty="0" err="1"/>
              <a:t>na</a:t>
            </a:r>
            <a:r>
              <a:rPr lang="it-IT" sz="2700" dirty="0"/>
              <a:t> </a:t>
            </a:r>
            <a:r>
              <a:rPr lang="it-IT" sz="2700" dirty="0" err="1"/>
              <a:t>splošnem</a:t>
            </a:r>
            <a:r>
              <a:rPr lang="it-IT" sz="2700" dirty="0"/>
              <a:t> </a:t>
            </a:r>
            <a:r>
              <a:rPr lang="it-IT" sz="2700" dirty="0" err="1"/>
              <a:t>interesu</a:t>
            </a:r>
            <a:r>
              <a:rPr lang="it-IT" sz="2700" dirty="0"/>
              <a:t>.</a:t>
            </a:r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r>
              <a:rPr lang="it-IT" sz="2700" dirty="0"/>
              <a:t>2. </a:t>
            </a:r>
            <a:r>
              <a:rPr lang="it-IT" sz="2700" dirty="0" err="1"/>
              <a:t>člen</a:t>
            </a:r>
            <a:endParaRPr lang="it-IT" sz="2700" dirty="0"/>
          </a:p>
          <a:p>
            <a:pPr marL="0" indent="0">
              <a:buNone/>
            </a:pPr>
            <a:endParaRPr lang="it-IT" sz="2700" dirty="0"/>
          </a:p>
          <a:p>
            <a:pPr marL="0" indent="0">
              <a:buNone/>
            </a:pPr>
            <a:r>
              <a:rPr lang="it-IT" sz="2700" dirty="0"/>
              <a:t>Cilj vsakega političnega združevanja je </a:t>
            </a:r>
            <a:r>
              <a:rPr lang="it-IT" sz="2700" b="1" dirty="0"/>
              <a:t>ohranitev </a:t>
            </a:r>
            <a:r>
              <a:rPr lang="it-IT" sz="2700" dirty="0"/>
              <a:t>naravnih in </a:t>
            </a:r>
            <a:r>
              <a:rPr lang="it-IT" sz="2700" dirty="0" smtClean="0"/>
              <a:t>nezastarljivih </a:t>
            </a:r>
            <a:r>
              <a:rPr lang="it-IT" sz="2700" b="1" dirty="0"/>
              <a:t>človekovih pravic</a:t>
            </a:r>
            <a:r>
              <a:rPr lang="it-IT" sz="2700" dirty="0"/>
              <a:t>. Te </a:t>
            </a:r>
            <a:r>
              <a:rPr lang="it-IT" sz="2700" dirty="0" err="1"/>
              <a:t>pravice</a:t>
            </a:r>
            <a:r>
              <a:rPr lang="it-IT" sz="2700" dirty="0"/>
              <a:t> so </a:t>
            </a:r>
            <a:r>
              <a:rPr lang="it-IT" sz="2700" b="1" dirty="0" err="1"/>
              <a:t>svoboda</a:t>
            </a:r>
            <a:r>
              <a:rPr lang="it-IT" sz="2700" b="1" dirty="0"/>
              <a:t>, </a:t>
            </a:r>
            <a:r>
              <a:rPr lang="it-IT" sz="2700" b="1" dirty="0" err="1"/>
              <a:t>lastnina</a:t>
            </a:r>
            <a:r>
              <a:rPr lang="it-IT" sz="2700" b="1" dirty="0"/>
              <a:t>, </a:t>
            </a:r>
            <a:r>
              <a:rPr lang="it-IT" sz="2700" b="1" dirty="0" err="1"/>
              <a:t>varnost</a:t>
            </a:r>
            <a:r>
              <a:rPr lang="it-IT" sz="2700" b="1" dirty="0"/>
              <a:t> in </a:t>
            </a:r>
            <a:r>
              <a:rPr lang="it-IT" sz="2700" b="1" dirty="0" err="1"/>
              <a:t>upor</a:t>
            </a:r>
            <a:r>
              <a:rPr lang="it-IT" sz="2700" b="1" dirty="0"/>
              <a:t> proti </a:t>
            </a:r>
            <a:r>
              <a:rPr lang="it-IT" sz="2700" b="1" dirty="0" err="1"/>
              <a:t>zatiranju</a:t>
            </a:r>
            <a:r>
              <a:rPr lang="it-IT" sz="2700" b="1" dirty="0"/>
              <a:t>.</a:t>
            </a:r>
          </a:p>
          <a:p>
            <a:pPr marL="0" indent="0">
              <a:buNone/>
            </a:pPr>
            <a:r>
              <a:rPr lang="it-IT" sz="2700" b="1" dirty="0"/>
              <a:t> </a:t>
            </a:r>
          </a:p>
          <a:p>
            <a:r>
              <a:rPr lang="it-IT" sz="2700" dirty="0"/>
              <a:t>3. </a:t>
            </a:r>
            <a:r>
              <a:rPr lang="it-IT" sz="2700" dirty="0" err="1"/>
              <a:t>člen</a:t>
            </a:r>
            <a:endParaRPr lang="it-IT" sz="2700" dirty="0"/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pPr marL="0" indent="0">
              <a:buNone/>
            </a:pPr>
            <a:r>
              <a:rPr lang="it-IT" sz="2700" dirty="0" err="1"/>
              <a:t>Načelo</a:t>
            </a:r>
            <a:r>
              <a:rPr lang="it-IT" sz="2700" dirty="0"/>
              <a:t> </a:t>
            </a:r>
            <a:r>
              <a:rPr lang="it-IT" sz="2700" dirty="0" err="1"/>
              <a:t>vse</a:t>
            </a:r>
            <a:r>
              <a:rPr lang="it-IT" sz="2700" dirty="0"/>
              <a:t> </a:t>
            </a:r>
            <a:r>
              <a:rPr lang="it-IT" sz="2700" dirty="0" err="1"/>
              <a:t>suverenosti</a:t>
            </a:r>
            <a:r>
              <a:rPr lang="it-IT" sz="2700" dirty="0"/>
              <a:t> </a:t>
            </a:r>
            <a:r>
              <a:rPr lang="it-IT" sz="2700" dirty="0" err="1"/>
              <a:t>izvira</a:t>
            </a:r>
            <a:r>
              <a:rPr lang="it-IT" sz="2700" dirty="0"/>
              <a:t> </a:t>
            </a:r>
            <a:r>
              <a:rPr lang="it-IT" sz="2700" dirty="0" err="1"/>
              <a:t>predvsem</a:t>
            </a:r>
            <a:r>
              <a:rPr lang="it-IT" sz="2700" dirty="0"/>
              <a:t> </a:t>
            </a:r>
            <a:r>
              <a:rPr lang="it-IT" sz="2700" dirty="0" err="1"/>
              <a:t>iz</a:t>
            </a:r>
            <a:r>
              <a:rPr lang="it-IT" sz="2700" dirty="0"/>
              <a:t> </a:t>
            </a:r>
            <a:r>
              <a:rPr lang="it-IT" sz="2700" dirty="0" err="1"/>
              <a:t>naroda</a:t>
            </a:r>
            <a:r>
              <a:rPr lang="it-IT" sz="2700" dirty="0"/>
              <a:t>. </a:t>
            </a:r>
            <a:r>
              <a:rPr lang="it-IT" sz="2700" dirty="0" err="1"/>
              <a:t>Nobeno</a:t>
            </a:r>
            <a:r>
              <a:rPr lang="it-IT" sz="2700" dirty="0"/>
              <a:t> telo, </a:t>
            </a:r>
            <a:r>
              <a:rPr lang="it-IT" sz="2700" dirty="0" err="1"/>
              <a:t>noben</a:t>
            </a:r>
            <a:r>
              <a:rPr lang="it-IT" sz="2700" dirty="0"/>
              <a:t> </a:t>
            </a:r>
            <a:r>
              <a:rPr lang="it-IT" sz="2700" dirty="0" err="1"/>
              <a:t>posameznik</a:t>
            </a:r>
            <a:r>
              <a:rPr lang="it-IT" sz="2700" dirty="0"/>
              <a:t> ne more </a:t>
            </a:r>
            <a:r>
              <a:rPr lang="it-IT" sz="2700" dirty="0" err="1"/>
              <a:t>izvrševati</a:t>
            </a:r>
            <a:r>
              <a:rPr lang="it-IT" sz="2700" dirty="0"/>
              <a:t> oblasti, </a:t>
            </a:r>
            <a:r>
              <a:rPr lang="it-IT" sz="2700" dirty="0" err="1"/>
              <a:t>ki</a:t>
            </a:r>
            <a:r>
              <a:rPr lang="it-IT" sz="2700" dirty="0"/>
              <a:t> ne </a:t>
            </a:r>
            <a:r>
              <a:rPr lang="it-IT" sz="2700" dirty="0" err="1"/>
              <a:t>izhaja</a:t>
            </a:r>
            <a:r>
              <a:rPr lang="it-IT" sz="2700" dirty="0"/>
              <a:t> </a:t>
            </a:r>
            <a:r>
              <a:rPr lang="it-IT" sz="2700" dirty="0" err="1"/>
              <a:t>neposredno</a:t>
            </a:r>
            <a:r>
              <a:rPr lang="it-IT" sz="2700" dirty="0"/>
              <a:t> </a:t>
            </a:r>
            <a:r>
              <a:rPr lang="it-IT" sz="2700" dirty="0" err="1"/>
              <a:t>iz</a:t>
            </a:r>
            <a:r>
              <a:rPr lang="it-IT" sz="2700" dirty="0"/>
              <a:t> </a:t>
            </a:r>
            <a:r>
              <a:rPr lang="it-IT" sz="2700" dirty="0" err="1"/>
              <a:t>naroda</a:t>
            </a:r>
            <a:r>
              <a:rPr lang="it-IT" sz="2700" dirty="0"/>
              <a:t>.</a:t>
            </a:r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r>
              <a:rPr lang="it-IT" sz="2700" dirty="0"/>
              <a:t>4. </a:t>
            </a:r>
            <a:r>
              <a:rPr lang="it-IT" sz="2700" dirty="0" err="1"/>
              <a:t>člen</a:t>
            </a:r>
            <a:endParaRPr lang="it-IT" sz="2700" dirty="0"/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pPr marL="0" indent="0">
              <a:buNone/>
            </a:pPr>
            <a:r>
              <a:rPr lang="it-IT" sz="2700" b="1" dirty="0" err="1"/>
              <a:t>Svoboda</a:t>
            </a:r>
            <a:r>
              <a:rPr lang="it-IT" sz="2700" b="1" dirty="0"/>
              <a:t> je v </a:t>
            </a:r>
            <a:r>
              <a:rPr lang="it-IT" sz="2700" b="1" dirty="0" err="1"/>
              <a:t>tem</a:t>
            </a:r>
            <a:r>
              <a:rPr lang="it-IT" sz="2700" b="1" dirty="0"/>
              <a:t>, da </a:t>
            </a:r>
            <a:r>
              <a:rPr lang="it-IT" sz="2700" b="1" dirty="0" err="1"/>
              <a:t>lahko</a:t>
            </a:r>
            <a:r>
              <a:rPr lang="it-IT" sz="2700" b="1" dirty="0"/>
              <a:t> </a:t>
            </a:r>
            <a:r>
              <a:rPr lang="it-IT" sz="2700" b="1" dirty="0" err="1"/>
              <a:t>storiš</a:t>
            </a:r>
            <a:r>
              <a:rPr lang="it-IT" sz="2700" b="1" dirty="0"/>
              <a:t> </a:t>
            </a:r>
            <a:r>
              <a:rPr lang="it-IT" sz="2700" b="1" dirty="0" err="1"/>
              <a:t>vse</a:t>
            </a:r>
            <a:r>
              <a:rPr lang="it-IT" sz="2700" b="1" dirty="0"/>
              <a:t>, </a:t>
            </a:r>
            <a:r>
              <a:rPr lang="it-IT" sz="2700" b="1" dirty="0" err="1"/>
              <a:t>kar</a:t>
            </a:r>
            <a:r>
              <a:rPr lang="it-IT" sz="2700" b="1" dirty="0"/>
              <a:t> ne </a:t>
            </a:r>
            <a:r>
              <a:rPr lang="it-IT" sz="2700" b="1" dirty="0" err="1"/>
              <a:t>škodi</a:t>
            </a:r>
            <a:r>
              <a:rPr lang="it-IT" sz="2700" b="1" dirty="0"/>
              <a:t> </a:t>
            </a:r>
            <a:r>
              <a:rPr lang="it-IT" sz="2700" b="1" dirty="0" err="1"/>
              <a:t>drugemu</a:t>
            </a:r>
            <a:r>
              <a:rPr lang="it-IT" sz="2700" b="1" dirty="0"/>
              <a:t>. </a:t>
            </a:r>
            <a:r>
              <a:rPr lang="it-IT" sz="2700" dirty="0" err="1"/>
              <a:t>Izvrševanje</a:t>
            </a:r>
            <a:r>
              <a:rPr lang="it-IT" sz="2700" dirty="0"/>
              <a:t> </a:t>
            </a:r>
            <a:r>
              <a:rPr lang="it-IT" sz="2700" dirty="0" err="1"/>
              <a:t>naravnih</a:t>
            </a:r>
            <a:r>
              <a:rPr lang="it-IT" sz="2700" dirty="0"/>
              <a:t> </a:t>
            </a:r>
            <a:r>
              <a:rPr lang="it-IT" sz="2700" dirty="0" err="1"/>
              <a:t>pravic</a:t>
            </a:r>
            <a:r>
              <a:rPr lang="it-IT" sz="2700" dirty="0"/>
              <a:t> </a:t>
            </a:r>
            <a:r>
              <a:rPr lang="it-IT" sz="2700" dirty="0" err="1"/>
              <a:t>vsakega</a:t>
            </a:r>
            <a:r>
              <a:rPr lang="it-IT" sz="2700" dirty="0"/>
              <a:t> </a:t>
            </a:r>
            <a:r>
              <a:rPr lang="it-IT" sz="2700" dirty="0" err="1"/>
              <a:t>človeka</a:t>
            </a:r>
            <a:r>
              <a:rPr lang="it-IT" sz="2700" dirty="0"/>
              <a:t> </a:t>
            </a:r>
            <a:r>
              <a:rPr lang="it-IT" sz="2700" dirty="0" err="1"/>
              <a:t>tedaj</a:t>
            </a:r>
            <a:r>
              <a:rPr lang="it-IT" sz="2700" dirty="0"/>
              <a:t> nima </a:t>
            </a:r>
            <a:r>
              <a:rPr lang="it-IT" sz="2700" dirty="0" err="1"/>
              <a:t>drugih</a:t>
            </a:r>
            <a:r>
              <a:rPr lang="it-IT" sz="2700" dirty="0"/>
              <a:t> </a:t>
            </a:r>
            <a:r>
              <a:rPr lang="it-IT" sz="2700" dirty="0" err="1"/>
              <a:t>omejitev</a:t>
            </a:r>
            <a:r>
              <a:rPr lang="it-IT" sz="2700" dirty="0"/>
              <a:t> </a:t>
            </a:r>
            <a:r>
              <a:rPr lang="it-IT" sz="2700" dirty="0" err="1"/>
              <a:t>kot</a:t>
            </a:r>
            <a:r>
              <a:rPr lang="it-IT" sz="2700" dirty="0"/>
              <a:t> </a:t>
            </a:r>
            <a:r>
              <a:rPr lang="it-IT" sz="2700" dirty="0" err="1"/>
              <a:t>onih</a:t>
            </a:r>
            <a:r>
              <a:rPr lang="it-IT" sz="2700" dirty="0"/>
              <a:t>, </a:t>
            </a:r>
            <a:r>
              <a:rPr lang="it-IT" sz="2700" dirty="0" err="1"/>
              <a:t>ki</a:t>
            </a:r>
            <a:r>
              <a:rPr lang="it-IT" sz="2700" dirty="0"/>
              <a:t> </a:t>
            </a:r>
            <a:r>
              <a:rPr lang="it-IT" sz="2700" dirty="0" err="1"/>
              <a:t>zagotavljajo</a:t>
            </a:r>
            <a:r>
              <a:rPr lang="it-IT" sz="2700" dirty="0"/>
              <a:t> </a:t>
            </a:r>
            <a:r>
              <a:rPr lang="it-IT" sz="2700" dirty="0" err="1"/>
              <a:t>drugim</a:t>
            </a:r>
            <a:r>
              <a:rPr lang="it-IT" sz="2700" dirty="0"/>
              <a:t> </a:t>
            </a:r>
            <a:r>
              <a:rPr lang="it-IT" sz="2700" dirty="0" err="1"/>
              <a:t>članom</a:t>
            </a:r>
            <a:r>
              <a:rPr lang="it-IT" sz="2700" dirty="0"/>
              <a:t> </a:t>
            </a:r>
            <a:r>
              <a:rPr lang="it-IT" sz="2700" dirty="0" err="1"/>
              <a:t>družbe</a:t>
            </a:r>
            <a:r>
              <a:rPr lang="it-IT" sz="2700" dirty="0"/>
              <a:t>, da </a:t>
            </a:r>
            <a:r>
              <a:rPr lang="it-IT" sz="2700" dirty="0" err="1"/>
              <a:t>uživajo</a:t>
            </a:r>
            <a:r>
              <a:rPr lang="it-IT" sz="2700" dirty="0"/>
              <a:t> </a:t>
            </a:r>
            <a:r>
              <a:rPr lang="it-IT" sz="2700" dirty="0" err="1"/>
              <a:t>enake</a:t>
            </a:r>
            <a:r>
              <a:rPr lang="it-IT" sz="2700" dirty="0"/>
              <a:t> </a:t>
            </a:r>
            <a:r>
              <a:rPr lang="it-IT" sz="2700" dirty="0" err="1"/>
              <a:t>pravice</a:t>
            </a:r>
            <a:r>
              <a:rPr lang="it-IT" sz="2700" dirty="0"/>
              <a:t>. Te </a:t>
            </a:r>
            <a:r>
              <a:rPr lang="it-IT" sz="2700" dirty="0" err="1"/>
              <a:t>meje</a:t>
            </a:r>
            <a:r>
              <a:rPr lang="it-IT" sz="2700" dirty="0"/>
              <a:t> </a:t>
            </a:r>
            <a:r>
              <a:rPr lang="it-IT" sz="2700" dirty="0" err="1"/>
              <a:t>sme</a:t>
            </a:r>
            <a:r>
              <a:rPr lang="it-IT" sz="2700" dirty="0"/>
              <a:t> </a:t>
            </a:r>
            <a:r>
              <a:rPr lang="it-IT" sz="2700" dirty="0" err="1"/>
              <a:t>določiti</a:t>
            </a:r>
            <a:r>
              <a:rPr lang="it-IT" sz="2700" dirty="0"/>
              <a:t> </a:t>
            </a:r>
            <a:r>
              <a:rPr lang="it-IT" sz="2700" dirty="0" err="1"/>
              <a:t>samo</a:t>
            </a:r>
            <a:r>
              <a:rPr lang="it-IT" sz="2700" dirty="0"/>
              <a:t> </a:t>
            </a:r>
            <a:r>
              <a:rPr lang="it-IT" sz="2700" dirty="0" err="1"/>
              <a:t>zakon</a:t>
            </a:r>
            <a:r>
              <a:rPr lang="it-IT" sz="2700" dirty="0"/>
              <a:t>.</a:t>
            </a:r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r>
              <a:rPr lang="it-IT" sz="2700" dirty="0"/>
              <a:t>5. </a:t>
            </a:r>
            <a:r>
              <a:rPr lang="it-IT" sz="2700" dirty="0" err="1"/>
              <a:t>člen</a:t>
            </a:r>
            <a:endParaRPr lang="it-IT" sz="2700" dirty="0"/>
          </a:p>
          <a:p>
            <a:pPr marL="0" indent="0">
              <a:buNone/>
            </a:pPr>
            <a:r>
              <a:rPr lang="it-IT" sz="2700" dirty="0"/>
              <a:t> </a:t>
            </a:r>
          </a:p>
          <a:p>
            <a:pPr marL="0" indent="0">
              <a:buNone/>
            </a:pPr>
            <a:r>
              <a:rPr lang="it-IT" sz="2700" b="1" dirty="0" err="1"/>
              <a:t>Zakon</a:t>
            </a:r>
            <a:r>
              <a:rPr lang="it-IT" sz="2700" b="1" dirty="0"/>
              <a:t> </a:t>
            </a:r>
            <a:r>
              <a:rPr lang="it-IT" sz="2700" b="1" dirty="0" err="1"/>
              <a:t>sme</a:t>
            </a:r>
            <a:r>
              <a:rPr lang="it-IT" sz="2700" b="1" dirty="0"/>
              <a:t> </a:t>
            </a:r>
            <a:r>
              <a:rPr lang="it-IT" sz="2700" b="1" dirty="0" err="1"/>
              <a:t>prepovedati</a:t>
            </a:r>
            <a:r>
              <a:rPr lang="it-IT" sz="2700" b="1" dirty="0"/>
              <a:t> </a:t>
            </a:r>
            <a:r>
              <a:rPr lang="it-IT" sz="2700" b="1" dirty="0" err="1"/>
              <a:t>samo</a:t>
            </a:r>
            <a:r>
              <a:rPr lang="it-IT" sz="2700" b="1" dirty="0"/>
              <a:t> </a:t>
            </a:r>
            <a:r>
              <a:rPr lang="it-IT" sz="2700" b="1" dirty="0" err="1"/>
              <a:t>družbeno</a:t>
            </a:r>
            <a:r>
              <a:rPr lang="it-IT" sz="2700" b="1" dirty="0"/>
              <a:t> </a:t>
            </a:r>
            <a:r>
              <a:rPr lang="it-IT" sz="2700" b="1" dirty="0" err="1"/>
              <a:t>škodljiva</a:t>
            </a:r>
            <a:r>
              <a:rPr lang="it-IT" sz="2700" b="1" dirty="0"/>
              <a:t> </a:t>
            </a:r>
            <a:r>
              <a:rPr lang="it-IT" sz="2700" b="1" dirty="0" err="1"/>
              <a:t>dejanja</a:t>
            </a:r>
            <a:r>
              <a:rPr lang="it-IT" sz="2700" b="1" dirty="0"/>
              <a:t>. </a:t>
            </a:r>
            <a:r>
              <a:rPr lang="it-IT" sz="2700" dirty="0" err="1"/>
              <a:t>Vse</a:t>
            </a:r>
            <a:r>
              <a:rPr lang="it-IT" sz="2700" dirty="0"/>
              <a:t>, </a:t>
            </a:r>
            <a:r>
              <a:rPr lang="it-IT" sz="2700" dirty="0" err="1"/>
              <a:t>kar</a:t>
            </a:r>
            <a:r>
              <a:rPr lang="it-IT" sz="2700" dirty="0"/>
              <a:t> z </a:t>
            </a:r>
            <a:r>
              <a:rPr lang="it-IT" sz="2700" dirty="0" err="1"/>
              <a:t>zakonom</a:t>
            </a:r>
            <a:r>
              <a:rPr lang="it-IT" sz="2700" dirty="0"/>
              <a:t> ni </a:t>
            </a:r>
            <a:r>
              <a:rPr lang="it-IT" sz="2700" dirty="0" err="1"/>
              <a:t>prepovedano</a:t>
            </a:r>
            <a:r>
              <a:rPr lang="it-IT" sz="2700" dirty="0"/>
              <a:t>, je </a:t>
            </a:r>
            <a:r>
              <a:rPr lang="it-IT" sz="2700" dirty="0" err="1"/>
              <a:t>dovoljeno</a:t>
            </a:r>
            <a:r>
              <a:rPr lang="it-IT" sz="2700" dirty="0"/>
              <a:t>, in </a:t>
            </a:r>
            <a:r>
              <a:rPr lang="it-IT" sz="2700" dirty="0" err="1"/>
              <a:t>nikogar</a:t>
            </a:r>
            <a:r>
              <a:rPr lang="it-IT" sz="2700" dirty="0"/>
              <a:t> ni </a:t>
            </a:r>
            <a:r>
              <a:rPr lang="it-IT" sz="2700" dirty="0" err="1"/>
              <a:t>mogoče</a:t>
            </a:r>
            <a:r>
              <a:rPr lang="it-IT" sz="2700" dirty="0"/>
              <a:t> </a:t>
            </a:r>
            <a:r>
              <a:rPr lang="it-IT" sz="2700" dirty="0" err="1"/>
              <a:t>prisiliti</a:t>
            </a:r>
            <a:r>
              <a:rPr lang="it-IT" sz="2700" dirty="0"/>
              <a:t> k </a:t>
            </a:r>
            <a:r>
              <a:rPr lang="it-IT" sz="2700" dirty="0" err="1"/>
              <a:t>nečemu</a:t>
            </a:r>
            <a:r>
              <a:rPr lang="it-IT" sz="2700" dirty="0"/>
              <a:t>, </a:t>
            </a:r>
            <a:r>
              <a:rPr lang="it-IT" sz="2700" dirty="0" err="1"/>
              <a:t>kar</a:t>
            </a:r>
            <a:r>
              <a:rPr lang="it-IT" sz="2700" dirty="0"/>
              <a:t> z </a:t>
            </a:r>
            <a:r>
              <a:rPr lang="it-IT" sz="2700" dirty="0" err="1"/>
              <a:t>zakonom</a:t>
            </a:r>
            <a:r>
              <a:rPr lang="it-IT" sz="2700" dirty="0"/>
              <a:t> ni </a:t>
            </a:r>
            <a:r>
              <a:rPr lang="it-IT" sz="2700" dirty="0" err="1"/>
              <a:t>zapovedano</a:t>
            </a:r>
            <a:r>
              <a:rPr lang="it-IT" sz="2700" dirty="0"/>
              <a:t>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84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943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Deklaracija o pravicah človeka in državljana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710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239000" cy="5562600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V</a:t>
            </a:r>
            <a:r>
              <a:rPr lang="sl-SI" b="1" dirty="0" smtClean="0"/>
              <a:t> DEKLARACIJI </a:t>
            </a:r>
            <a:r>
              <a:rPr lang="sl-SI" b="1" dirty="0"/>
              <a:t>O PRAVICAH ČLOVEKA IN </a:t>
            </a:r>
            <a:r>
              <a:rPr lang="sl-SI" b="1" dirty="0" smtClean="0"/>
              <a:t>DRŽAVLJANA </a:t>
            </a:r>
            <a:r>
              <a:rPr lang="sl-SI" dirty="0" smtClean="0"/>
              <a:t>so </a:t>
            </a:r>
            <a:r>
              <a:rPr lang="sl-SI" dirty="0"/>
              <a:t>bila navedena načela nove, pravičnejše družbene ureditve:</a:t>
            </a:r>
          </a:p>
          <a:p>
            <a:pPr marL="0" indent="0">
              <a:buNone/>
            </a:pPr>
            <a:endParaRPr lang="sl-SI" dirty="0" smtClean="0"/>
          </a:p>
          <a:p>
            <a:pPr marL="514350" indent="-514350">
              <a:buFont typeface="+mj-lt"/>
              <a:buAutoNum type="alphaLcPeriod"/>
            </a:pPr>
            <a:r>
              <a:rPr lang="sl-SI" b="1" dirty="0" smtClean="0"/>
              <a:t>Enakost med ljudmi,</a:t>
            </a:r>
          </a:p>
          <a:p>
            <a:pPr marL="514350" indent="-514350">
              <a:buFont typeface="+mj-lt"/>
              <a:buAutoNum type="alphaLcPeriod"/>
            </a:pPr>
            <a:r>
              <a:rPr lang="sl-SI" b="1" dirty="0"/>
              <a:t>o</a:t>
            </a:r>
            <a:r>
              <a:rPr lang="sl-SI" b="1" dirty="0" smtClean="0"/>
              <a:t>sebna svoboda,</a:t>
            </a:r>
          </a:p>
          <a:p>
            <a:pPr marL="514350" indent="-514350">
              <a:buFont typeface="+mj-lt"/>
              <a:buAutoNum type="alphaLcPeriod"/>
            </a:pPr>
            <a:r>
              <a:rPr lang="sl-SI" b="1" dirty="0"/>
              <a:t>s</a:t>
            </a:r>
            <a:r>
              <a:rPr lang="sl-SI" b="1" dirty="0" smtClean="0"/>
              <a:t>voboda mišljenja,</a:t>
            </a:r>
          </a:p>
          <a:p>
            <a:pPr marL="514350" indent="-514350">
              <a:buFont typeface="+mj-lt"/>
              <a:buAutoNum type="alphaLcPeriod"/>
            </a:pPr>
            <a:r>
              <a:rPr lang="sl-SI" b="1" dirty="0"/>
              <a:t>p</a:t>
            </a:r>
            <a:r>
              <a:rPr lang="sl-SI" b="1" dirty="0" smtClean="0"/>
              <a:t>ravna varnost,</a:t>
            </a:r>
          </a:p>
          <a:p>
            <a:pPr marL="514350" indent="-514350">
              <a:buFont typeface="+mj-lt"/>
              <a:buAutoNum type="alphaLcPeriod"/>
            </a:pPr>
            <a:r>
              <a:rPr lang="sl-SI" b="1" dirty="0"/>
              <a:t>p</a:t>
            </a:r>
            <a:r>
              <a:rPr lang="sl-SI" b="1" dirty="0" smtClean="0"/>
              <a:t>ravica do odpora proti nasilju,</a:t>
            </a:r>
          </a:p>
          <a:p>
            <a:pPr marL="514350" indent="-514350">
              <a:buFont typeface="+mj-lt"/>
              <a:buAutoNum type="alphaLcPeriod"/>
            </a:pPr>
            <a:r>
              <a:rPr lang="sl-SI" b="1" dirty="0"/>
              <a:t>v</a:t>
            </a:r>
            <a:r>
              <a:rPr lang="sl-SI" b="1" dirty="0" smtClean="0"/>
              <a:t>arovanje zasebne lastnine.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41787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543800" cy="5846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Leta 1791 je bila sprejeta nova ustava, ki je uzakonila določila deklaracije o pravicah človeka in državljana, in tako je Francija </a:t>
            </a:r>
            <a:r>
              <a:rPr lang="sl-SI" dirty="0" smtClean="0"/>
              <a:t>postala </a:t>
            </a:r>
            <a:r>
              <a:rPr lang="sl-SI" b="1" u="sng" dirty="0" smtClean="0"/>
              <a:t>ustavna monarhija</a:t>
            </a:r>
            <a:r>
              <a:rPr lang="sl-SI" dirty="0" smtClean="0"/>
              <a:t>.</a:t>
            </a: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Z novo ustavo se je oblast ločila na: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Izvršno                zakonodajno         sodno	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Kateri novi zakoni so bili sprejeti z ustavo?</a:t>
            </a:r>
          </a:p>
          <a:p>
            <a:pPr marL="0" indent="0">
              <a:buNone/>
            </a:pPr>
            <a:endParaRPr lang="sl-SI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701800" y="3276600"/>
            <a:ext cx="7620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733800" y="32258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105400" y="32512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2923" y="4343400"/>
            <a:ext cx="1905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Kralj</a:t>
            </a:r>
            <a:endParaRPr lang="sl-SI" dirty="0"/>
          </a:p>
        </p:txBody>
      </p:sp>
      <p:sp>
        <p:nvSpPr>
          <p:cNvPr id="11" name="Rectangle 10"/>
          <p:cNvSpPr/>
          <p:nvPr/>
        </p:nvSpPr>
        <p:spPr>
          <a:xfrm>
            <a:off x="3013953" y="4381500"/>
            <a:ext cx="20574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Narodna skupščina</a:t>
            </a:r>
            <a:endParaRPr lang="sl-SI" dirty="0"/>
          </a:p>
        </p:txBody>
      </p:sp>
      <p:sp>
        <p:nvSpPr>
          <p:cNvPr id="12" name="Rectangle 11"/>
          <p:cNvSpPr/>
          <p:nvPr/>
        </p:nvSpPr>
        <p:spPr>
          <a:xfrm>
            <a:off x="5724728" y="4435813"/>
            <a:ext cx="20574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Vrhovno sodišče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1224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7620000" cy="6324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u="sng" dirty="0" smtClean="0"/>
              <a:t>Sprejeti so bili novi zakoni:</a:t>
            </a:r>
          </a:p>
          <a:p>
            <a:endParaRPr lang="sl-SI" dirty="0"/>
          </a:p>
          <a:p>
            <a:pPr lvl="0"/>
            <a:r>
              <a:rPr lang="sl-SI" dirty="0"/>
              <a:t>Ločijo Cerkev od države, podržavijo cerkvene posesti, uvedejo civilne poroke;</a:t>
            </a:r>
          </a:p>
          <a:p>
            <a:pPr lvl="0"/>
            <a:r>
              <a:rPr lang="sl-SI" dirty="0"/>
              <a:t>odpravijo carine in uvedejo enoten merski sistem,</a:t>
            </a:r>
          </a:p>
          <a:p>
            <a:pPr lvl="0"/>
            <a:r>
              <a:rPr lang="sl-SI" dirty="0"/>
              <a:t>davki so določeni glede na premoženje, odpravi se dedno plemstvo in plemiški nazivi </a:t>
            </a:r>
          </a:p>
          <a:p>
            <a:pPr marL="0" indent="0">
              <a:buNone/>
            </a:pPr>
            <a:r>
              <a:rPr lang="sl-SI" dirty="0" smtClean="0"/>
              <a:t>           izseljevanje </a:t>
            </a:r>
            <a:r>
              <a:rPr lang="sl-SI" dirty="0"/>
              <a:t>plemstva v tujino</a:t>
            </a:r>
            <a:r>
              <a:rPr lang="sl-SI" dirty="0" smtClean="0"/>
              <a:t>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Iz države poskuša pobegniti tudi kralj z družino, katerega revolucionarji </a:t>
            </a:r>
            <a:r>
              <a:rPr lang="sl-SI" dirty="0" smtClean="0"/>
              <a:t>ujamejo, </a:t>
            </a:r>
            <a:r>
              <a:rPr lang="sl-SI" dirty="0"/>
              <a:t>ga sprva odstavijo in </a:t>
            </a:r>
            <a:r>
              <a:rPr lang="sl-SI" dirty="0" smtClean="0"/>
              <a:t>razglasijo </a:t>
            </a:r>
            <a:r>
              <a:rPr lang="sl-SI" b="1" u="sng" dirty="0" smtClean="0"/>
              <a:t>republiko</a:t>
            </a:r>
            <a:r>
              <a:rPr lang="sl-SI" dirty="0" smtClean="0"/>
              <a:t>. </a:t>
            </a:r>
          </a:p>
          <a:p>
            <a:pPr marL="0" indent="0">
              <a:buNone/>
            </a:pPr>
            <a:r>
              <a:rPr lang="sl-SI" smtClean="0"/>
              <a:t>Leta 1793 </a:t>
            </a:r>
            <a:r>
              <a:rPr lang="sl-SI" dirty="0"/>
              <a:t>kralja in njegovo ženo usmrtijo z </a:t>
            </a:r>
            <a:r>
              <a:rPr lang="sl-SI" b="1" u="sng" dirty="0" smtClean="0"/>
              <a:t>giljotino.</a:t>
            </a:r>
            <a:r>
              <a:rPr lang="sl-SI" b="1" dirty="0" smtClean="0"/>
              <a:t>         </a:t>
            </a:r>
            <a:r>
              <a:rPr lang="sl-SI" dirty="0" smtClean="0"/>
              <a:t>	</a:t>
            </a:r>
            <a:endParaRPr lang="sl-SI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85800" y="38862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41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952242"/>
            <a:ext cx="7924800" cy="9184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 err="1" smtClean="0"/>
              <a:t>Guillotin</a:t>
            </a:r>
            <a:r>
              <a:rPr lang="sl-SI" dirty="0"/>
              <a:t> </a:t>
            </a:r>
            <a:r>
              <a:rPr lang="sl-SI" dirty="0" smtClean="0"/>
              <a:t>je </a:t>
            </a:r>
            <a:r>
              <a:rPr lang="sl-SI" dirty="0"/>
              <a:t>znan po tem, da je predlagal </a:t>
            </a:r>
            <a:r>
              <a:rPr lang="sl-SI" dirty="0" smtClean="0"/>
              <a:t>uporabo giljotine med </a:t>
            </a:r>
            <a:r>
              <a:rPr lang="sl-SI" dirty="0"/>
              <a:t>francosko </a:t>
            </a:r>
            <a:r>
              <a:rPr lang="sl-SI" dirty="0" smtClean="0"/>
              <a:t>revolucijo; </a:t>
            </a:r>
            <a:r>
              <a:rPr lang="sl-SI" dirty="0"/>
              <a:t>kljub temu da sam ni izumil naprave, pa je bila le-ta poimenovana po njem.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570963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22" y="-161042"/>
            <a:ext cx="4591756" cy="61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5562600"/>
            <a:ext cx="7239000" cy="104553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Marija </a:t>
            </a:r>
            <a:r>
              <a:rPr lang="sl-SI" dirty="0" err="1" smtClean="0"/>
              <a:t>Antoinetta</a:t>
            </a:r>
            <a:r>
              <a:rPr lang="sl-SI" dirty="0" smtClean="0"/>
              <a:t> pred usmrtitvijo na giljotini</a:t>
            </a:r>
            <a:endParaRPr lang="sl-SI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519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1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17" y="5715000"/>
            <a:ext cx="7239000" cy="89313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Ludvika XVI. in njegovo ženo Marijo </a:t>
            </a:r>
            <a:r>
              <a:rPr lang="sl-SI" dirty="0" err="1" smtClean="0"/>
              <a:t>Antoinetto</a:t>
            </a:r>
            <a:r>
              <a:rPr lang="sl-SI" dirty="0" smtClean="0"/>
              <a:t> usmrtijo z giljotino</a:t>
            </a:r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1"/>
            <a:ext cx="6781800" cy="469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07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616" y="4038600"/>
            <a:ext cx="2866984" cy="2417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O obglavljenju kralja Ludvika XVI. in njegove žene je poročalo tudi časopisje.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5400"/>
            <a:ext cx="5375316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4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5870575"/>
            <a:ext cx="6248400" cy="597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err="1" smtClean="0"/>
              <a:t>Marianne</a:t>
            </a:r>
            <a:r>
              <a:rPr lang="sl-SI" dirty="0" smtClean="0"/>
              <a:t> – simbol Francije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31242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0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3348237" cy="5769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err="1" smtClean="0"/>
              <a:t>Marianne</a:t>
            </a:r>
            <a:r>
              <a:rPr lang="sl-SI" dirty="0" smtClean="0"/>
              <a:t> –alegorija svobode in razuma 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 smtClean="0"/>
              <a:t>Predstavlja Francijo </a:t>
            </a:r>
            <a:r>
              <a:rPr lang="sl-SI" dirty="0"/>
              <a:t>kot državo in njene </a:t>
            </a:r>
            <a:r>
              <a:rPr lang="sl-SI" dirty="0" smtClean="0"/>
              <a:t>vrednote. Simbolizira triumf republike. Najdemo jo v obliki kipov, na umetniških slikah, znamkah, žigih, kovancih itd. </a:t>
            </a:r>
            <a:endParaRPr lang="sl-SI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437" y="0"/>
            <a:ext cx="5338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2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751234"/>
            <a:ext cx="7371411" cy="488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36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426" y="6019800"/>
            <a:ext cx="5819774" cy="435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 smtClean="0"/>
              <a:t>Jakobinci z rdečo kapo svobode</a:t>
            </a:r>
            <a:endParaRPr lang="sl-S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0"/>
            <a:ext cx="440055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6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019800"/>
            <a:ext cx="73152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Delacroix, </a:t>
            </a:r>
            <a:r>
              <a:rPr lang="sl-SI" i="1" dirty="0" smtClean="0"/>
              <a:t>Svoboda vodi ljudstvo (1830)</a:t>
            </a:r>
            <a:endParaRPr lang="sl-SI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7510446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8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9722" y="1447800"/>
            <a:ext cx="4362278" cy="5007935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Obdobje, ko so imeli oblast jakobinci, je zaznamovalo preganjanje nasprotnikov revolucije.</a:t>
            </a:r>
          </a:p>
          <a:p>
            <a:pPr marL="0" indent="0">
              <a:buNone/>
            </a:pPr>
            <a:endParaRPr lang="sl-SI" dirty="0"/>
          </a:p>
          <a:p>
            <a:pPr>
              <a:buFontTx/>
              <a:buChar char="-"/>
            </a:pPr>
            <a:r>
              <a:rPr lang="sl-SI" dirty="0"/>
              <a:t>J</a:t>
            </a:r>
            <a:r>
              <a:rPr lang="sl-SI" dirty="0" smtClean="0"/>
              <a:t>akobinski simbol         (rdeča kapa),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smrtitev z giljotino,</a:t>
            </a:r>
          </a:p>
          <a:p>
            <a:pPr>
              <a:buFontTx/>
              <a:buChar char="-"/>
            </a:pPr>
            <a:r>
              <a:rPr lang="sl-SI" dirty="0"/>
              <a:t>p</a:t>
            </a:r>
            <a:r>
              <a:rPr lang="sl-SI" dirty="0" smtClean="0"/>
              <a:t>ožiganje cerkva,</a:t>
            </a:r>
          </a:p>
          <a:p>
            <a:pPr>
              <a:buFontTx/>
              <a:buChar char="-"/>
            </a:pPr>
            <a:r>
              <a:rPr lang="sl-SI" dirty="0"/>
              <a:t>p</a:t>
            </a:r>
            <a:r>
              <a:rPr lang="sl-SI" dirty="0" smtClean="0"/>
              <a:t>reganjanje duhovnikov.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219200"/>
            <a:ext cx="3714922" cy="496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2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sl-SI" u="sng" dirty="0"/>
              <a:t>4. </a:t>
            </a:r>
            <a:r>
              <a:rPr lang="sl-SI" u="sng" dirty="0" smtClean="0"/>
              <a:t>Teror </a:t>
            </a:r>
            <a:r>
              <a:rPr lang="sl-SI" u="sng" smtClean="0"/>
              <a:t>(diktatura) </a:t>
            </a:r>
            <a:r>
              <a:rPr lang="sl-SI" u="sng" dirty="0"/>
              <a:t>jakobincev (1792-1794</a:t>
            </a:r>
            <a:r>
              <a:rPr lang="sl-SI" u="sng" dirty="0" smtClean="0"/>
              <a:t>)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153400" cy="5236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V novi republiki Franciji so oblast </a:t>
            </a:r>
            <a:r>
              <a:rPr lang="sl-SI" dirty="0" smtClean="0"/>
              <a:t>prevzeli </a:t>
            </a:r>
            <a:r>
              <a:rPr lang="sl-SI" b="1" u="sng" dirty="0" smtClean="0"/>
              <a:t>jakobinci</a:t>
            </a:r>
            <a:r>
              <a:rPr lang="sl-SI" dirty="0" smtClean="0"/>
              <a:t>, </a:t>
            </a:r>
            <a:r>
              <a:rPr lang="sl-SI" dirty="0"/>
              <a:t>ki jih je </a:t>
            </a:r>
            <a:r>
              <a:rPr lang="sl-SI" dirty="0" smtClean="0"/>
              <a:t>vodil </a:t>
            </a:r>
            <a:r>
              <a:rPr lang="sl-SI" b="1" u="sng" dirty="0" err="1" smtClean="0"/>
              <a:t>Maximilian</a:t>
            </a:r>
            <a:r>
              <a:rPr lang="sl-SI" b="1" u="sng" dirty="0" smtClean="0"/>
              <a:t> </a:t>
            </a:r>
            <a:r>
              <a:rPr lang="sl-SI" b="1" u="sng" dirty="0" err="1" smtClean="0"/>
              <a:t>Roberspierre</a:t>
            </a:r>
            <a:r>
              <a:rPr lang="sl-SI" dirty="0" smtClean="0"/>
              <a:t>. </a:t>
            </a:r>
          </a:p>
          <a:p>
            <a:pPr marL="0" indent="0">
              <a:buNone/>
            </a:pPr>
            <a:r>
              <a:rPr lang="sl-SI" dirty="0" smtClean="0"/>
              <a:t>Odpravili </a:t>
            </a:r>
            <a:r>
              <a:rPr lang="sl-SI" dirty="0"/>
              <a:t>so še zadnje ostanke fevdalnih obveznosti brez odškodnine in uvedli številne reforme v korist </a:t>
            </a:r>
            <a:r>
              <a:rPr lang="sl-SI" b="1" u="sng" dirty="0" smtClean="0"/>
              <a:t>nižjih </a:t>
            </a:r>
            <a:r>
              <a:rPr lang="sl-SI" dirty="0" smtClean="0"/>
              <a:t>slojev</a:t>
            </a:r>
            <a:r>
              <a:rPr lang="sl-SI" dirty="0"/>
              <a:t>. Izboljšali so gospodarsko stanje in organizirali francosko vojsko, ki je bila v vojni z Avstrijo in Prusijo.                </a:t>
            </a: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Kljub </a:t>
            </a:r>
            <a:r>
              <a:rPr lang="sl-SI" dirty="0"/>
              <a:t>vsemu je vlada jakobincev ostala v spominu kot vlada nasilja, saj so bili obglavljeni vsi, ki so novim reformam nasprotovali. Žrtev giljotine je na kocu postal tudi sam </a:t>
            </a:r>
            <a:r>
              <a:rPr lang="sl-SI" dirty="0" err="1"/>
              <a:t>Roberspierre</a:t>
            </a:r>
            <a:r>
              <a:rPr lang="sl-SI" dirty="0"/>
              <a:t>                prenehanje vladavine jakobincev.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Right Arrow 3"/>
          <p:cNvSpPr/>
          <p:nvPr/>
        </p:nvSpPr>
        <p:spPr>
          <a:xfrm>
            <a:off x="5105400" y="55626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98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1062" y="5355264"/>
            <a:ext cx="4648200" cy="1426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 err="1" smtClean="0"/>
              <a:t>Marseljeza</a:t>
            </a:r>
            <a:r>
              <a:rPr lang="sl-SI" sz="2400" dirty="0" smtClean="0"/>
              <a:t>- francoska himna</a:t>
            </a:r>
            <a:endParaRPr lang="sl-SI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106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7200" y="838200"/>
            <a:ext cx="36951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Naprej, sinovi domovine,</a:t>
            </a:r>
          </a:p>
          <a:p>
            <a:r>
              <a:rPr lang="sl-SI" dirty="0"/>
              <a:t>prišel je slave dan za nas!</a:t>
            </a:r>
          </a:p>
          <a:p>
            <a:r>
              <a:rPr lang="sl-SI" dirty="0"/>
              <a:t>Nasilje vstaja iz temine,</a:t>
            </a:r>
          </a:p>
          <a:p>
            <a:r>
              <a:rPr lang="sl-SI" dirty="0"/>
              <a:t>(da bi zadalo nam poraz).</a:t>
            </a:r>
          </a:p>
          <a:p>
            <a:r>
              <a:rPr lang="sl-SI" dirty="0"/>
              <a:t>Kako čez naša polja rjove</a:t>
            </a:r>
          </a:p>
          <a:p>
            <a:r>
              <a:rPr lang="sl-SI" dirty="0"/>
              <a:t>sovražna vojska in divja;</a:t>
            </a:r>
          </a:p>
          <a:p>
            <a:r>
              <a:rPr lang="sl-SI" dirty="0"/>
              <a:t>to tuja k nam vihra</a:t>
            </a:r>
          </a:p>
          <a:p>
            <a:r>
              <a:rPr lang="sl-SI" dirty="0"/>
              <a:t>pobijat žene in sinove.</a:t>
            </a:r>
          </a:p>
          <a:p>
            <a:r>
              <a:rPr lang="sl-SI" dirty="0"/>
              <a:t>Orožje vsi v roko!</a:t>
            </a:r>
          </a:p>
          <a:p>
            <a:r>
              <a:rPr lang="sl-SI" dirty="0"/>
              <a:t>Naprej, naprej!</a:t>
            </a:r>
          </a:p>
          <a:p>
            <a:r>
              <a:rPr lang="sl-SI" dirty="0"/>
              <a:t>Naj to zemljo sovrag poji s </a:t>
            </a:r>
            <a:r>
              <a:rPr lang="sl-SI" dirty="0" smtClean="0"/>
              <a:t>krvjo</a:t>
            </a:r>
            <a:r>
              <a:rPr lang="sl-S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34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0"/>
            <a:ext cx="7239000" cy="740736"/>
          </a:xfrm>
        </p:spPr>
        <p:txBody>
          <a:bodyPr/>
          <a:lstStyle/>
          <a:p>
            <a:pPr marL="0" indent="0" algn="ctr">
              <a:buNone/>
            </a:pPr>
            <a:r>
              <a:rPr lang="sl-SI" dirty="0" smtClean="0"/>
              <a:t>Edit </a:t>
            </a:r>
            <a:r>
              <a:rPr lang="sl-SI" dirty="0" err="1" smtClean="0"/>
              <a:t>Piaf</a:t>
            </a:r>
            <a:r>
              <a:rPr lang="sl-SI" dirty="0" smtClean="0"/>
              <a:t> – pariški slavček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4547048" cy="358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438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u="sng" dirty="0"/>
              <a:t>5. Pomen francoske revolucije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239000" cy="50079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/>
              <a:t>Francoska revolucija je s svojim geslom </a:t>
            </a:r>
            <a:r>
              <a:rPr lang="sl-SI" b="1" u="sng" dirty="0" smtClean="0">
                <a:solidFill>
                  <a:schemeClr val="tx2">
                    <a:lumMod val="75000"/>
                  </a:schemeClr>
                </a:solidFill>
              </a:rPr>
              <a:t>enakost</a:t>
            </a: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sl-SI" b="1" u="sng" dirty="0" smtClean="0">
                <a:solidFill>
                  <a:schemeClr val="tx2">
                    <a:lumMod val="75000"/>
                  </a:schemeClr>
                </a:solidFill>
              </a:rPr>
              <a:t>svoboda</a:t>
            </a:r>
            <a:r>
              <a:rPr lang="sl-SI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sl-SI" b="1" u="sng" dirty="0" smtClean="0">
                <a:solidFill>
                  <a:schemeClr val="tx2">
                    <a:lumMod val="75000"/>
                  </a:schemeClr>
                </a:solidFill>
              </a:rPr>
              <a:t>bratstvo</a:t>
            </a:r>
            <a:r>
              <a:rPr lang="sl-SI" b="1" dirty="0" smtClean="0"/>
              <a:t> </a:t>
            </a:r>
            <a:r>
              <a:rPr lang="sl-SI" dirty="0" smtClean="0"/>
              <a:t>močno </a:t>
            </a:r>
            <a:r>
              <a:rPr lang="sl-SI" dirty="0"/>
              <a:t>vplivala na politični razvoj v Evropi. 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Z </a:t>
            </a:r>
            <a:r>
              <a:rPr lang="sl-SI" dirty="0"/>
              <a:t>deklaracijo o pravicah človeka in državljana je prinesla velike spremembe. Odpravila </a:t>
            </a:r>
            <a:r>
              <a:rPr lang="sl-SI" dirty="0" smtClean="0"/>
              <a:t>je</a:t>
            </a:r>
            <a:r>
              <a:rPr lang="sl-SI" b="1" u="sng" dirty="0"/>
              <a:t> </a:t>
            </a:r>
            <a:r>
              <a:rPr lang="sl-SI" b="1" u="sng" dirty="0" smtClean="0"/>
              <a:t>absolutizem</a:t>
            </a:r>
            <a:r>
              <a:rPr lang="sl-SI" dirty="0" smtClean="0"/>
              <a:t>, </a:t>
            </a:r>
            <a:r>
              <a:rPr lang="sl-SI" dirty="0"/>
              <a:t>napovedala je konec </a:t>
            </a:r>
            <a:r>
              <a:rPr lang="sl-SI" b="1" u="sng" dirty="0" smtClean="0"/>
              <a:t>fevdalizmu </a:t>
            </a:r>
            <a:r>
              <a:rPr lang="sl-SI" dirty="0" smtClean="0"/>
              <a:t>in </a:t>
            </a:r>
            <a:r>
              <a:rPr lang="sl-SI" dirty="0"/>
              <a:t>omogočila vzpon </a:t>
            </a:r>
            <a:r>
              <a:rPr lang="sl-SI" b="1" u="sng" dirty="0" smtClean="0"/>
              <a:t>meščanstva</a:t>
            </a:r>
            <a:r>
              <a:rPr lang="sl-SI" b="1" dirty="0" smtClean="0"/>
              <a:t> </a:t>
            </a:r>
            <a:r>
              <a:rPr lang="sl-SI" dirty="0" smtClean="0"/>
              <a:t>po </a:t>
            </a:r>
            <a:r>
              <a:rPr lang="sl-SI" dirty="0"/>
              <a:t>Evropi. 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Z </a:t>
            </a:r>
            <a:r>
              <a:rPr lang="sl-SI" dirty="0"/>
              <a:t>ukrepi na področju kmetijstva, obrti in trgovine je odprla nove možnosti </a:t>
            </a:r>
            <a:r>
              <a:rPr lang="sl-SI" b="1" u="sng" dirty="0" smtClean="0"/>
              <a:t>kapitalističnemu</a:t>
            </a:r>
            <a:r>
              <a:rPr lang="sl-SI" b="1" dirty="0" smtClean="0"/>
              <a:t> </a:t>
            </a:r>
            <a:r>
              <a:rPr lang="sl-SI" dirty="0" smtClean="0"/>
              <a:t>razvoju</a:t>
            </a:r>
            <a:r>
              <a:rPr lang="sl-SI" dirty="0"/>
              <a:t>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47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44194"/>
            <a:ext cx="7082928" cy="470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99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69392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0006"/>
            <a:ext cx="8153400" cy="54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84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7694934" cy="510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7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55834"/>
            <a:ext cx="7186613" cy="477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252"/>
            <a:ext cx="5143500" cy="6858000"/>
          </a:xfrm>
        </p:spPr>
      </p:pic>
      <p:sp>
        <p:nvSpPr>
          <p:cNvPr id="2" name="Pravokotnik 1"/>
          <p:cNvSpPr/>
          <p:nvPr/>
        </p:nvSpPr>
        <p:spPr>
          <a:xfrm>
            <a:off x="5715000" y="1066800"/>
            <a:ext cx="2362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KDO?</a:t>
            </a:r>
          </a:p>
          <a:p>
            <a:pPr algn="ctr"/>
            <a:r>
              <a:rPr lang="sl-SI" sz="2800" dirty="0" smtClean="0"/>
              <a:t>PRAVICE?</a:t>
            </a:r>
          </a:p>
          <a:p>
            <a:pPr algn="ctr"/>
            <a:r>
              <a:rPr lang="sl-SI" sz="2800" dirty="0" smtClean="0"/>
              <a:t>SPOROČILO KARIKATURE?</a:t>
            </a:r>
          </a:p>
          <a:p>
            <a:pPr algn="ctr"/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21066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</TotalTime>
  <Words>1003</Words>
  <Application>Microsoft Office PowerPoint</Application>
  <PresentationFormat>Diaprojekcija na zaslonu (4:3)</PresentationFormat>
  <Paragraphs>147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36</vt:i4>
      </vt:variant>
    </vt:vector>
  </HeadingPairs>
  <TitlesOfParts>
    <vt:vector size="37" baseType="lpstr">
      <vt:lpstr>Opulent</vt:lpstr>
      <vt:lpstr>Francoska revolucija u.( 70 – 74)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1. Življenje v Franciji pred revolucijo in vzroki za slednjo </vt:lpstr>
      <vt:lpstr>PowerPointova predstavitev</vt:lpstr>
      <vt:lpstr>PowerPointova predstavitev</vt:lpstr>
      <vt:lpstr>2. Zasedanje generalnih stanov in pohod na Bastiljo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3. Revolucionarni sklepi narodne skupščine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4. Teror (diktatura) jakobincev (1792-1794)</vt:lpstr>
      <vt:lpstr>PowerPointova predstavitev</vt:lpstr>
      <vt:lpstr>PowerPointova predstavitev</vt:lpstr>
      <vt:lpstr>5. Pomen francoske revolucije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Francoska revolucija</dc:title>
  <dc:creator/>
  <cp:lastModifiedBy>user</cp:lastModifiedBy>
  <cp:revision>100</cp:revision>
  <dcterms:created xsi:type="dcterms:W3CDTF">2006-08-16T00:00:00Z</dcterms:created>
  <dcterms:modified xsi:type="dcterms:W3CDTF">2018-03-01T10:08:03Z</dcterms:modified>
</cp:coreProperties>
</file>