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67" r:id="rId4"/>
    <p:sldId id="257" r:id="rId5"/>
    <p:sldId id="265" r:id="rId6"/>
    <p:sldId id="258" r:id="rId7"/>
    <p:sldId id="262" r:id="rId8"/>
    <p:sldId id="268" r:id="rId9"/>
    <p:sldId id="259" r:id="rId10"/>
    <p:sldId id="260" r:id="rId11"/>
    <p:sldId id="261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147CB-F44C-4DA7-A900-B7D62EB4A07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C4971-B793-4A00-B8B9-8971BCA6F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9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C4971-B793-4A00-B8B9-8971BCA6F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REVOLUCIJE 1848 V EVROPI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u="sng" dirty="0" smtClean="0"/>
              <a:t>POMLAD NARODOV</a:t>
            </a:r>
            <a:endParaRPr lang="sl-SI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13666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505200"/>
            <a:ext cx="467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211209" cy="5410200"/>
          </a:xfrm>
        </p:spPr>
        <p:txBody>
          <a:bodyPr>
            <a:normAutofit/>
          </a:bodyPr>
          <a:lstStyle/>
          <a:p>
            <a:r>
              <a:rPr lang="sl-SI" u="sng" dirty="0" smtClean="0"/>
              <a:t>Dosežejo: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- </a:t>
            </a:r>
            <a:r>
              <a:rPr lang="sl-SI" b="1" dirty="0" smtClean="0"/>
              <a:t>odstop Metternicha</a:t>
            </a:r>
            <a:r>
              <a:rPr lang="sl-SI" dirty="0" smtClean="0"/>
              <a:t>,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- </a:t>
            </a:r>
            <a:r>
              <a:rPr lang="sl-SI" b="1" dirty="0" smtClean="0"/>
              <a:t>cesar</a:t>
            </a:r>
            <a:r>
              <a:rPr lang="sl-SI" dirty="0" smtClean="0"/>
              <a:t> Ferdinand I. imenuje </a:t>
            </a:r>
            <a:r>
              <a:rPr lang="sl-SI" b="1" dirty="0" smtClean="0"/>
              <a:t>novo vlado,    </a:t>
            </a:r>
          </a:p>
          <a:p>
            <a:pPr marL="6858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odpravi cenzuro </a:t>
            </a:r>
            <a:r>
              <a:rPr lang="sl-SI" dirty="0" smtClean="0"/>
              <a:t>in</a:t>
            </a:r>
            <a:r>
              <a:rPr lang="sl-SI" b="1" dirty="0" smtClean="0"/>
              <a:t> obljubi ustavo</a:t>
            </a:r>
            <a:r>
              <a:rPr lang="sl-SI" dirty="0" smtClean="0"/>
              <a:t>,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- </a:t>
            </a:r>
            <a:r>
              <a:rPr lang="sl-SI" b="1" dirty="0" smtClean="0"/>
              <a:t>odpravo tlačanstva </a:t>
            </a:r>
            <a:r>
              <a:rPr lang="sl-SI" dirty="0" smtClean="0"/>
              <a:t>(tlake in zemljiške obveznosti + zemljo so morali kmetje odkupiti in odškodnino plačati v 20 letih).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r>
              <a:rPr lang="sl-SI" dirty="0" smtClean="0"/>
              <a:t>Ker so kmetje dosegli zahtevano, so se nehali upirati. Meščani tako izgubijo zaveznike. Zahtevajo odstranitev vlade in združitev z nemškimi deželami, a so oktobra 1848 poraženi s strani vojske (general Windischgrätz). </a:t>
            </a:r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0178"/>
            <a:ext cx="2209800" cy="257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-16154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Metternich preoblečen </a:t>
            </a:r>
          </a:p>
          <a:p>
            <a:r>
              <a:rPr lang="sl-SI" dirty="0" smtClean="0"/>
              <a:t>v žensko zbeži v London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02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6777317" cy="3508977"/>
          </a:xfrm>
        </p:spPr>
        <p:txBody>
          <a:bodyPr/>
          <a:lstStyle/>
          <a:p>
            <a:r>
              <a:rPr lang="sl-SI" dirty="0" smtClean="0"/>
              <a:t>Ferdinand I. kmalu prepusti položaj nečaku </a:t>
            </a:r>
            <a:r>
              <a:rPr lang="sl-SI" b="1" dirty="0" smtClean="0"/>
              <a:t>Francu Jožefu</a:t>
            </a:r>
            <a:r>
              <a:rPr lang="sl-SI" dirty="0" smtClean="0"/>
              <a:t>, ki je bil proti revoluciji in za ohranitev avstrijske države ter poskrbi, da vojska </a:t>
            </a:r>
            <a:r>
              <a:rPr lang="sl-SI" b="1" dirty="0" smtClean="0"/>
              <a:t>zatre revolucijo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16668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5943600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  Cesar Franc Jožef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932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sl-SI" dirty="0" smtClean="0"/>
              <a:t>4. Pridobitve revolucije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7135009" cy="3508977"/>
          </a:xfrm>
        </p:spPr>
        <p:txBody>
          <a:bodyPr/>
          <a:lstStyle/>
          <a:p>
            <a:pPr marL="68580" indent="0">
              <a:buNone/>
            </a:pPr>
            <a:r>
              <a:rPr lang="sl-SI" dirty="0" smtClean="0"/>
              <a:t>Do srede 1849 je bila revolucija povsod v Evropi zatrta, kljub vsemu pa niso nikjer obnovili fevdalnega sistema.</a:t>
            </a:r>
          </a:p>
          <a:p>
            <a:pPr marL="68580" indent="0">
              <a:buNone/>
            </a:pPr>
            <a:endParaRPr lang="sl-SI" dirty="0" smtClean="0"/>
          </a:p>
          <a:p>
            <a:pPr marL="68580" indent="0">
              <a:buNone/>
            </a:pPr>
            <a:r>
              <a:rPr lang="sl-SI" u="sng" dirty="0" smtClean="0"/>
              <a:t>Razmisli: </a:t>
            </a:r>
            <a:r>
              <a:rPr lang="sl-SI" dirty="0" smtClean="0"/>
              <a:t>V čem se je kljub porazu revolucij v Evropi kazal še napredek leta 1848?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54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Revolucija 1848 kjlub porazu prinese </a:t>
            </a:r>
          </a:p>
          <a:p>
            <a:pPr>
              <a:buNone/>
            </a:pPr>
            <a:r>
              <a:rPr lang="sl-SI" dirty="0" smtClean="0"/>
              <a:t>napredek:</a:t>
            </a:r>
          </a:p>
          <a:p>
            <a:pPr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javno predstavljeni cilji </a:t>
            </a:r>
            <a:r>
              <a:rPr lang="sl-SI" dirty="0" smtClean="0"/>
              <a:t>revolucionarjev (svobod tiska, splošna volilna pravica)</a:t>
            </a:r>
          </a:p>
          <a:p>
            <a:pPr>
              <a:buFontTx/>
              <a:buChar char="-"/>
            </a:pPr>
            <a:r>
              <a:rPr lang="sl-SI" dirty="0" smtClean="0"/>
              <a:t>predstavlejni so </a:t>
            </a:r>
            <a:r>
              <a:rPr lang="sl-SI" dirty="0" smtClean="0">
                <a:solidFill>
                  <a:srgbClr val="FF0000"/>
                </a:solidFill>
              </a:rPr>
              <a:t>politični programi</a:t>
            </a:r>
            <a:r>
              <a:rPr lang="sl-SI" dirty="0" smtClean="0"/>
              <a:t>,</a:t>
            </a:r>
          </a:p>
          <a:p>
            <a:pPr>
              <a:buFontTx/>
              <a:buChar char="-"/>
            </a:pPr>
            <a:r>
              <a:rPr lang="sl-SI" dirty="0" smtClean="0"/>
              <a:t>zavedanje </a:t>
            </a:r>
            <a:r>
              <a:rPr lang="sl-SI" dirty="0" smtClean="0">
                <a:solidFill>
                  <a:srgbClr val="FF0000"/>
                </a:solidFill>
              </a:rPr>
              <a:t>pomena ustave,</a:t>
            </a:r>
          </a:p>
          <a:p>
            <a:pPr>
              <a:buFontTx/>
              <a:buChar char="-"/>
            </a:pPr>
            <a:r>
              <a:rPr lang="sl-SI" dirty="0" smtClean="0"/>
              <a:t>želja po </a:t>
            </a:r>
            <a:r>
              <a:rPr lang="sl-SI" dirty="0" smtClean="0">
                <a:solidFill>
                  <a:srgbClr val="FF0000"/>
                </a:solidFill>
              </a:rPr>
              <a:t>splošni volilni pravici.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sl-SI" b="1" dirty="0"/>
              <a:t>Predmarčna doba</a:t>
            </a:r>
            <a:r>
              <a:rPr lang="sl-SI" dirty="0"/>
              <a:t> je obdobje od dunajskega kongresa do marca 1848, ko so Evropo preplavile revolucije.</a:t>
            </a:r>
            <a:endParaRPr lang="en-US" dirty="0"/>
          </a:p>
          <a:p>
            <a:pPr lvl="0" fontAlgn="base"/>
            <a:r>
              <a:rPr lang="sl-SI" dirty="0"/>
              <a:t> Sveta aliansa je nadzorovala politično dogajanje v Evropi in ob podpori članic izvajala vojaške posege. </a:t>
            </a:r>
            <a:endParaRPr lang="en-US" dirty="0"/>
          </a:p>
          <a:p>
            <a:pPr lvl="0" fontAlgn="base"/>
            <a:r>
              <a:rPr lang="sl-SI" dirty="0"/>
              <a:t> Ob kritičnih situacijah so se srečevali </a:t>
            </a:r>
            <a:r>
              <a:rPr lang="sl-SI" b="1" dirty="0"/>
              <a:t>na kongresih </a:t>
            </a:r>
            <a:r>
              <a:rPr lang="sl-SI" dirty="0"/>
              <a:t>in se dogovarjali o tem, kako preprečiti upore.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Razloži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? liberalizem:</a:t>
            </a:r>
            <a:endParaRPr lang="en-US" dirty="0"/>
          </a:p>
          <a:p>
            <a:endParaRPr lang="en-US" dirty="0" smtClean="0"/>
          </a:p>
          <a:p>
            <a:r>
              <a:rPr lang="sl-SI" dirty="0" smtClean="0"/>
              <a:t>? </a:t>
            </a:r>
            <a:r>
              <a:rPr lang="en-US" dirty="0" err="1" smtClean="0"/>
              <a:t>Nacionalna</a:t>
            </a:r>
            <a:r>
              <a:rPr lang="en-US" dirty="0" smtClean="0"/>
              <a:t> </a:t>
            </a:r>
            <a:r>
              <a:rPr lang="en-US" dirty="0" err="1" smtClean="0"/>
              <a:t>gibanja</a:t>
            </a:r>
            <a:r>
              <a:rPr lang="sl-SI" dirty="0" smtClean="0"/>
              <a:t>:</a:t>
            </a:r>
            <a:r>
              <a:rPr lang="en-US" dirty="0" smtClean="0"/>
              <a:t> </a:t>
            </a:r>
            <a:r>
              <a:rPr lang="sl-SI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sl-SI" dirty="0"/>
              <a:t>? </a:t>
            </a:r>
            <a:r>
              <a:rPr lang="sl-SI" dirty="0" smtClean="0"/>
              <a:t>konservatizem</a:t>
            </a:r>
            <a:r>
              <a:rPr lang="sl-SI" dirty="0"/>
              <a:t>: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Navedi</a:t>
            </a:r>
            <a:r>
              <a:rPr lang="en-US" dirty="0" smtClean="0"/>
              <a:t> </a:t>
            </a:r>
            <a:r>
              <a:rPr lang="en-US" dirty="0" err="1" smtClean="0"/>
              <a:t>vzroke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izbruh</a:t>
            </a:r>
            <a:r>
              <a:rPr lang="en-US" dirty="0" smtClean="0"/>
              <a:t> </a:t>
            </a:r>
            <a:r>
              <a:rPr lang="en-US" dirty="0" err="1" smtClean="0"/>
              <a:t>revolucij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Slika 3" descr="http://www.zenasamja.me/images/savjetdana/normal/savjet00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429000"/>
            <a:ext cx="1343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20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33710" cy="1105936"/>
          </a:xfrm>
        </p:spPr>
        <p:txBody>
          <a:bodyPr>
            <a:normAutofit/>
          </a:bodyPr>
          <a:lstStyle/>
          <a:p>
            <a:r>
              <a:rPr lang="sl-SI" sz="3000" dirty="0" smtClean="0"/>
              <a:t>1. Vzroki za izbruh revolucij</a:t>
            </a:r>
            <a:endParaRPr lang="sl-SI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135009" cy="4080029"/>
          </a:xfrm>
        </p:spPr>
        <p:txBody>
          <a:bodyPr>
            <a:normAutofit/>
          </a:bodyPr>
          <a:lstStyle/>
          <a:p>
            <a:r>
              <a:rPr lang="sl-SI" dirty="0" smtClean="0"/>
              <a:t>Zahteve meščanstva po gospodarski in politični svobodi,</a:t>
            </a:r>
          </a:p>
          <a:p>
            <a:r>
              <a:rPr lang="sl-SI" dirty="0"/>
              <a:t>s</a:t>
            </a:r>
            <a:r>
              <a:rPr lang="sl-SI" dirty="0" smtClean="0"/>
              <a:t>lab položaj delavcev zaradi gospodarske krize,</a:t>
            </a:r>
          </a:p>
          <a:p>
            <a:r>
              <a:rPr lang="sl-SI" dirty="0"/>
              <a:t>z</a:t>
            </a:r>
            <a:r>
              <a:rPr lang="sl-SI" dirty="0" smtClean="0"/>
              <a:t>ahteve kmetov po odpravi še zadnjih ostankov fevdalizma,</a:t>
            </a:r>
          </a:p>
          <a:p>
            <a:r>
              <a:rPr lang="sl-SI" dirty="0"/>
              <a:t>z</a:t>
            </a:r>
            <a:r>
              <a:rPr lang="sl-SI" dirty="0" smtClean="0"/>
              <a:t>ahteve posameznih narodov po večji samostojnosti ali ustanovitvi svojih držav.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03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09600" y="381000"/>
            <a:ext cx="8305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Vladarji so si s </a:t>
            </a:r>
            <a:r>
              <a:rPr lang="sl-SI" b="1" dirty="0"/>
              <a:t>policijskim nadzorom </a:t>
            </a:r>
            <a:r>
              <a:rPr lang="sl-SI" dirty="0"/>
              <a:t>in vojaško silo prizadevali za ohranitev obstoječih političnih razmer z vodilno vlogo cesarjev in cerkve. Takim nazorom pravimo </a:t>
            </a:r>
            <a:r>
              <a:rPr lang="sl-SI" b="1" dirty="0"/>
              <a:t>KONSERVATIVNI. </a:t>
            </a:r>
            <a:r>
              <a:rPr lang="sl-SI" dirty="0"/>
              <a:t>Uprli so se meščani, študenti in kmetje. </a:t>
            </a:r>
            <a:endParaRPr lang="en-US" dirty="0"/>
          </a:p>
          <a:p>
            <a:r>
              <a:rPr lang="sl-SI" dirty="0"/>
              <a:t>Meščanstvo po Evropi se je upiralo nadzoru svete alianse ter zahtevalo uveljavitev načel razsvetljenstva in francoske revolucije. </a:t>
            </a:r>
            <a:endParaRPr lang="en-US" dirty="0"/>
          </a:p>
          <a:p>
            <a:pPr lvl="0"/>
            <a:r>
              <a:rPr lang="sl-SI" dirty="0"/>
              <a:t>Iz zahtev meščanstva sta v prvi polovici 19. stoletja zrasli dve gibanji. </a:t>
            </a:r>
            <a:endParaRPr lang="en-US" dirty="0"/>
          </a:p>
          <a:p>
            <a:r>
              <a:rPr lang="sl-SI" dirty="0"/>
              <a:t> </a:t>
            </a:r>
            <a:endParaRPr lang="en-US" dirty="0"/>
          </a:p>
          <a:p>
            <a:r>
              <a:rPr lang="sl-SI" b="1" dirty="0">
                <a:solidFill>
                  <a:srgbClr val="FF0000"/>
                </a:solidFill>
              </a:rPr>
              <a:t>LIBERALNO-DEMOKRATIČNO GIBANJE                                          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sl-SI" dirty="0" smtClean="0"/>
              <a:t>cilj </a:t>
            </a:r>
            <a:r>
              <a:rPr lang="sl-SI" dirty="0"/>
              <a:t>je bila država,utemeljena na zakonih</a:t>
            </a:r>
            <a:endParaRPr lang="en-US" dirty="0"/>
          </a:p>
          <a:p>
            <a:r>
              <a:rPr lang="sl-SI" dirty="0"/>
              <a:t> in razumu, v kateri naj bi odločali svobodni </a:t>
            </a:r>
            <a:r>
              <a:rPr lang="sl-SI" dirty="0" smtClean="0"/>
              <a:t>državljani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sl-SI" dirty="0"/>
              <a:t> predstavniki ljudstva naj bi v parlamentu sprejemali </a:t>
            </a:r>
            <a:endParaRPr lang="en-US" dirty="0"/>
          </a:p>
          <a:p>
            <a:r>
              <a:rPr lang="sl-SI" dirty="0"/>
              <a:t>zakone in nadzirali oblast.</a:t>
            </a:r>
            <a:endParaRPr lang="en-US" dirty="0"/>
          </a:p>
          <a:p>
            <a:r>
              <a:rPr lang="sl-SI" dirty="0"/>
              <a:t>-v taki državi je zagotovljena svoboda posameznika</a:t>
            </a:r>
            <a:endParaRPr lang="en-US" dirty="0"/>
          </a:p>
          <a:p>
            <a:endParaRPr lang="en-US" dirty="0"/>
          </a:p>
          <a:p>
            <a:r>
              <a:rPr lang="sl-SI" dirty="0"/>
              <a:t> </a:t>
            </a:r>
            <a:r>
              <a:rPr lang="sl-SI" b="1" dirty="0">
                <a:solidFill>
                  <a:srgbClr val="FF0000"/>
                </a:solidFill>
              </a:rPr>
              <a:t>NACIONALNO GIBANJE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sl-SI" dirty="0"/>
              <a:t>cilj je bila ustanovitev enotne </a:t>
            </a:r>
            <a:r>
              <a:rPr lang="sl-SI" dirty="0" smtClean="0"/>
              <a:t>države                                                                                                        posameznega </a:t>
            </a:r>
            <a:r>
              <a:rPr lang="sl-SI" dirty="0"/>
              <a:t>naroda in več političnih</a:t>
            </a:r>
            <a:endParaRPr lang="en-US" dirty="0"/>
          </a:p>
          <a:p>
            <a:r>
              <a:rPr lang="sl-SI" dirty="0"/>
              <a:t> </a:t>
            </a:r>
            <a:r>
              <a:rPr lang="sl-SI" dirty="0" smtClean="0"/>
              <a:t>pravic </a:t>
            </a:r>
            <a:r>
              <a:rPr lang="sl-SI" dirty="0"/>
              <a:t>narodov</a:t>
            </a:r>
            <a:endParaRPr lang="en-US" dirty="0"/>
          </a:p>
          <a:p>
            <a:endParaRPr lang="en-US" dirty="0"/>
          </a:p>
          <a:p>
            <a:r>
              <a:rPr lang="sl-SI" dirty="0" smtClean="0"/>
              <a:t>Odpor </a:t>
            </a:r>
            <a:r>
              <a:rPr lang="sl-SI" dirty="0"/>
              <a:t>proti stari Evropi je prerasel v </a:t>
            </a:r>
            <a:r>
              <a:rPr lang="sl-SI" u="sng" dirty="0"/>
              <a:t>MEŠČANSKE </a:t>
            </a:r>
            <a:r>
              <a:rPr lang="sl-SI" u="sng" dirty="0" smtClean="0"/>
              <a:t>REVOLUCIJE</a:t>
            </a:r>
            <a:r>
              <a:rPr lang="en-US" u="sng" dirty="0" smtClean="0">
                <a:sym typeface="Wingdings" panose="05000000000000000000" pitchFamily="2" charset="2"/>
              </a:rPr>
              <a:t> </a:t>
            </a:r>
            <a:r>
              <a:rPr lang="en-US" u="sng" dirty="0" err="1" smtClean="0">
                <a:sym typeface="Wingdings" panose="05000000000000000000" pitchFamily="2" charset="2"/>
              </a:rPr>
              <a:t>revolucionarno</a:t>
            </a:r>
            <a:r>
              <a:rPr lang="en-US" u="sng" dirty="0" smtClean="0">
                <a:sym typeface="Wingdings" panose="05000000000000000000" pitchFamily="2" charset="2"/>
              </a:rPr>
              <a:t> l.1848/POMLAD NARODOV/ MARČNA REVOLUCIJA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24744" cy="1143000"/>
          </a:xfrm>
        </p:spPr>
        <p:txBody>
          <a:bodyPr>
            <a:normAutofit/>
          </a:bodyPr>
          <a:lstStyle/>
          <a:p>
            <a:r>
              <a:rPr lang="sl-SI" sz="3000" b="1" dirty="0" smtClean="0"/>
              <a:t>2. Revolucija v Franciji – februar 1848</a:t>
            </a:r>
            <a:endParaRPr lang="sl-S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168929"/>
          </a:xfrm>
        </p:spPr>
        <p:txBody>
          <a:bodyPr/>
          <a:lstStyle/>
          <a:p>
            <a:pPr marL="68580" indent="0">
              <a:buNone/>
            </a:pPr>
            <a:r>
              <a:rPr lang="sl-SI" b="1" dirty="0" smtClean="0"/>
              <a:t>Demonstracije </a:t>
            </a:r>
          </a:p>
          <a:p>
            <a:pPr marL="68580" indent="0">
              <a:buNone/>
            </a:pPr>
            <a:r>
              <a:rPr lang="sl-SI" b="1" dirty="0" smtClean="0"/>
              <a:t>delavcev</a:t>
            </a:r>
            <a:endParaRPr lang="sl-SI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45505" y="22225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17588" y="1807001"/>
            <a:ext cx="6316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u="sng" dirty="0" smtClean="0"/>
              <a:t>Zahtevajo: </a:t>
            </a:r>
            <a:r>
              <a:rPr lang="sl-SI" sz="2400" dirty="0" smtClean="0"/>
              <a:t>splošno volilno pravico in  </a:t>
            </a:r>
          </a:p>
          <a:p>
            <a:r>
              <a:rPr lang="sl-SI" sz="2400" dirty="0" smtClean="0"/>
              <a:t>izboljšanje socialnega položaja </a:t>
            </a:r>
            <a:r>
              <a:rPr lang="sl-SI" sz="2300" dirty="0" smtClean="0"/>
              <a:t>delavcev</a:t>
            </a:r>
            <a:endParaRPr lang="sl-SI" sz="2300" dirty="0"/>
          </a:p>
        </p:txBody>
      </p:sp>
      <p:sp>
        <p:nvSpPr>
          <p:cNvPr id="9" name="Down Arrow 8"/>
          <p:cNvSpPr/>
          <p:nvPr/>
        </p:nvSpPr>
        <p:spPr>
          <a:xfrm>
            <a:off x="2313577" y="2637998"/>
            <a:ext cx="397256" cy="410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533401" y="3048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Vlada želi demonstracije prepovedati, zato sledi               </a:t>
            </a:r>
          </a:p>
          <a:p>
            <a:r>
              <a:rPr lang="sl-SI" sz="2400" b="1" dirty="0" smtClean="0"/>
              <a:t>revolucionarni upor delavcev</a:t>
            </a:r>
            <a:endParaRPr lang="sl-SI" sz="2400" b="1" dirty="0"/>
          </a:p>
        </p:txBody>
      </p:sp>
      <p:sp>
        <p:nvSpPr>
          <p:cNvPr id="11" name="Down Arrow 10"/>
          <p:cNvSpPr/>
          <p:nvPr/>
        </p:nvSpPr>
        <p:spPr>
          <a:xfrm>
            <a:off x="2313577" y="3878997"/>
            <a:ext cx="39725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533400" y="4336197"/>
            <a:ext cx="86564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 smtClean="0"/>
              <a:t>Prevzamejo oblast in razglasijo republiko:</a:t>
            </a:r>
          </a:p>
          <a:p>
            <a:r>
              <a:rPr lang="sl-SI" sz="2200" dirty="0" smtClean="0"/>
              <a:t>- Preženejo kralja v Anglijo in na volitvah za predsednika    </a:t>
            </a:r>
          </a:p>
          <a:p>
            <a:r>
              <a:rPr lang="sl-SI" sz="2200" dirty="0"/>
              <a:t> </a:t>
            </a:r>
            <a:r>
              <a:rPr lang="sl-SI" sz="2200" dirty="0" smtClean="0"/>
              <a:t> izberejo Louisa Bonaparta, nečaka Napoleona I.,</a:t>
            </a:r>
          </a:p>
          <a:p>
            <a:r>
              <a:rPr lang="sl-SI" sz="2200" dirty="0" smtClean="0"/>
              <a:t>- </a:t>
            </a:r>
            <a:r>
              <a:rPr lang="sl-SI" sz="2200" u="sng" dirty="0" smtClean="0"/>
              <a:t>uvedejo: </a:t>
            </a:r>
            <a:r>
              <a:rPr lang="sl-SI" sz="2200" b="1" dirty="0" smtClean="0">
                <a:solidFill>
                  <a:srgbClr val="FF0000"/>
                </a:solidFill>
              </a:rPr>
              <a:t>splošno volilno pravico, svobodo tiska, 10-urni delovnik za delavce in odpravijo suženjstvo v kolonijah.   </a:t>
            </a:r>
            <a:endParaRPr lang="sl-SI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6906409" cy="4689629"/>
          </a:xfrm>
        </p:spPr>
        <p:txBody>
          <a:bodyPr/>
          <a:lstStyle/>
          <a:p>
            <a:pPr marL="68580" indent="0">
              <a:buNone/>
            </a:pPr>
            <a:r>
              <a:rPr lang="sl-SI" dirty="0" smtClean="0"/>
              <a:t>Louis Bonaparte čez 4 leta izvede državni udar, ukine pridobitve revolucije in se razglasi za cesarja Napoleona III.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7378"/>
            <a:ext cx="3181350" cy="429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7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12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458634" cy="1143000"/>
          </a:xfrm>
        </p:spPr>
        <p:txBody>
          <a:bodyPr>
            <a:normAutofit/>
          </a:bodyPr>
          <a:lstStyle/>
          <a:p>
            <a:r>
              <a:rPr lang="sl-SI" sz="3000" b="1" dirty="0" smtClean="0"/>
              <a:t>3. Revolucija </a:t>
            </a:r>
            <a:r>
              <a:rPr lang="en-US" sz="3000" b="1" dirty="0"/>
              <a:t> </a:t>
            </a:r>
            <a:r>
              <a:rPr lang="en-US" sz="3000" b="1" dirty="0" smtClean="0"/>
              <a:t>v </a:t>
            </a:r>
            <a:r>
              <a:rPr lang="sl-SI" sz="3000" b="1" dirty="0" smtClean="0"/>
              <a:t>avstrijskem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cesarstvu</a:t>
            </a:r>
            <a:r>
              <a:rPr lang="en-US" sz="3000" b="1" dirty="0" smtClean="0"/>
              <a:t> </a:t>
            </a:r>
            <a:r>
              <a:rPr lang="sl-SI" sz="3000" b="1" dirty="0" smtClean="0"/>
              <a:t>– marec 1848</a:t>
            </a:r>
            <a:endParaRPr lang="sl-SI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991600" cy="434340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Demonstracije</a:t>
            </a:r>
          </a:p>
          <a:p>
            <a:pPr marL="68580" indent="0">
              <a:buNone/>
            </a:pPr>
            <a:r>
              <a:rPr lang="sl-SI" b="1" dirty="0" smtClean="0"/>
              <a:t>študentov</a:t>
            </a:r>
            <a:r>
              <a:rPr lang="sl-SI" dirty="0" smtClean="0"/>
              <a:t>,   </a:t>
            </a:r>
            <a:r>
              <a:rPr lang="sl-SI" b="1" dirty="0" smtClean="0"/>
              <a:t>delavcev</a:t>
            </a:r>
            <a:r>
              <a:rPr lang="sl-SI" dirty="0" smtClean="0"/>
              <a:t>,    </a:t>
            </a:r>
            <a:r>
              <a:rPr lang="sl-SI" b="1" dirty="0" smtClean="0"/>
              <a:t>meščanov     in       kmetov</a:t>
            </a:r>
          </a:p>
          <a:p>
            <a:pPr marL="68580" indent="0">
              <a:buNone/>
            </a:pPr>
            <a:endParaRPr lang="sl-SI" b="1" dirty="0"/>
          </a:p>
          <a:p>
            <a:pPr marL="68580" indent="0">
              <a:buNone/>
            </a:pPr>
            <a:r>
              <a:rPr lang="sl-SI" dirty="0" smtClean="0"/>
              <a:t>             </a:t>
            </a:r>
            <a:r>
              <a:rPr lang="sl-SI" dirty="0" smtClean="0">
                <a:solidFill>
                  <a:srgbClr val="FF0000"/>
                </a:solidFill>
              </a:rPr>
              <a:t>uničujejo stroje</a:t>
            </a:r>
            <a:r>
              <a:rPr lang="sl-SI" dirty="0" smtClean="0"/>
              <a:t>     </a:t>
            </a:r>
            <a:r>
              <a:rPr lang="sl-SI" dirty="0" smtClean="0">
                <a:solidFill>
                  <a:srgbClr val="FF0000"/>
                </a:solidFill>
              </a:rPr>
              <a:t>proti absolutizmu    napadejo</a:t>
            </a:r>
          </a:p>
          <a:p>
            <a:pPr marL="6858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				  in cenzuri	             gradove</a:t>
            </a:r>
          </a:p>
          <a:p>
            <a:pPr marL="68580" indent="0">
              <a:buNone/>
            </a:pPr>
            <a:r>
              <a:rPr lang="sl-SI" u="sng" dirty="0" smtClean="0">
                <a:solidFill>
                  <a:srgbClr val="0070C0"/>
                </a:solidFill>
              </a:rPr>
              <a:t>So za:   </a:t>
            </a:r>
            <a:r>
              <a:rPr lang="sl-SI" dirty="0" smtClean="0">
                <a:solidFill>
                  <a:srgbClr val="0070C0"/>
                </a:solidFill>
              </a:rPr>
              <a:t>boljše delovne     ustavo,                    zmanjšanje </a:t>
            </a:r>
          </a:p>
          <a:p>
            <a:pPr marL="68580" indent="0">
              <a:buNone/>
            </a:pPr>
            <a:r>
              <a:rPr lang="sl-SI" dirty="0">
                <a:solidFill>
                  <a:srgbClr val="0070C0"/>
                </a:solidFill>
              </a:rPr>
              <a:t>	 </a:t>
            </a:r>
            <a:r>
              <a:rPr lang="sl-SI" dirty="0" smtClean="0">
                <a:solidFill>
                  <a:srgbClr val="0070C0"/>
                </a:solidFill>
              </a:rPr>
              <a:t>  razmere 		 parlament           tlake in dajatev,</a:t>
            </a:r>
          </a:p>
          <a:p>
            <a:pPr marL="68580" indent="0">
              <a:buNone/>
            </a:pPr>
            <a:r>
              <a:rPr lang="sl-SI" dirty="0" smtClean="0"/>
              <a:t>						         </a:t>
            </a:r>
            <a:r>
              <a:rPr lang="sl-SI" dirty="0" smtClean="0">
                <a:solidFill>
                  <a:srgbClr val="0070C0"/>
                </a:solidFill>
              </a:rPr>
              <a:t>da bi v last </a:t>
            </a:r>
          </a:p>
          <a:p>
            <a:pPr marL="68580" indent="0">
              <a:buNone/>
            </a:pPr>
            <a:r>
              <a:rPr lang="sl-SI" dirty="0">
                <a:solidFill>
                  <a:srgbClr val="0070C0"/>
                </a:solidFill>
              </a:rPr>
              <a:t>	</a:t>
            </a:r>
            <a:r>
              <a:rPr lang="sl-SI" dirty="0" smtClean="0">
                <a:solidFill>
                  <a:srgbClr val="0070C0"/>
                </a:solidFill>
              </a:rPr>
              <a:t>					         dobili zemljo</a:t>
            </a:r>
          </a:p>
          <a:p>
            <a:pPr marL="68580" indent="0">
              <a:buNone/>
            </a:pPr>
            <a:r>
              <a:rPr lang="sl-SI" dirty="0"/>
              <a:t>	</a:t>
            </a:r>
            <a:r>
              <a:rPr lang="sl-SI" dirty="0" smtClean="0"/>
              <a:t>             </a:t>
            </a:r>
            <a:endParaRPr lang="sl-SI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95600" y="3124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76800" y="31115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43800" y="31115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037137"/>
            <a:ext cx="393700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1285</TotalTime>
  <Words>492</Words>
  <Application>Microsoft Office PowerPoint</Application>
  <PresentationFormat>Diaprojekcija na zaslonu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Austin</vt:lpstr>
      <vt:lpstr>REVOLUCIJE 1848 V EVROPI: POMLAD NARODOV</vt:lpstr>
      <vt:lpstr>PowerPointova predstavitev</vt:lpstr>
      <vt:lpstr>Razloži:</vt:lpstr>
      <vt:lpstr>1. Vzroki za izbruh revolucij</vt:lpstr>
      <vt:lpstr>PowerPointova predstavitev</vt:lpstr>
      <vt:lpstr>2. Revolucija v Franciji – februar 1848</vt:lpstr>
      <vt:lpstr>PowerPointova predstavitev</vt:lpstr>
      <vt:lpstr>PowerPointova predstavitev</vt:lpstr>
      <vt:lpstr>3. Revolucija  v avstrijskem cesarstvu – marec 1848</vt:lpstr>
      <vt:lpstr>PowerPointova predstavitev</vt:lpstr>
      <vt:lpstr>PowerPointova predstavitev</vt:lpstr>
      <vt:lpstr>4. Pridobitve revolucije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36</cp:revision>
  <dcterms:created xsi:type="dcterms:W3CDTF">2006-08-16T00:00:00Z</dcterms:created>
  <dcterms:modified xsi:type="dcterms:W3CDTF">2019-03-22T14:11:13Z</dcterms:modified>
</cp:coreProperties>
</file>