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58" r:id="rId5"/>
    <p:sldId id="259" r:id="rId6"/>
    <p:sldId id="260" r:id="rId7"/>
    <p:sldId id="264" r:id="rId8"/>
    <p:sldId id="261" r:id="rId9"/>
    <p:sldId id="262" r:id="rId10"/>
  </p:sldIdLst>
  <p:sldSz cx="12192000" cy="6858000"/>
  <p:notesSz cx="6858000" cy="9144000"/>
  <p:defaultTextStyle>
    <a:defPPr>
      <a:defRPr lang="sl-S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>
        <p:scale>
          <a:sx n="64" d="100"/>
          <a:sy n="64" d="100"/>
        </p:scale>
        <p:origin x="-108" y="-3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sl-SI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8C8ED-2B83-4409-8A8E-C2CD01855985}" type="datetimeFigureOut">
              <a:rPr lang="sl-SI" smtClean="0"/>
              <a:t>20.9.2018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B21F5-C2A0-42C8-AF35-D3B92E607291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84284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l-SI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8C8ED-2B83-4409-8A8E-C2CD01855985}" type="datetimeFigureOut">
              <a:rPr lang="sl-SI" smtClean="0"/>
              <a:t>20.9.2018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B21F5-C2A0-42C8-AF35-D3B92E607291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873511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8C8ED-2B83-4409-8A8E-C2CD01855985}" type="datetimeFigureOut">
              <a:rPr lang="sl-SI" smtClean="0"/>
              <a:t>20.9.2018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B21F5-C2A0-42C8-AF35-D3B92E607291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094207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l-SI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l-SI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8C8ED-2B83-4409-8A8E-C2CD01855985}" type="datetimeFigureOut">
              <a:rPr lang="sl-SI" smtClean="0"/>
              <a:t>20.9.2018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B21F5-C2A0-42C8-AF35-D3B92E607291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2915874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l-SI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l-SI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8C8ED-2B83-4409-8A8E-C2CD01855985}" type="datetimeFigureOut">
              <a:rPr lang="sl-SI" smtClean="0"/>
              <a:t>20.9.2018</a:t>
            </a:fld>
            <a:endParaRPr lang="sl-S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B21F5-C2A0-42C8-AF35-D3B92E607291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1943091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8C8ED-2B83-4409-8A8E-C2CD01855985}" type="datetimeFigureOut">
              <a:rPr lang="sl-SI" smtClean="0"/>
              <a:t>20.9.2018</a:t>
            </a:fld>
            <a:endParaRPr lang="sl-S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B21F5-C2A0-42C8-AF35-D3B92E607291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107789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8C8ED-2B83-4409-8A8E-C2CD01855985}" type="datetimeFigureOut">
              <a:rPr lang="sl-SI" smtClean="0"/>
              <a:t>20.9.2018</a:t>
            </a:fld>
            <a:endParaRPr lang="sl-S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B21F5-C2A0-42C8-AF35-D3B92E607291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6314448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l-SI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8C8ED-2B83-4409-8A8E-C2CD01855985}" type="datetimeFigureOut">
              <a:rPr lang="sl-SI" smtClean="0"/>
              <a:t>20.9.2018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B21F5-C2A0-42C8-AF35-D3B92E607291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97534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l-SI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8C8ED-2B83-4409-8A8E-C2CD01855985}" type="datetimeFigureOut">
              <a:rPr lang="sl-SI" smtClean="0"/>
              <a:t>20.9.2018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B21F5-C2A0-42C8-AF35-D3B92E607291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298082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l-SI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8C8ED-2B83-4409-8A8E-C2CD01855985}" type="datetimeFigureOut">
              <a:rPr lang="sl-SI" smtClean="0"/>
              <a:t>20.9.2018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B21F5-C2A0-42C8-AF35-D3B92E607291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0534781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l-SI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8C8ED-2B83-4409-8A8E-C2CD01855985}" type="datetimeFigureOut">
              <a:rPr lang="sl-SI" smtClean="0"/>
              <a:t>20.9.2018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B21F5-C2A0-42C8-AF35-D3B92E607291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4608751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l-SI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E8C8ED-2B83-4409-8A8E-C2CD01855985}" type="datetimeFigureOut">
              <a:rPr lang="sl-SI" smtClean="0"/>
              <a:t>20.9.2018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7B21F5-C2A0-42C8-AF35-D3B92E607291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617979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zgodovinanadlani.si/1878-zacetek-berlinskega-kongresa/" TargetMode="External"/><Relationship Id="rId2" Type="http://schemas.openxmlformats.org/officeDocument/2006/relationships/hyperlink" Target="https://dk.um.si/Dokument.php?id=101461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hr.wikipedia.org/wiki/Berlinski_kongres" TargetMode="External"/><Relationship Id="rId4" Type="http://schemas.openxmlformats.org/officeDocument/2006/relationships/hyperlink" Target="http://povijest.hr/nadanasnjidan/zapoceo-berlinski-kongres-koji-je-promjenio-jugoistocne-europe-1878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sl-SI" sz="8000" b="1" dirty="0" smtClean="0"/>
              <a:t>Berlinski kongres</a:t>
            </a:r>
            <a:endParaRPr lang="sl-SI" sz="80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sl-SI" dirty="0" smtClean="0"/>
              <a:t>1878</a:t>
            </a:r>
          </a:p>
          <a:p>
            <a:endParaRPr lang="sl-SI" dirty="0"/>
          </a:p>
          <a:p>
            <a:endParaRPr lang="sl-SI" dirty="0" smtClean="0"/>
          </a:p>
          <a:p>
            <a:r>
              <a:rPr lang="sl-SI" dirty="0"/>
              <a:t> </a:t>
            </a:r>
            <a:r>
              <a:rPr lang="sl-SI" dirty="0" smtClean="0"/>
              <a:t>                                                                                                  Albin Aksalić  9.a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6564183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699654" y="3420052"/>
            <a:ext cx="284018" cy="1162483"/>
          </a:xfrm>
        </p:spPr>
        <p:txBody>
          <a:bodyPr/>
          <a:lstStyle/>
          <a:p>
            <a:endParaRPr lang="sl-SI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734290" y="443346"/>
            <a:ext cx="11457709" cy="6414654"/>
          </a:xfrm>
        </p:spPr>
        <p:txBody>
          <a:bodyPr/>
          <a:lstStyle/>
          <a:p>
            <a:r>
              <a:rPr lang="sl-SI" dirty="0"/>
              <a:t>3. junija leta 1878 se je začel berlinski </a:t>
            </a:r>
            <a:r>
              <a:rPr lang="sl-SI" dirty="0" smtClean="0"/>
              <a:t>kongres.</a:t>
            </a:r>
          </a:p>
          <a:p>
            <a:r>
              <a:rPr lang="sl-SI" dirty="0" smtClean="0"/>
              <a:t>Kongres </a:t>
            </a:r>
            <a:r>
              <a:rPr lang="sl-SI" dirty="0"/>
              <a:t>je organiziran po rusko-osmanski vojni (1877-78</a:t>
            </a:r>
            <a:r>
              <a:rPr lang="sl-SI" dirty="0" smtClean="0"/>
              <a:t>).</a:t>
            </a:r>
          </a:p>
          <a:p>
            <a:r>
              <a:rPr lang="sl-SI" u="sng" dirty="0"/>
              <a:t>Otto Von </a:t>
            </a:r>
            <a:r>
              <a:rPr lang="sl-SI" u="sng" dirty="0" smtClean="0"/>
              <a:t>Bismarck</a:t>
            </a:r>
          </a:p>
          <a:p>
            <a:r>
              <a:rPr lang="sl-SI" dirty="0"/>
              <a:t>Aleksander Gorčakov, Gyula Andr</a:t>
            </a:r>
            <a:r>
              <a:rPr lang="en-US" dirty="0" err="1"/>
              <a:t>ássy</a:t>
            </a:r>
            <a:r>
              <a:rPr lang="en-US" dirty="0"/>
              <a:t> in Benjamin </a:t>
            </a:r>
            <a:r>
              <a:rPr lang="en-US" dirty="0" smtClean="0"/>
              <a:t>Disraeli</a:t>
            </a:r>
            <a:endParaRPr lang="sl-SI" dirty="0" smtClean="0"/>
          </a:p>
          <a:p>
            <a:r>
              <a:rPr lang="sl-SI" dirty="0"/>
              <a:t>Odločitve kongresa </a:t>
            </a:r>
            <a:r>
              <a:rPr lang="sl-SI" dirty="0" smtClean="0"/>
              <a:t>so najbolj </a:t>
            </a:r>
            <a:r>
              <a:rPr lang="sl-SI" dirty="0"/>
              <a:t>prizadele Osmansko </a:t>
            </a:r>
            <a:endParaRPr lang="sl-SI" dirty="0" smtClean="0"/>
          </a:p>
          <a:p>
            <a:pPr marL="0" indent="0">
              <a:buNone/>
            </a:pPr>
            <a:r>
              <a:rPr lang="sl-SI" dirty="0" smtClean="0"/>
              <a:t>cesarstvo</a:t>
            </a:r>
            <a:r>
              <a:rPr lang="sl-SI" dirty="0"/>
              <a:t>, ki je izgubilo obsežna </a:t>
            </a:r>
            <a:r>
              <a:rPr lang="sl-SI" dirty="0" smtClean="0"/>
              <a:t>ozemlja.</a:t>
            </a:r>
            <a:endParaRPr lang="sl-SI" u="sng" dirty="0" smtClean="0"/>
          </a:p>
          <a:p>
            <a:r>
              <a:rPr lang="sl-SI" dirty="0"/>
              <a:t>V</a:t>
            </a:r>
            <a:r>
              <a:rPr lang="sl-SI" dirty="0" smtClean="0"/>
              <a:t>ečina </a:t>
            </a:r>
            <a:r>
              <a:rPr lang="sl-SI" dirty="0"/>
              <a:t>držav je bila </a:t>
            </a:r>
            <a:r>
              <a:rPr lang="sl-SI" dirty="0" smtClean="0"/>
              <a:t>nezadovoljnih.</a:t>
            </a:r>
          </a:p>
          <a:p>
            <a:endParaRPr lang="sl-SI" dirty="0" smtClean="0"/>
          </a:p>
          <a:p>
            <a:endParaRPr lang="sl-SI" dirty="0" smtClean="0"/>
          </a:p>
          <a:p>
            <a:endParaRPr lang="sl-SI" dirty="0" smtClean="0"/>
          </a:p>
          <a:p>
            <a:endParaRPr lang="sl-SI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3529" y="3420052"/>
            <a:ext cx="5468470" cy="3034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7630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Vse vabljene države</a:t>
            </a:r>
            <a:endParaRPr lang="sl-SI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/>
              <a:t>Velika Britanija, Francija, Avstro-Ogrska, Turčija, Rusija in Italija </a:t>
            </a:r>
            <a:r>
              <a:rPr lang="sl-SI" dirty="0" smtClean="0"/>
              <a:t>so, </a:t>
            </a:r>
            <a:r>
              <a:rPr lang="sl-SI" dirty="0"/>
              <a:t>z izjemo slednje, v Berlin napotile tričlanske </a:t>
            </a:r>
            <a:r>
              <a:rPr lang="sl-SI" dirty="0" smtClean="0"/>
              <a:t>delegacije.</a:t>
            </a:r>
          </a:p>
          <a:p>
            <a:r>
              <a:rPr lang="sl-SI" dirty="0"/>
              <a:t>Svoje predstavnike so v Berlin poslale (nepovabljene) tudi Srbija, Črna gora, Romunija in Grčija</a:t>
            </a:r>
            <a:r>
              <a:rPr lang="sl-SI" dirty="0" smtClean="0"/>
              <a:t>.</a:t>
            </a:r>
          </a:p>
          <a:p>
            <a:r>
              <a:rPr lang="sl-SI" dirty="0"/>
              <a:t>od 13. junija 1878 do 13. julija </a:t>
            </a:r>
            <a:r>
              <a:rPr lang="sl-SI" dirty="0" smtClean="0"/>
              <a:t>1878 so </a:t>
            </a:r>
            <a:r>
              <a:rPr lang="sl-SI" dirty="0"/>
              <a:t>se predstavniki sedmih držav sestali na dvajsetih sejah. </a:t>
            </a:r>
            <a:endParaRPr lang="sl-SI" dirty="0" smtClean="0"/>
          </a:p>
          <a:p>
            <a:endParaRPr lang="sl-SI" dirty="0"/>
          </a:p>
          <a:p>
            <a:endParaRPr lang="sl-SI" dirty="0" smtClean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41318714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Otto von Bismarck</a:t>
            </a:r>
            <a:br>
              <a:rPr lang="sl-SI" dirty="0"/>
            </a:br>
            <a:endParaRPr lang="sl-SI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64" y="4216580"/>
            <a:ext cx="2095500" cy="2447925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8841" y="697056"/>
            <a:ext cx="2783895" cy="3713019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641864" y="4742006"/>
            <a:ext cx="33778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l-SI" dirty="0">
                <a:solidFill>
                  <a:srgbClr val="222222"/>
                </a:solidFill>
                <a:latin typeface="Arial" panose="020B0604020202020204" pitchFamily="34" charset="0"/>
              </a:rPr>
              <a:t>Bismarck-Monument, Hamburg</a:t>
            </a:r>
            <a:endParaRPr lang="sl-SI" dirty="0"/>
          </a:p>
        </p:txBody>
      </p:sp>
      <p:sp>
        <p:nvSpPr>
          <p:cNvPr id="3" name="Rectangle 2"/>
          <p:cNvSpPr/>
          <p:nvPr/>
        </p:nvSpPr>
        <p:spPr>
          <a:xfrm>
            <a:off x="469264" y="1690688"/>
            <a:ext cx="628874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400" dirty="0">
                <a:latin typeface="Calibri" panose="020F0502020204030204" pitchFamily="34" charset="0"/>
                <a:ea typeface="Times New Roman" panose="02020603050405020304" pitchFamily="18" charset="0"/>
              </a:rPr>
              <a:t>Ob otvoritvi kongresa so navzoči delegati predsedovanje kongresu soglasno zaupali Ottu von </a:t>
            </a:r>
            <a:r>
              <a:rPr lang="sl-SI" sz="24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Bismarcku.</a:t>
            </a:r>
            <a:endParaRPr lang="sl-SI" sz="2400" dirty="0"/>
          </a:p>
        </p:txBody>
      </p:sp>
      <p:sp>
        <p:nvSpPr>
          <p:cNvPr id="7" name="Rectangle 6"/>
          <p:cNvSpPr/>
          <p:nvPr/>
        </p:nvSpPr>
        <p:spPr>
          <a:xfrm>
            <a:off x="3502940" y="5270358"/>
            <a:ext cx="271856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dirty="0">
                <a:solidFill>
                  <a:srgbClr val="000000"/>
                </a:solidFill>
                <a:latin typeface="Arial" panose="020B0604020202020204" pitchFamily="34" charset="0"/>
              </a:rPr>
              <a:t>1 April </a:t>
            </a:r>
            <a:r>
              <a:rPr lang="sl-SI" dirty="0" smtClean="0">
                <a:solidFill>
                  <a:srgbClr val="000000"/>
                </a:solidFill>
                <a:latin typeface="Arial" panose="020B0604020202020204" pitchFamily="34" charset="0"/>
              </a:rPr>
              <a:t>1815-</a:t>
            </a:r>
            <a:r>
              <a:rPr lang="en-US" dirty="0"/>
              <a:t>30 July 1898 </a:t>
            </a:r>
            <a:r>
              <a:rPr lang="en-US" dirty="0" smtClean="0"/>
              <a:t>(83</a:t>
            </a:r>
            <a:r>
              <a:rPr lang="sl-SI" dirty="0" smtClean="0"/>
              <a:t>let</a:t>
            </a:r>
            <a:r>
              <a:rPr lang="en-US" dirty="0" smtClean="0"/>
              <a:t>)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0637145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Kaj so se dogovorili ?</a:t>
            </a:r>
            <a:endParaRPr lang="sl-SI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sl-SI" dirty="0"/>
              <a:t>Pogodbe, ki jih velja izpostaviti:</a:t>
            </a:r>
            <a:br>
              <a:rPr lang="sl-SI" dirty="0"/>
            </a:br>
            <a:r>
              <a:rPr lang="sl-SI" dirty="0"/>
              <a:t>- Končanje rusko-turške vojne,</a:t>
            </a:r>
            <a:br>
              <a:rPr lang="sl-SI" dirty="0"/>
            </a:br>
            <a:r>
              <a:rPr lang="sl-SI" dirty="0"/>
              <a:t>- teritorialna ureditev Balkana,</a:t>
            </a:r>
            <a:br>
              <a:rPr lang="sl-SI" dirty="0"/>
            </a:br>
            <a:r>
              <a:rPr lang="sl-SI" dirty="0"/>
              <a:t>- mednarodno priznanje neodvisnosti in teritorialno povečanje Črne gore,</a:t>
            </a:r>
            <a:br>
              <a:rPr lang="sl-SI" dirty="0"/>
            </a:br>
            <a:r>
              <a:rPr lang="sl-SI" dirty="0"/>
              <a:t>- mednarodno priznjanje in teritorialno povečanje Srbije,</a:t>
            </a:r>
            <a:br>
              <a:rPr lang="sl-SI" dirty="0"/>
            </a:br>
            <a:r>
              <a:rPr lang="sl-SI" dirty="0"/>
              <a:t>- mednarodno priznanje neodvisnosti Romunije, njeno povečanje na ozemlje severnega dela Dobruje in odstop južnega dela Basarabije Rusiji,</a:t>
            </a:r>
            <a:br>
              <a:rPr lang="sl-SI" dirty="0"/>
            </a:br>
            <a:r>
              <a:rPr lang="sl-SI" dirty="0"/>
              <a:t>- Bosna in Hercegovina se prepusti v okupacijo in upravljanje Avstro-Ogrski,</a:t>
            </a:r>
            <a:br>
              <a:rPr lang="sl-SI" dirty="0"/>
            </a:br>
            <a:r>
              <a:rPr lang="sl-SI" dirty="0"/>
              <a:t>- izrecna zaščita pravic verskih manjšin ter prepoved diskriminacije slednjih pri uživanju civilnih in političnih pravic,</a:t>
            </a:r>
            <a:br>
              <a:rPr lang="sl-SI" dirty="0"/>
            </a:br>
            <a:r>
              <a:rPr lang="sl-SI" dirty="0"/>
              <a:t>- prepoved povbe za vojaške ladje na Donavi nižje od Železnih vrat...</a:t>
            </a:r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8031673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349502" y="1982269"/>
            <a:ext cx="38489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0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Balkan po Berlinskem kongresu</a:t>
            </a:r>
            <a:endParaRPr lang="sl-SI" sz="2000" b="0" i="0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309" y="3665155"/>
            <a:ext cx="3968393" cy="30583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4139" y="278720"/>
            <a:ext cx="606014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dirty="0">
                <a:latin typeface="Arial" panose="020B0604020202020204" pitchFamily="34" charset="0"/>
                <a:cs typeface="Arial" panose="020B0604020202020204" pitchFamily="34" charset="0"/>
              </a:rPr>
              <a:t>Po končani rusko-turški vojni leta </a:t>
            </a:r>
            <a:r>
              <a:rPr lang="sl-SI" dirty="0" smtClean="0">
                <a:latin typeface="Arial" panose="020B0604020202020204" pitchFamily="34" charset="0"/>
                <a:cs typeface="Arial" panose="020B0604020202020204" pitchFamily="34" charset="0"/>
              </a:rPr>
              <a:t>1877 </a:t>
            </a:r>
            <a:r>
              <a:rPr lang="sl-SI" dirty="0">
                <a:latin typeface="Arial" panose="020B0604020202020204" pitchFamily="34" charset="0"/>
                <a:cs typeface="Arial" panose="020B0604020202020204" pitchFamily="34" charset="0"/>
              </a:rPr>
              <a:t>se je zelo povečal ruski vpliv na Balkanskem polotoku</a:t>
            </a:r>
            <a:r>
              <a:rPr lang="sl-SI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pl-PL" dirty="0" smtClean="0">
                <a:latin typeface="Arial" panose="020B0604020202020204" pitchFamily="34" charset="0"/>
                <a:cs typeface="Arial" panose="020B0604020202020204" pitchFamily="34" charset="0"/>
              </a:rPr>
              <a:t>med balkanskimi državami pa </a:t>
            </a:r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je po tem sporazumu največ </a:t>
            </a:r>
            <a:r>
              <a:rPr lang="pl-PL" dirty="0" smtClean="0">
                <a:latin typeface="Arial" panose="020B0604020202020204" pitchFamily="34" charset="0"/>
                <a:cs typeface="Arial" panose="020B0604020202020204" pitchFamily="34" charset="0"/>
              </a:rPr>
              <a:t>dobila Bolgarija.</a:t>
            </a:r>
            <a:endParaRPr lang="sl-SI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59977" y="1517288"/>
            <a:ext cx="6096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l-SI" dirty="0">
                <a:latin typeface="Arial" panose="020B0604020202020204" pitchFamily="34" charset="0"/>
              </a:rPr>
              <a:t>Po enem mesecu je bila sklenjena </a:t>
            </a:r>
            <a:r>
              <a:rPr lang="sl-SI" u="sng" dirty="0" smtClean="0">
                <a:latin typeface="Arial" panose="020B0604020202020204" pitchFamily="34" charset="0"/>
              </a:rPr>
              <a:t>mirovna pogodba</a:t>
            </a:r>
            <a:r>
              <a:rPr lang="sl-SI" dirty="0" smtClean="0">
                <a:latin typeface="Arial" panose="020B0604020202020204" pitchFamily="34" charset="0"/>
              </a:rPr>
              <a:t>, </a:t>
            </a:r>
            <a:r>
              <a:rPr lang="sl-SI" dirty="0">
                <a:latin typeface="Arial" panose="020B0604020202020204" pitchFamily="34" charset="0"/>
              </a:rPr>
              <a:t>ki je temeljito spremenila </a:t>
            </a:r>
            <a:r>
              <a:rPr lang="sl-SI" dirty="0" smtClean="0">
                <a:latin typeface="Arial" panose="020B0604020202020204" pitchFamily="34" charset="0"/>
              </a:rPr>
              <a:t>politični</a:t>
            </a:r>
            <a:br>
              <a:rPr lang="sl-SI" dirty="0" smtClean="0">
                <a:latin typeface="Arial" panose="020B0604020202020204" pitchFamily="34" charset="0"/>
              </a:rPr>
            </a:br>
            <a:r>
              <a:rPr lang="sl-SI" dirty="0" smtClean="0">
                <a:latin typeface="Arial" panose="020B0604020202020204" pitchFamily="34" charset="0"/>
              </a:rPr>
              <a:t>zemljevid</a:t>
            </a:r>
            <a:r>
              <a:rPr lang="sl-SI" dirty="0">
                <a:latin typeface="Arial" panose="020B0604020202020204" pitchFamily="34" charset="0"/>
              </a:rPr>
              <a:t> jugovzhodne </a:t>
            </a:r>
            <a:r>
              <a:rPr lang="sl-SI" u="sng" dirty="0">
                <a:latin typeface="Arial" panose="020B0604020202020204" pitchFamily="34" charset="0"/>
              </a:rPr>
              <a:t>Evrope</a:t>
            </a:r>
            <a:r>
              <a:rPr lang="sl-SI" dirty="0">
                <a:latin typeface="Arial" panose="020B0604020202020204" pitchFamily="34" charset="0"/>
              </a:rPr>
              <a:t>. Največ je izgubila premagana osmanska </a:t>
            </a:r>
            <a:r>
              <a:rPr lang="sl-SI" dirty="0" smtClean="0">
                <a:latin typeface="Arial" panose="020B0604020202020204" pitchFamily="34" charset="0"/>
              </a:rPr>
              <a:t>država, med zmagovalkami pa </a:t>
            </a:r>
            <a:r>
              <a:rPr lang="sl-SI" u="sng" dirty="0" smtClean="0">
                <a:latin typeface="Arial" panose="020B0604020202020204" pitchFamily="34" charset="0"/>
              </a:rPr>
              <a:t>Bolgarija</a:t>
            </a:r>
            <a:r>
              <a:rPr lang="sl-SI" dirty="0" smtClean="0">
                <a:latin typeface="Arial" panose="020B0604020202020204" pitchFamily="34" charset="0"/>
              </a:rPr>
              <a:t>. </a:t>
            </a:r>
            <a:r>
              <a:rPr lang="sl-SI" u="sng" dirty="0" smtClean="0">
                <a:latin typeface="Arial" panose="020B0604020202020204" pitchFamily="34" charset="0"/>
              </a:rPr>
              <a:t>Srbija</a:t>
            </a:r>
            <a:r>
              <a:rPr lang="sl-SI" dirty="0" smtClean="0">
                <a:latin typeface="Arial" panose="020B0604020202020204" pitchFamily="34" charset="0"/>
              </a:rPr>
              <a:t>, </a:t>
            </a:r>
            <a:r>
              <a:rPr lang="sl-SI" u="sng" dirty="0" smtClean="0">
                <a:latin typeface="Arial" panose="020B0604020202020204" pitchFamily="34" charset="0"/>
              </a:rPr>
              <a:t>Črna gora</a:t>
            </a:r>
            <a:r>
              <a:rPr lang="sl-SI" dirty="0" smtClean="0">
                <a:latin typeface="Arial" panose="020B0604020202020204" pitchFamily="34" charset="0"/>
              </a:rPr>
              <a:t> in </a:t>
            </a:r>
            <a:r>
              <a:rPr lang="sl-SI" u="sng" dirty="0" smtClean="0">
                <a:latin typeface="Arial" panose="020B0604020202020204" pitchFamily="34" charset="0"/>
              </a:rPr>
              <a:t>Romunija</a:t>
            </a:r>
            <a:r>
              <a:rPr lang="sl-SI" dirty="0" smtClean="0">
                <a:latin typeface="Arial" panose="020B0604020202020204" pitchFamily="34" charset="0"/>
              </a:rPr>
              <a:t> so na berlinskem kongresu postale neodvisne države</a:t>
            </a:r>
            <a:r>
              <a:rPr lang="sl-SI" dirty="0">
                <a:latin typeface="Arial" panose="020B0604020202020204" pitchFamily="34" charset="0"/>
              </a:rPr>
              <a:t>. </a:t>
            </a:r>
            <a:r>
              <a:rPr lang="sl-SI" u="sng" dirty="0" smtClean="0">
                <a:latin typeface="Arial" panose="020B0604020202020204" pitchFamily="34" charset="0"/>
              </a:rPr>
              <a:t>Avstro-Ogrska</a:t>
            </a:r>
            <a:r>
              <a:rPr lang="sl-SI" dirty="0" smtClean="0">
                <a:latin typeface="Arial" panose="020B0604020202020204" pitchFamily="34" charset="0"/>
              </a:rPr>
              <a:t> je smela </a:t>
            </a:r>
            <a:r>
              <a:rPr lang="sl-SI" dirty="0">
                <a:latin typeface="Arial" panose="020B0604020202020204" pitchFamily="34" charset="0"/>
              </a:rPr>
              <a:t>zasesti </a:t>
            </a:r>
            <a:r>
              <a:rPr lang="sl-SI" u="sng" dirty="0">
                <a:latin typeface="Arial" panose="020B0604020202020204" pitchFamily="34" charset="0"/>
              </a:rPr>
              <a:t>Bosno in Hercegovino</a:t>
            </a:r>
            <a:r>
              <a:rPr lang="sl-SI" dirty="0">
                <a:latin typeface="Arial" panose="020B0604020202020204" pitchFamily="34" charset="0"/>
              </a:rPr>
              <a:t>.</a:t>
            </a:r>
            <a:endParaRPr lang="sl-SI" dirty="0"/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4675" y="2382379"/>
            <a:ext cx="6087325" cy="3219899"/>
          </a:xfrm>
        </p:spPr>
      </p:pic>
    </p:spTree>
    <p:extLst>
      <p:ext uri="{BB962C8B-B14F-4D97-AF65-F5344CB8AC3E}">
        <p14:creationId xmlns:p14="http://schemas.microsoft.com/office/powerpoint/2010/main" val="9533156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/>
              <a:t>Podpis sklepnega akta </a:t>
            </a:r>
            <a:endParaRPr lang="sl-SI" dirty="0" smtClean="0"/>
          </a:p>
          <a:p>
            <a:r>
              <a:rPr lang="sl-SI" dirty="0" smtClean="0"/>
              <a:t>Evropa </a:t>
            </a:r>
            <a:r>
              <a:rPr lang="sl-SI" dirty="0"/>
              <a:t>se je z Berlinskim kongresom izognila </a:t>
            </a:r>
            <a:r>
              <a:rPr lang="sl-SI" dirty="0" smtClean="0"/>
              <a:t>spopadu</a:t>
            </a:r>
          </a:p>
          <a:p>
            <a:endParaRPr lang="sl-SI" dirty="0" smtClean="0"/>
          </a:p>
          <a:p>
            <a:endParaRPr lang="sl-SI" dirty="0" smtClean="0"/>
          </a:p>
          <a:p>
            <a:endParaRPr lang="sl-SI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3471" y="2937062"/>
            <a:ext cx="5348211" cy="3589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141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080499"/>
          </a:xfrm>
        </p:spPr>
        <p:txBody>
          <a:bodyPr/>
          <a:lstStyle/>
          <a:p>
            <a:pPr algn="ctr"/>
            <a:r>
              <a:rPr lang="sl-SI" dirty="0" smtClean="0"/>
              <a:t>  </a:t>
            </a:r>
            <a:r>
              <a:rPr lang="sl-SI" sz="9600" dirty="0" smtClean="0"/>
              <a:t>Hvala za vašo pozornost</a:t>
            </a:r>
            <a:endParaRPr lang="sl-SI" sz="96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 flipH="1">
            <a:off x="-98612" y="2384611"/>
            <a:ext cx="121024" cy="4133009"/>
          </a:xfrm>
        </p:spPr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918060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Viri</a:t>
            </a:r>
            <a:endParaRPr lang="sl-SI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u="sng" dirty="0">
                <a:hlinkClick r:id="rId2"/>
              </a:rPr>
              <a:t>https://</a:t>
            </a:r>
            <a:r>
              <a:rPr lang="sl-SI" u="sng" dirty="0" smtClean="0">
                <a:hlinkClick r:id="rId2"/>
              </a:rPr>
              <a:t>dk.um.si/Dokument.php?id=101461</a:t>
            </a:r>
            <a:endParaRPr lang="sl-SI" u="sng" dirty="0" smtClean="0"/>
          </a:p>
          <a:p>
            <a:r>
              <a:rPr lang="sl-SI" u="sng" dirty="0">
                <a:hlinkClick r:id="rId3"/>
              </a:rPr>
              <a:t>https://zgodovinanadlani.si/1878-zacetek-berlinskega-kongresa</a:t>
            </a:r>
            <a:r>
              <a:rPr lang="sl-SI" u="sng" dirty="0" smtClean="0">
                <a:hlinkClick r:id="rId3"/>
              </a:rPr>
              <a:t>/</a:t>
            </a:r>
            <a:endParaRPr lang="sl-SI" u="sng" dirty="0" smtClean="0"/>
          </a:p>
          <a:p>
            <a:r>
              <a:rPr lang="sl-SI" dirty="0">
                <a:hlinkClick r:id="rId4"/>
              </a:rPr>
              <a:t>http://povijest.hr/nadanasnjidan/zapoceo-berlinski-kongres-koji-je-promjenio-jugoistocne-europe-1878</a:t>
            </a:r>
            <a:r>
              <a:rPr lang="sl-SI" dirty="0" smtClean="0">
                <a:hlinkClick r:id="rId4"/>
              </a:rPr>
              <a:t>/</a:t>
            </a:r>
            <a:endParaRPr lang="sl-SI" dirty="0" smtClean="0"/>
          </a:p>
          <a:p>
            <a:r>
              <a:rPr lang="sl-SI" dirty="0">
                <a:hlinkClick r:id="rId5"/>
              </a:rPr>
              <a:t>https://</a:t>
            </a:r>
            <a:r>
              <a:rPr lang="sl-SI" dirty="0" smtClean="0">
                <a:hlinkClick r:id="rId5"/>
              </a:rPr>
              <a:t>hr.wikipedia.org/wiki/Berlinski_kongres</a:t>
            </a:r>
            <a:endParaRPr lang="sl-SI" dirty="0" smtClean="0"/>
          </a:p>
          <a:p>
            <a:pPr marL="0" indent="0">
              <a:buNone/>
            </a:pP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396468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564</TotalTime>
  <Words>210</Words>
  <Application>Microsoft Office PowerPoint</Application>
  <PresentationFormat>Po meri</PresentationFormat>
  <Paragraphs>37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Naslovi diapozitivov</vt:lpstr>
      </vt:variant>
      <vt:variant>
        <vt:i4>9</vt:i4>
      </vt:variant>
    </vt:vector>
  </HeadingPairs>
  <TitlesOfParts>
    <vt:vector size="10" baseType="lpstr">
      <vt:lpstr>Office Theme</vt:lpstr>
      <vt:lpstr>Berlinski kongres</vt:lpstr>
      <vt:lpstr>PowerPointova predstavitev</vt:lpstr>
      <vt:lpstr>Vse vabljene države</vt:lpstr>
      <vt:lpstr>Otto von Bismarck </vt:lpstr>
      <vt:lpstr>Kaj so se dogovorili ?</vt:lpstr>
      <vt:lpstr>PowerPointova predstavitev</vt:lpstr>
      <vt:lpstr>PowerPointova predstavitev</vt:lpstr>
      <vt:lpstr>  Hvala za vašo pozornost</vt:lpstr>
      <vt:lpstr>Viri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Berlinski kongres</dc:title>
  <dc:creator>Albin Aksalic</dc:creator>
  <cp:lastModifiedBy>user</cp:lastModifiedBy>
  <cp:revision>25</cp:revision>
  <dcterms:created xsi:type="dcterms:W3CDTF">2018-09-16T18:49:21Z</dcterms:created>
  <dcterms:modified xsi:type="dcterms:W3CDTF">2018-09-20T10:16:32Z</dcterms:modified>
</cp:coreProperties>
</file>