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72" r:id="rId8"/>
    <p:sldId id="261" r:id="rId9"/>
    <p:sldId id="262" r:id="rId10"/>
    <p:sldId id="263" r:id="rId11"/>
    <p:sldId id="265" r:id="rId12"/>
    <p:sldId id="273" r:id="rId13"/>
    <p:sldId id="266" r:id="rId14"/>
    <p:sldId id="267" r:id="rId15"/>
    <p:sldId id="269" r:id="rId16"/>
    <p:sldId id="268" r:id="rId17"/>
    <p:sldId id="270" r:id="rId18"/>
    <p:sldId id="271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E7A3-802E-49AC-BC8E-157CEC2F6A5C}" type="datetimeFigureOut">
              <a:rPr lang="sl-SI" smtClean="0"/>
              <a:t>6.11.2018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BA1A-F557-4D7E-BA74-5E1628965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695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E7A3-802E-49AC-BC8E-157CEC2F6A5C}" type="datetimeFigureOut">
              <a:rPr lang="sl-SI" smtClean="0"/>
              <a:t>6.11.2018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BA1A-F557-4D7E-BA74-5E1628965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76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E7A3-802E-49AC-BC8E-157CEC2F6A5C}" type="datetimeFigureOut">
              <a:rPr lang="sl-SI" smtClean="0"/>
              <a:t>6.11.2018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BA1A-F557-4D7E-BA74-5E1628965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34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E7A3-802E-49AC-BC8E-157CEC2F6A5C}" type="datetimeFigureOut">
              <a:rPr lang="sl-SI" smtClean="0"/>
              <a:t>6.11.2018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BA1A-F557-4D7E-BA74-5E1628965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60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E7A3-802E-49AC-BC8E-157CEC2F6A5C}" type="datetimeFigureOut">
              <a:rPr lang="sl-SI" smtClean="0"/>
              <a:t>6.11.2018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BA1A-F557-4D7E-BA74-5E1628965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446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E7A3-802E-49AC-BC8E-157CEC2F6A5C}" type="datetimeFigureOut">
              <a:rPr lang="sl-SI" smtClean="0"/>
              <a:t>6.11.2018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BA1A-F557-4D7E-BA74-5E1628965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4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E7A3-802E-49AC-BC8E-157CEC2F6A5C}" type="datetimeFigureOut">
              <a:rPr lang="sl-SI" smtClean="0"/>
              <a:t>6.11.2018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BA1A-F557-4D7E-BA74-5E1628965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4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E7A3-802E-49AC-BC8E-157CEC2F6A5C}" type="datetimeFigureOut">
              <a:rPr lang="sl-SI" smtClean="0"/>
              <a:t>6.11.2018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BA1A-F557-4D7E-BA74-5E1628965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E7A3-802E-49AC-BC8E-157CEC2F6A5C}" type="datetimeFigureOut">
              <a:rPr lang="sl-SI" smtClean="0"/>
              <a:t>6.11.2018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BA1A-F557-4D7E-BA74-5E1628965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74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E7A3-802E-49AC-BC8E-157CEC2F6A5C}" type="datetimeFigureOut">
              <a:rPr lang="sl-SI" smtClean="0"/>
              <a:t>6.11.2018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BA1A-F557-4D7E-BA74-5E1628965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59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E7A3-802E-49AC-BC8E-157CEC2F6A5C}" type="datetimeFigureOut">
              <a:rPr lang="sl-SI" smtClean="0"/>
              <a:t>6.11.2018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BA1A-F557-4D7E-BA74-5E1628965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69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5E7A3-802E-49AC-BC8E-157CEC2F6A5C}" type="datetimeFigureOut">
              <a:rPr lang="sl-SI" smtClean="0"/>
              <a:t>6.11.2018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8BA1A-F557-4D7E-BA74-5E16289658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73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ojz2-6vM2o" TargetMode="External"/><Relationship Id="rId2" Type="http://schemas.openxmlformats.org/officeDocument/2006/relationships/hyperlink" Target="https://www.youtube.com/watch?v=gcKhS7ly8i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QwrUSJp0ms" TargetMode="External"/><Relationship Id="rId5" Type="http://schemas.openxmlformats.org/officeDocument/2006/relationships/hyperlink" Target="https://www.youtube.com/watch?v=e_2of8pmHYU" TargetMode="External"/><Relationship Id="rId4" Type="http://schemas.openxmlformats.org/officeDocument/2006/relationships/hyperlink" Target="https://www.youtube.com/watch?v=cOI8wKFCEI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Josip_Visarijonovi%C4%8D_D%C5%BEuga%C5%A1vili" TargetMode="External"/><Relationship Id="rId2" Type="http://schemas.openxmlformats.org/officeDocument/2006/relationships/hyperlink" Target="http://www.dijaski.net/gradivo/zgo_ref_stalinizem_01?r=1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n.wikipedia.org/wiki/Joseph_Stali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84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0972800" cy="1325563"/>
          </a:xfrm>
        </p:spPr>
        <p:txBody>
          <a:bodyPr/>
          <a:lstStyle/>
          <a:p>
            <a:r>
              <a:rPr lang="sl-SI" dirty="0" smtClean="0"/>
              <a:t>DRUGA SVETOVNA VOJNA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1000" y="1460500"/>
            <a:ext cx="11404600" cy="5181599"/>
          </a:xfrm>
        </p:spPr>
        <p:txBody>
          <a:bodyPr/>
          <a:lstStyle/>
          <a:p>
            <a:r>
              <a:rPr lang="sl-SI" dirty="0" smtClean="0"/>
              <a:t>Mednarodno komunistično gibanje</a:t>
            </a:r>
          </a:p>
          <a:p>
            <a:r>
              <a:rPr lang="sl-SI" dirty="0" smtClean="0"/>
              <a:t>Imperialistična nagnjenja</a:t>
            </a:r>
          </a:p>
          <a:p>
            <a:r>
              <a:rPr lang="sl-SI" dirty="0" smtClean="0"/>
              <a:t>Boj s Finsko &gt;&gt;&gt; odvzame velik del ozemlja</a:t>
            </a:r>
          </a:p>
          <a:p>
            <a:r>
              <a:rPr lang="sl-SI" dirty="0" smtClean="0"/>
              <a:t>Priključi si baltske države</a:t>
            </a:r>
          </a:p>
          <a:p>
            <a:r>
              <a:rPr lang="sl-SI" dirty="0" smtClean="0"/>
              <a:t>S Hitlerjem razdeli Poljsko</a:t>
            </a:r>
          </a:p>
          <a:p>
            <a:r>
              <a:rPr lang="sl-SI" dirty="0" smtClean="0"/>
              <a:t>22.11.1941 &gt;&gt;&gt; Hitler napade Sovjetsko zvezo (vzhodna fronta)</a:t>
            </a:r>
          </a:p>
          <a:p>
            <a:r>
              <a:rPr lang="sl-SI" smtClean="0"/>
              <a:t>20.000.000 </a:t>
            </a:r>
            <a:r>
              <a:rPr lang="sl-SI" dirty="0" smtClean="0"/>
              <a:t>padlih</a:t>
            </a:r>
          </a:p>
          <a:p>
            <a:r>
              <a:rPr lang="sl-SI" dirty="0" smtClean="0"/>
              <a:t>Churchill in Roosevelt</a:t>
            </a:r>
          </a:p>
          <a:p>
            <a:r>
              <a:rPr lang="sl-SI" dirty="0" smtClean="0"/>
              <a:t>1945 obrani udarec Nacistov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95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75" y="557212"/>
            <a:ext cx="1847850" cy="24669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25" y="557212"/>
            <a:ext cx="1847850" cy="24669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012" y="204787"/>
            <a:ext cx="4440716" cy="264001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12" y="3302000"/>
            <a:ext cx="3377992" cy="22479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6781" y="3786185"/>
            <a:ext cx="4997403" cy="270351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8162" y="4275930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BITKA ZA STALINGRAD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8075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Napad Nemcev</a:t>
            </a:r>
          </a:p>
          <a:p>
            <a:r>
              <a:rPr lang="sl-SI" dirty="0" smtClean="0"/>
              <a:t>21.8.1942 &gt;&gt;&gt; 6.nemška armada</a:t>
            </a:r>
          </a:p>
          <a:p>
            <a:r>
              <a:rPr lang="sl-SI" dirty="0" smtClean="0"/>
              <a:t>nekaj mesečni uspeh Nemcev</a:t>
            </a:r>
          </a:p>
          <a:p>
            <a:r>
              <a:rPr lang="sl-SI" dirty="0" smtClean="0"/>
              <a:t>Pomankanje hrane in streliva</a:t>
            </a:r>
          </a:p>
          <a:p>
            <a:r>
              <a:rPr lang="sl-SI" dirty="0" smtClean="0"/>
              <a:t>Prednost za Ruse</a:t>
            </a:r>
          </a:p>
          <a:p>
            <a:r>
              <a:rPr lang="sl-SI" dirty="0" smtClean="0"/>
              <a:t>Nemci se prebijajo</a:t>
            </a:r>
          </a:p>
          <a:p>
            <a:r>
              <a:rPr lang="sl-SI" dirty="0" smtClean="0"/>
              <a:t>Taktično razmišljanje Stalina</a:t>
            </a:r>
          </a:p>
          <a:p>
            <a:r>
              <a:rPr lang="sl-SI" dirty="0" smtClean="0"/>
              <a:t>Hud napad Rusov</a:t>
            </a:r>
          </a:p>
          <a:p>
            <a:r>
              <a:rPr lang="sl-SI" dirty="0" smtClean="0"/>
              <a:t>Hitler ne dovoljuje predaje</a:t>
            </a:r>
          </a:p>
          <a:p>
            <a:r>
              <a:rPr lang="sl-SI" dirty="0" smtClean="0"/>
              <a:t>2.2.1943 &gt;&gt;&gt; </a:t>
            </a:r>
            <a:r>
              <a:rPr lang="sl-SI" dirty="0" err="1" smtClean="0"/>
              <a:t>Paulusa</a:t>
            </a:r>
            <a:r>
              <a:rPr lang="sl-SI" dirty="0" smtClean="0"/>
              <a:t> se preda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0"/>
            <a:ext cx="4277922" cy="28530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0" y="4727881"/>
            <a:ext cx="2768600" cy="187034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900" y="4859019"/>
            <a:ext cx="2292350" cy="160806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0" y="299274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84700" y="2766218"/>
            <a:ext cx="3022600" cy="1325563"/>
          </a:xfrm>
        </p:spPr>
        <p:txBody>
          <a:bodyPr/>
          <a:lstStyle/>
          <a:p>
            <a:r>
              <a:rPr lang="sl-SI" dirty="0" smtClean="0"/>
              <a:t>STALINIZEM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62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5100" y="365125"/>
            <a:ext cx="11188700" cy="1325563"/>
          </a:xfrm>
        </p:spPr>
        <p:txBody>
          <a:bodyPr/>
          <a:lstStyle/>
          <a:p>
            <a:r>
              <a:rPr lang="sl-SI" dirty="0" smtClean="0"/>
              <a:t>STALINOV KONEC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5100" y="1536700"/>
            <a:ext cx="11798300" cy="4640263"/>
          </a:xfrm>
        </p:spPr>
        <p:txBody>
          <a:bodyPr/>
          <a:lstStyle/>
          <a:p>
            <a:r>
              <a:rPr lang="sl-SI" dirty="0" smtClean="0"/>
              <a:t>1.3.1953 </a:t>
            </a:r>
            <a:r>
              <a:rPr lang="sl-SI" dirty="0"/>
              <a:t>&gt;&gt;&gt; </a:t>
            </a:r>
            <a:r>
              <a:rPr lang="sl-SI" dirty="0" err="1" smtClean="0"/>
              <a:t>Lavrentij</a:t>
            </a:r>
            <a:r>
              <a:rPr lang="sl-SI" dirty="0" smtClean="0"/>
              <a:t> </a:t>
            </a:r>
            <a:r>
              <a:rPr lang="sl-SI" dirty="0" err="1" smtClean="0"/>
              <a:t>Berij</a:t>
            </a:r>
            <a:r>
              <a:rPr lang="sl-SI" dirty="0"/>
              <a:t>, </a:t>
            </a:r>
            <a:r>
              <a:rPr lang="sl-SI" dirty="0" smtClean="0"/>
              <a:t>Georgij </a:t>
            </a:r>
            <a:r>
              <a:rPr lang="sl-SI" dirty="0" err="1" smtClean="0"/>
              <a:t>Malenkov</a:t>
            </a:r>
            <a:r>
              <a:rPr lang="sl-SI" dirty="0"/>
              <a:t>, </a:t>
            </a:r>
            <a:r>
              <a:rPr lang="sl-SI" dirty="0" smtClean="0"/>
              <a:t>Nikolaj </a:t>
            </a:r>
            <a:r>
              <a:rPr lang="sl-SI" dirty="0" err="1" smtClean="0"/>
              <a:t>Bulganij</a:t>
            </a:r>
            <a:r>
              <a:rPr lang="sl-SI" dirty="0" smtClean="0"/>
              <a:t>, Nikita Hruščov</a:t>
            </a:r>
          </a:p>
          <a:p>
            <a:r>
              <a:rPr lang="sl-SI" dirty="0" smtClean="0"/>
              <a:t>Zrušil v svoji sobi</a:t>
            </a:r>
          </a:p>
          <a:p>
            <a:r>
              <a:rPr lang="sl-SI" dirty="0" smtClean="0"/>
              <a:t>Možganska kap</a:t>
            </a:r>
          </a:p>
          <a:p>
            <a:r>
              <a:rPr lang="sl-SI" dirty="0" smtClean="0"/>
              <a:t>5.3.1953 &gt;&gt;&gt; uradno umre zaradi notranje krvavitve (74 let)</a:t>
            </a:r>
          </a:p>
          <a:p>
            <a:pPr marL="0" indent="0">
              <a:buNone/>
            </a:pPr>
            <a:r>
              <a:rPr lang="sl-SI" dirty="0" smtClean="0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4043362"/>
            <a:ext cx="3416434" cy="247173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534" y="4039741"/>
            <a:ext cx="1904866" cy="247535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37360"/>
            <a:ext cx="1768114" cy="247535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714" y="4037360"/>
            <a:ext cx="1720789" cy="247535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2103" y="4037360"/>
            <a:ext cx="1846999" cy="24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VIDEO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www.youtube.com/watch?v=gcKhS7ly8ig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www.youtube.com/watch?v=Wojz2-6vM2o</a:t>
            </a:r>
            <a:endParaRPr lang="sl-SI" dirty="0" smtClean="0"/>
          </a:p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www.youtube.com/watch?v=cOI8wKFCEIA</a:t>
            </a:r>
            <a:endParaRPr lang="sl-SI" dirty="0" smtClean="0"/>
          </a:p>
          <a:p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www.youtube.com/watch?v=e_2of8pmHYU</a:t>
            </a:r>
            <a:endParaRPr lang="sl-SI" dirty="0" smtClean="0"/>
          </a:p>
          <a:p>
            <a:r>
              <a:rPr lang="sl-SI" dirty="0">
                <a:hlinkClick r:id="rId6"/>
              </a:rPr>
              <a:t>https://</a:t>
            </a:r>
            <a:r>
              <a:rPr lang="sl-SI" dirty="0" smtClean="0">
                <a:hlinkClick r:id="rId6"/>
              </a:rPr>
              <a:t>www.youtube.com/watch?v=yQwrUSJp0ms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908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8050" y="2766218"/>
            <a:ext cx="2755900" cy="1325563"/>
          </a:xfrm>
        </p:spPr>
        <p:txBody>
          <a:bodyPr/>
          <a:lstStyle/>
          <a:p>
            <a:r>
              <a:rPr lang="sl-SI" dirty="0" smtClean="0"/>
              <a:t>ZAKLJUČEK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608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4400" dirty="0" smtClean="0"/>
              <a:t>INTERNETNI VIRI</a:t>
            </a:r>
            <a:endParaRPr lang="sl-SI" sz="440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149725"/>
          </a:xfrm>
        </p:spPr>
        <p:txBody>
          <a:bodyPr/>
          <a:lstStyle/>
          <a:p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www.dijaski.net/gradivo/zgo_ref_stalinizem_01?r=1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sl.wikipedia.org/wiki/Josip_Visarijonovi%C4%8D_D%C5%BEuga%C5%A1vili</a:t>
            </a:r>
            <a:endParaRPr lang="sl-SI" dirty="0" smtClean="0"/>
          </a:p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en.wikipedia.org/wiki/Joseph_Stalin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l-SI" sz="4400" dirty="0" smtClean="0">
                <a:solidFill>
                  <a:srgbClr val="FFFF00"/>
                </a:solidFill>
              </a:rPr>
              <a:t>KNJIŽNI VIRI</a:t>
            </a:r>
            <a:endParaRPr lang="sl-SI" sz="4400" dirty="0">
              <a:solidFill>
                <a:srgbClr val="FFFF00"/>
              </a:solidFill>
            </a:endParaRP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29300" cy="4149724"/>
          </a:xfrm>
        </p:spPr>
        <p:txBody>
          <a:bodyPr/>
          <a:lstStyle/>
          <a:p>
            <a:r>
              <a:rPr lang="sl-SI" u="sng" dirty="0" smtClean="0">
                <a:solidFill>
                  <a:srgbClr val="0563C1"/>
                </a:solidFill>
              </a:rPr>
              <a:t>Razpotnik, Jelka, 2017, Raziskujem preteklost, Učbenik za zgodovino v 9.razredu osnovne šole, Ljubljana, ROKUSS </a:t>
            </a:r>
            <a:r>
              <a:rPr lang="sl-SI" u="sng" dirty="0" err="1" smtClean="0">
                <a:solidFill>
                  <a:srgbClr val="0563C1"/>
                </a:solidFill>
              </a:rPr>
              <a:t>Klett</a:t>
            </a:r>
            <a:r>
              <a:rPr lang="sl-SI" u="sng" dirty="0" smtClean="0">
                <a:solidFill>
                  <a:srgbClr val="0563C1"/>
                </a:solidFill>
              </a:rPr>
              <a:t>, str.23-str.24</a:t>
            </a:r>
          </a:p>
          <a:p>
            <a:r>
              <a:rPr lang="sl-SI" u="sng" dirty="0" err="1" smtClean="0">
                <a:solidFill>
                  <a:srgbClr val="0563C1"/>
                </a:solidFill>
              </a:rPr>
              <a:t>Montefiore</a:t>
            </a:r>
            <a:r>
              <a:rPr lang="sl-SI" u="sng" dirty="0" smtClean="0">
                <a:solidFill>
                  <a:srgbClr val="0563C1"/>
                </a:solidFill>
              </a:rPr>
              <a:t>, </a:t>
            </a:r>
            <a:r>
              <a:rPr lang="sl-SI" u="sng" dirty="0" err="1" smtClean="0">
                <a:solidFill>
                  <a:srgbClr val="0563C1"/>
                </a:solidFill>
              </a:rPr>
              <a:t>Sebag</a:t>
            </a:r>
            <a:r>
              <a:rPr lang="sl-SI" u="sng" dirty="0" smtClean="0">
                <a:solidFill>
                  <a:srgbClr val="0563C1"/>
                </a:solidFill>
              </a:rPr>
              <a:t>, 1965, STALIN, na dvoru rdečega carja, Ljubljana, Cankarjeva založba, 2014, </a:t>
            </a:r>
          </a:p>
          <a:p>
            <a:endParaRPr lang="sl-SI" u="sng" dirty="0" smtClean="0">
              <a:solidFill>
                <a:srgbClr val="0070C0"/>
              </a:solidFill>
            </a:endParaRP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7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HVALA ZA VAŠO POZORNOST</a:t>
            </a:r>
            <a:br>
              <a:rPr lang="sl-SI" dirty="0" smtClean="0"/>
            </a:br>
            <a:r>
              <a:rPr lang="sl-SI" sz="2800" dirty="0" smtClean="0"/>
              <a:t>(</a:t>
            </a:r>
            <a:r>
              <a:rPr lang="az-Cyrl-AZ" sz="2800" dirty="0"/>
              <a:t>СПАСИБО ДЛЯ </a:t>
            </a:r>
            <a:r>
              <a:rPr lang="az-Cyrl-AZ" sz="2800" dirty="0" smtClean="0"/>
              <a:t>СЕБЯ</a:t>
            </a:r>
            <a:r>
              <a:rPr lang="sl-SI" sz="2800" dirty="0" smtClean="0"/>
              <a:t> </a:t>
            </a:r>
            <a:r>
              <a:rPr lang="az-Cyrl-AZ" sz="2800" dirty="0" smtClean="0"/>
              <a:t>ВНИМАНИЕ</a:t>
            </a:r>
            <a:r>
              <a:rPr lang="sl-SI" sz="2800" dirty="0" smtClean="0"/>
              <a:t>)</a:t>
            </a:r>
            <a:endParaRPr lang="sl-SI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0" y="3716337"/>
            <a:ext cx="2289175" cy="30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2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78338"/>
          </a:xfrm>
        </p:spPr>
        <p:txBody>
          <a:bodyPr numCol="1">
            <a:normAutofit fontScale="90000"/>
          </a:bodyPr>
          <a:lstStyle/>
          <a:p>
            <a:r>
              <a:rPr lang="sl-SI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sl-SI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sl-SI" sz="73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STALIN</a:t>
            </a:r>
            <a:br>
              <a:rPr lang="sl-SI" sz="73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sl-SI" sz="73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IN </a:t>
            </a:r>
            <a:br>
              <a:rPr lang="sl-SI" sz="73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sl-SI" sz="73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STALINIZEM</a:t>
            </a:r>
            <a:br>
              <a:rPr lang="sl-SI" sz="73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endParaRPr lang="sl-SI" sz="73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6159500"/>
            <a:ext cx="9144000" cy="609600"/>
          </a:xfrm>
        </p:spPr>
        <p:txBody>
          <a:bodyPr>
            <a:normAutofit/>
          </a:bodyPr>
          <a:lstStyle/>
          <a:p>
            <a:r>
              <a:rPr lang="sl-SI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DAVID ZUPAN 9.A</a:t>
            </a:r>
            <a:endParaRPr lang="sl-SI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9513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SPLOŠNO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5344319"/>
          </a:xfrm>
        </p:spPr>
        <p:txBody>
          <a:bodyPr/>
          <a:lstStyle/>
          <a:p>
            <a:r>
              <a:rPr lang="sl-SI" dirty="0" err="1" smtClean="0"/>
              <a:t>Josif</a:t>
            </a:r>
            <a:r>
              <a:rPr lang="sl-SI" dirty="0" smtClean="0"/>
              <a:t> </a:t>
            </a:r>
            <a:r>
              <a:rPr lang="sl-SI" dirty="0" err="1"/>
              <a:t>V</a:t>
            </a:r>
            <a:r>
              <a:rPr lang="sl-SI" dirty="0" err="1" smtClean="0"/>
              <a:t>isarijonovič</a:t>
            </a:r>
            <a:r>
              <a:rPr lang="sl-SI" dirty="0" smtClean="0"/>
              <a:t> </a:t>
            </a:r>
            <a:r>
              <a:rPr lang="sl-SI" dirty="0" err="1" smtClean="0"/>
              <a:t>Džugašvili</a:t>
            </a:r>
            <a:endParaRPr lang="sl-SI" dirty="0" smtClean="0"/>
          </a:p>
          <a:p>
            <a:r>
              <a:rPr lang="sl-SI" dirty="0" err="1" smtClean="0"/>
              <a:t>Džugašvili</a:t>
            </a:r>
            <a:r>
              <a:rPr lang="sl-SI" dirty="0" smtClean="0"/>
              <a:t> &gt;&gt;&gt; Stalin (jekleni mož)</a:t>
            </a:r>
          </a:p>
          <a:p>
            <a:r>
              <a:rPr lang="sl-SI" dirty="0" smtClean="0"/>
              <a:t>Rojstvo &gt;&gt;&gt; 6.12.1878 &gt;&gt;&gt; Tbilisijska gubernija</a:t>
            </a:r>
          </a:p>
          <a:p>
            <a:r>
              <a:rPr lang="sl-SI" dirty="0"/>
              <a:t>S</a:t>
            </a:r>
            <a:r>
              <a:rPr lang="sl-SI" dirty="0" smtClean="0"/>
              <a:t>mrt &gt;&gt;&gt; 5.3.1953 &gt;&gt;&gt; Sovjetska zveza</a:t>
            </a:r>
          </a:p>
          <a:p>
            <a:r>
              <a:rPr lang="sl-SI" dirty="0"/>
              <a:t>R</a:t>
            </a:r>
            <a:r>
              <a:rPr lang="sl-SI" dirty="0" smtClean="0"/>
              <a:t>uski boljševiški revolucionar</a:t>
            </a:r>
          </a:p>
          <a:p>
            <a:r>
              <a:rPr lang="sl-SI" dirty="0"/>
              <a:t>P</a:t>
            </a:r>
            <a:r>
              <a:rPr lang="sl-SI" dirty="0" smtClean="0"/>
              <a:t>olitik, revolucionar, pisatelj, obrambni minister</a:t>
            </a:r>
          </a:p>
          <a:p>
            <a:r>
              <a:rPr lang="sl-SI" dirty="0" smtClean="0"/>
              <a:t>Drugi voditelj sovjetske zveze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1" y="4787900"/>
            <a:ext cx="5394844" cy="208600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800" y="365125"/>
            <a:ext cx="2568830" cy="280779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299" y="4622800"/>
            <a:ext cx="3383360" cy="189468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496" y="3806032"/>
            <a:ext cx="1962234" cy="27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8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MLADOST IN PRVI POLITIČNI KORAKI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58900"/>
            <a:ext cx="10515600" cy="5359399"/>
          </a:xfrm>
        </p:spPr>
        <p:txBody>
          <a:bodyPr>
            <a:normAutofit fontScale="92500" lnSpcReduction="10000"/>
          </a:bodyPr>
          <a:lstStyle/>
          <a:p>
            <a:r>
              <a:rPr lang="sl-SI" dirty="0" err="1"/>
              <a:t>Visarijona</a:t>
            </a:r>
            <a:r>
              <a:rPr lang="sl-SI" dirty="0"/>
              <a:t> </a:t>
            </a:r>
            <a:r>
              <a:rPr lang="sl-SI" dirty="0" err="1" smtClean="0"/>
              <a:t>Džugašvilija</a:t>
            </a:r>
            <a:r>
              <a:rPr lang="sl-SI" dirty="0"/>
              <a:t> </a:t>
            </a:r>
            <a:r>
              <a:rPr lang="sl-SI" dirty="0" smtClean="0"/>
              <a:t>in </a:t>
            </a:r>
            <a:r>
              <a:rPr lang="sl-SI" dirty="0" err="1" smtClean="0"/>
              <a:t>Ketevane</a:t>
            </a:r>
            <a:r>
              <a:rPr lang="sl-SI" dirty="0" smtClean="0"/>
              <a:t> </a:t>
            </a:r>
            <a:r>
              <a:rPr lang="sl-SI" dirty="0" err="1" smtClean="0"/>
              <a:t>Geladze</a:t>
            </a:r>
            <a:endParaRPr lang="sl-SI" dirty="0" smtClean="0"/>
          </a:p>
          <a:p>
            <a:r>
              <a:rPr lang="sl-SI" dirty="0" smtClean="0"/>
              <a:t>Študij teologije &gt;&gt;&gt; Izključen</a:t>
            </a:r>
          </a:p>
          <a:p>
            <a:r>
              <a:rPr lang="sl-SI" dirty="0" smtClean="0"/>
              <a:t>Pridružitev Socialno-demokratski stranki</a:t>
            </a:r>
          </a:p>
          <a:p>
            <a:r>
              <a:rPr lang="sl-SI" dirty="0" smtClean="0"/>
              <a:t>1903 &gt;&gt;&gt; razcep (Boljševiki/</a:t>
            </a:r>
            <a:r>
              <a:rPr lang="sl-SI" dirty="0" err="1" smtClean="0"/>
              <a:t>Manjševiki</a:t>
            </a:r>
            <a:r>
              <a:rPr lang="sl-SI" dirty="0" smtClean="0"/>
              <a:t>)</a:t>
            </a:r>
          </a:p>
          <a:p>
            <a:r>
              <a:rPr lang="sl-SI" dirty="0" smtClean="0"/>
              <a:t>Sledi Leninu</a:t>
            </a:r>
          </a:p>
          <a:p>
            <a:r>
              <a:rPr lang="sl-SI" dirty="0" smtClean="0"/>
              <a:t>Zavzemanje za revolucijo &gt;&gt;&gt; pripor</a:t>
            </a:r>
          </a:p>
          <a:p>
            <a:r>
              <a:rPr lang="sl-SI" dirty="0" smtClean="0"/>
              <a:t>1905 &gt;&gt;&gt; 1.sestanek z Leninom na Finskem</a:t>
            </a:r>
          </a:p>
          <a:p>
            <a:r>
              <a:rPr lang="sl-SI" dirty="0" smtClean="0"/>
              <a:t>1912 &gt;&gt;&gt; selitev </a:t>
            </a:r>
            <a:r>
              <a:rPr lang="sl-SI" dirty="0"/>
              <a:t>v Petrograd </a:t>
            </a:r>
            <a:r>
              <a:rPr lang="sl-SI" dirty="0" smtClean="0"/>
              <a:t>&gt;&gt;&gt; Urednik </a:t>
            </a:r>
            <a:r>
              <a:rPr lang="sl-SI" dirty="0"/>
              <a:t>glasila Pravda</a:t>
            </a:r>
          </a:p>
          <a:p>
            <a:r>
              <a:rPr lang="sl-SI" dirty="0" smtClean="0"/>
              <a:t>1913 &gt;&gt;&gt; dosmrtni izgon v Sibirijo</a:t>
            </a:r>
          </a:p>
          <a:p>
            <a:r>
              <a:rPr lang="sl-SI" dirty="0" smtClean="0"/>
              <a:t>1917 &gt;&gt;&gt; razpad cesarskega režima &gt;&gt;&gt;izpust</a:t>
            </a:r>
          </a:p>
          <a:p>
            <a:r>
              <a:rPr lang="sl-SI" dirty="0" smtClean="0"/>
              <a:t>komisar za narodnostna vprašanja in član politbiroja.</a:t>
            </a:r>
          </a:p>
          <a:p>
            <a:r>
              <a:rPr lang="sl-SI" dirty="0"/>
              <a:t>1919 </a:t>
            </a:r>
            <a:r>
              <a:rPr lang="sl-SI" dirty="0" smtClean="0"/>
              <a:t>&gt;&gt;&gt; ljudskega </a:t>
            </a:r>
            <a:r>
              <a:rPr lang="sl-SI" dirty="0"/>
              <a:t>komisarja za nadzor državnih služb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254" y="1358900"/>
            <a:ext cx="2000845" cy="26411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688" y="4960517"/>
            <a:ext cx="2163746" cy="12160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099" y="2354781"/>
            <a:ext cx="1431269" cy="194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1300" y="365125"/>
            <a:ext cx="11112500" cy="1325563"/>
          </a:xfrm>
        </p:spPr>
        <p:txBody>
          <a:bodyPr/>
          <a:lstStyle/>
          <a:p>
            <a:r>
              <a:rPr lang="sl-SI" dirty="0" smtClean="0"/>
              <a:t>VZPON NA OBLAST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1300" y="1460500"/>
            <a:ext cx="11734800" cy="5156200"/>
          </a:xfrm>
        </p:spPr>
        <p:txBody>
          <a:bodyPr>
            <a:normAutofit lnSpcReduction="10000"/>
          </a:bodyPr>
          <a:lstStyle/>
          <a:p>
            <a:r>
              <a:rPr lang="sl-SI" dirty="0"/>
              <a:t>1922 </a:t>
            </a:r>
            <a:r>
              <a:rPr lang="sl-SI" dirty="0" smtClean="0"/>
              <a:t>&gt;&gt;&gt; Centralni komite </a:t>
            </a:r>
            <a:r>
              <a:rPr lang="sl-SI" dirty="0"/>
              <a:t>Komunistične </a:t>
            </a:r>
            <a:r>
              <a:rPr lang="sl-SI" dirty="0" smtClean="0"/>
              <a:t>partije</a:t>
            </a:r>
          </a:p>
          <a:p>
            <a:r>
              <a:rPr lang="sl-SI" dirty="0" smtClean="0"/>
              <a:t>Najvišja državna moč</a:t>
            </a:r>
          </a:p>
          <a:p>
            <a:r>
              <a:rPr lang="sl-SI" dirty="0" smtClean="0"/>
              <a:t>Lenin pred smrtjo priporoči odstavitev Stalina</a:t>
            </a:r>
          </a:p>
          <a:p>
            <a:r>
              <a:rPr lang="sl-SI" dirty="0" smtClean="0"/>
              <a:t>Testament zatajijo</a:t>
            </a:r>
          </a:p>
          <a:p>
            <a:r>
              <a:rPr lang="sl-SI" dirty="0" smtClean="0"/>
              <a:t>Ruski triumvirat &gt;&gt;&gt; Stalin, </a:t>
            </a:r>
            <a:r>
              <a:rPr lang="sl-SI" dirty="0" err="1" smtClean="0"/>
              <a:t>Zinovjev</a:t>
            </a:r>
            <a:r>
              <a:rPr lang="sl-SI" dirty="0" smtClean="0"/>
              <a:t>, </a:t>
            </a:r>
            <a:r>
              <a:rPr lang="sl-SI" dirty="0" err="1" smtClean="0"/>
              <a:t>Kamenjev</a:t>
            </a:r>
            <a:endParaRPr lang="sl-SI" dirty="0" smtClean="0"/>
          </a:p>
          <a:p>
            <a:r>
              <a:rPr lang="sl-SI" dirty="0" smtClean="0"/>
              <a:t>Lev </a:t>
            </a:r>
            <a:r>
              <a:rPr lang="sl-SI" dirty="0" err="1" smtClean="0"/>
              <a:t>Davidovič</a:t>
            </a:r>
            <a:r>
              <a:rPr lang="sl-SI" dirty="0" smtClean="0"/>
              <a:t> Trocki</a:t>
            </a:r>
          </a:p>
          <a:p>
            <a:r>
              <a:rPr lang="sl-SI" dirty="0" smtClean="0"/>
              <a:t>Do decembra 1927 Stalin odstavi </a:t>
            </a:r>
            <a:r>
              <a:rPr lang="sl-SI" dirty="0" err="1" smtClean="0"/>
              <a:t>Zinovjeva</a:t>
            </a:r>
            <a:r>
              <a:rPr lang="sl-SI" dirty="0" smtClean="0"/>
              <a:t>, </a:t>
            </a:r>
            <a:r>
              <a:rPr lang="sl-SI" dirty="0" err="1" smtClean="0"/>
              <a:t>Kamenjeva</a:t>
            </a:r>
            <a:r>
              <a:rPr lang="sl-SI" dirty="0" smtClean="0"/>
              <a:t> in Trockega</a:t>
            </a:r>
          </a:p>
          <a:p>
            <a:r>
              <a:rPr lang="sl-SI" dirty="0" smtClean="0"/>
              <a:t>Popolnoma zavlada Komunistični partiji</a:t>
            </a:r>
          </a:p>
          <a:p>
            <a:r>
              <a:rPr lang="sl-SI" dirty="0" smtClean="0"/>
              <a:t>1925 &gt;&gt;&gt; kongres partije</a:t>
            </a:r>
          </a:p>
          <a:p>
            <a:r>
              <a:rPr lang="sl-SI" dirty="0" smtClean="0"/>
              <a:t>1927 &gt;&gt;&gt; 5 letni gospodarski načrt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317" y="37331"/>
            <a:ext cx="1359756" cy="198114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21" y="1893413"/>
            <a:ext cx="1456923" cy="20581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2684" y="4279449"/>
            <a:ext cx="1470994" cy="2330451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0859599" y="65453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Trocki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0834197" y="189341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err="1"/>
              <a:t>Zinovjev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9333884" y="38539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err="1"/>
              <a:t>Kamenjev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38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200" y="276225"/>
            <a:ext cx="11137900" cy="1006475"/>
          </a:xfrm>
        </p:spPr>
        <p:txBody>
          <a:bodyPr/>
          <a:lstStyle/>
          <a:p>
            <a:r>
              <a:rPr lang="sl-SI" dirty="0" smtClean="0"/>
              <a:t>GOSPODARSKO-DRUŽBENE PRENOVE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3200" y="1282700"/>
            <a:ext cx="11798300" cy="5321300"/>
          </a:xfrm>
        </p:spPr>
        <p:txBody>
          <a:bodyPr/>
          <a:lstStyle/>
          <a:p>
            <a:r>
              <a:rPr lang="sl-SI" dirty="0" smtClean="0"/>
              <a:t>1927 &gt;&gt;&gt; boj proti kulakom</a:t>
            </a:r>
          </a:p>
          <a:p>
            <a:r>
              <a:rPr lang="sl-SI" dirty="0" smtClean="0"/>
              <a:t>NEP &gt;&gt;&gt; poceni hrana v tovarnah</a:t>
            </a:r>
          </a:p>
          <a:p>
            <a:r>
              <a:rPr lang="sl-SI" dirty="0" smtClean="0"/>
              <a:t>1.000.000 kulakov poslano v taborišča</a:t>
            </a:r>
          </a:p>
          <a:p>
            <a:r>
              <a:rPr lang="sl-SI" dirty="0" smtClean="0"/>
              <a:t>Rušenje kmetijskega sistema &gt;&gt;&gt; 14.000.000 mrtvih v Ukrajini</a:t>
            </a:r>
          </a:p>
          <a:p>
            <a:r>
              <a:rPr lang="sl-SI" dirty="0" smtClean="0"/>
              <a:t>1928-1933 &gt;&gt;&gt; porast glav goveda</a:t>
            </a:r>
          </a:p>
          <a:p>
            <a:r>
              <a:rPr lang="sl-SI" dirty="0" smtClean="0"/>
              <a:t>Zahodne države preživljajo krizo</a:t>
            </a:r>
          </a:p>
          <a:p>
            <a:r>
              <a:rPr lang="sl-SI" dirty="0" smtClean="0"/>
              <a:t>Stalin ves denar porablja za industrijski razvoj</a:t>
            </a:r>
          </a:p>
          <a:p>
            <a:r>
              <a:rPr lang="sl-SI" dirty="0" smtClean="0"/>
              <a:t>Upade število prebivalstva &gt;&gt;&gt; delovne razmere</a:t>
            </a:r>
          </a:p>
          <a:p>
            <a:r>
              <a:rPr lang="sl-SI" dirty="0" smtClean="0"/>
              <a:t>Stalinove petletke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0" y="622300"/>
            <a:ext cx="3567288" cy="2006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899" y="3289300"/>
            <a:ext cx="2177527" cy="14255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075" y="485140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STALINOVE </a:t>
            </a:r>
            <a:r>
              <a:rPr lang="sl-SI" dirty="0"/>
              <a:t>PETLETKE </a:t>
            </a:r>
            <a:r>
              <a:rPr lang="sl-SI" dirty="0" smtClean="0"/>
              <a:t>(1928-1941)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5410200"/>
          </a:xfrm>
        </p:spPr>
        <p:txBody>
          <a:bodyPr/>
          <a:lstStyle/>
          <a:p>
            <a:r>
              <a:rPr lang="sl-SI" dirty="0"/>
              <a:t>1.PETLETKA (</a:t>
            </a:r>
            <a:r>
              <a:rPr lang="sl-SI" dirty="0" smtClean="0"/>
              <a:t>1928–1932)</a:t>
            </a:r>
          </a:p>
          <a:p>
            <a:pPr>
              <a:buFont typeface="GungsuhChe" panose="02030609000101010101" pitchFamily="49" charset="-127"/>
              <a:buChar char="&gt;"/>
            </a:pPr>
            <a:r>
              <a:rPr lang="sl-SI" sz="2400" i="1" dirty="0" smtClean="0"/>
              <a:t>Elektrifikacija</a:t>
            </a:r>
          </a:p>
          <a:p>
            <a:pPr>
              <a:buFont typeface="GungsuhChe" panose="02030609000101010101" pitchFamily="49" charset="-127"/>
              <a:buChar char="&gt;"/>
            </a:pPr>
            <a:r>
              <a:rPr lang="sl-SI" sz="2400" i="1" dirty="0" smtClean="0"/>
              <a:t>Izgradnja težke industrije</a:t>
            </a:r>
          </a:p>
          <a:p>
            <a:pPr>
              <a:buFont typeface="GungsuhChe" panose="02030609000101010101" pitchFamily="49" charset="-127"/>
              <a:buChar char="&gt;"/>
            </a:pPr>
            <a:r>
              <a:rPr lang="sl-SI" sz="2400" i="1" dirty="0" smtClean="0"/>
              <a:t>Kolektivizacija kmetijstva</a:t>
            </a:r>
          </a:p>
          <a:p>
            <a:pPr marL="0" indent="0">
              <a:buNone/>
            </a:pPr>
            <a:endParaRPr lang="sl-SI" sz="2400" i="1" dirty="0" smtClean="0"/>
          </a:p>
          <a:p>
            <a:r>
              <a:rPr lang="sl-SI" dirty="0"/>
              <a:t>2.PETLETKA </a:t>
            </a:r>
            <a:r>
              <a:rPr lang="sl-SI" dirty="0" smtClean="0"/>
              <a:t>(1933–1937)</a:t>
            </a:r>
          </a:p>
          <a:p>
            <a:pPr>
              <a:buFont typeface="GungsuhChe" panose="02030609000101010101" pitchFamily="49" charset="-127"/>
              <a:buChar char="&gt;"/>
            </a:pPr>
            <a:r>
              <a:rPr lang="sl-SI" sz="2400" i="1" dirty="0" smtClean="0"/>
              <a:t>Prekopi</a:t>
            </a:r>
          </a:p>
          <a:p>
            <a:pPr>
              <a:buFont typeface="GungsuhChe" panose="02030609000101010101" pitchFamily="49" charset="-127"/>
              <a:buChar char="&gt;"/>
            </a:pPr>
            <a:r>
              <a:rPr lang="sl-SI" sz="2400" i="1" dirty="0" smtClean="0"/>
              <a:t>Železnice</a:t>
            </a:r>
          </a:p>
          <a:p>
            <a:pPr marL="0" indent="0">
              <a:buNone/>
            </a:pPr>
            <a:endParaRPr lang="sl-SI" sz="2400" i="1" dirty="0" smtClean="0"/>
          </a:p>
          <a:p>
            <a:r>
              <a:rPr lang="sl-SI" dirty="0" smtClean="0"/>
              <a:t>3.PETLETKA (1938-1941)</a:t>
            </a:r>
          </a:p>
          <a:p>
            <a:pPr>
              <a:buFont typeface="GungsuhChe" panose="02030609000101010101" pitchFamily="49" charset="-127"/>
              <a:buChar char="&gt;"/>
            </a:pPr>
            <a:r>
              <a:rPr lang="sl-SI" sz="2400" i="1" dirty="0" smtClean="0"/>
              <a:t>Vojaška industrija</a:t>
            </a:r>
          </a:p>
          <a:p>
            <a:pPr marL="0" indent="0">
              <a:buNone/>
            </a:pPr>
            <a:endParaRPr lang="sl-SI" sz="24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387" y="1333500"/>
            <a:ext cx="4430713" cy="29111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600" y="3597274"/>
            <a:ext cx="2019300" cy="30070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886" y="4357053"/>
            <a:ext cx="3411714" cy="24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500" y="365125"/>
            <a:ext cx="11163300" cy="1325563"/>
          </a:xfrm>
        </p:spPr>
        <p:txBody>
          <a:bodyPr/>
          <a:lstStyle/>
          <a:p>
            <a:r>
              <a:rPr lang="sl-SI" dirty="0" smtClean="0"/>
              <a:t>STALINOVE ČISTKE IN KULT OSEBNOSTI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0500" y="1320800"/>
            <a:ext cx="11798300" cy="538480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Neizprosen</a:t>
            </a:r>
          </a:p>
          <a:p>
            <a:r>
              <a:rPr lang="sl-SI" dirty="0" smtClean="0"/>
              <a:t>1934 &gt;&gt;&gt; umor leningrajskega partijskega sekretarja</a:t>
            </a:r>
          </a:p>
          <a:p>
            <a:r>
              <a:rPr lang="sl-SI" dirty="0" smtClean="0"/>
              <a:t>Odstrani in pomori stare revolucionarje in predane Boljševike</a:t>
            </a:r>
          </a:p>
          <a:p>
            <a:r>
              <a:rPr lang="sl-SI" dirty="0" smtClean="0"/>
              <a:t>Napolni delovna taborišča v Sibiriji</a:t>
            </a:r>
          </a:p>
          <a:p>
            <a:r>
              <a:rPr lang="sl-SI" dirty="0" smtClean="0"/>
              <a:t>Tajna policija &gt;&gt;&gt; glavni vodja </a:t>
            </a:r>
            <a:r>
              <a:rPr lang="sl-SI" dirty="0" err="1" smtClean="0"/>
              <a:t>Berij</a:t>
            </a:r>
            <a:r>
              <a:rPr lang="sl-SI" dirty="0" smtClean="0"/>
              <a:t> &gt;&gt;&gt; prisilno delo</a:t>
            </a:r>
          </a:p>
          <a:p>
            <a:r>
              <a:rPr lang="sl-SI" dirty="0" smtClean="0"/>
              <a:t>Gozdovi, rudniki, tovarne</a:t>
            </a:r>
          </a:p>
          <a:p>
            <a:r>
              <a:rPr lang="sl-SI" dirty="0" smtClean="0"/>
              <a:t>Večina jih umre</a:t>
            </a:r>
          </a:p>
          <a:p>
            <a:r>
              <a:rPr lang="sl-SI" dirty="0" smtClean="0"/>
              <a:t>Do 1930 &gt;&gt;&gt; likvidira vse Boljševike</a:t>
            </a:r>
          </a:p>
          <a:p>
            <a:r>
              <a:rPr lang="sl-SI" dirty="0" smtClean="0"/>
              <a:t>Brutalni diktatorski red</a:t>
            </a:r>
          </a:p>
          <a:p>
            <a:r>
              <a:rPr lang="sl-SI" dirty="0" smtClean="0"/>
              <a:t>Kult osebnosti</a:t>
            </a:r>
          </a:p>
          <a:p>
            <a:r>
              <a:rPr lang="sl-SI" dirty="0" smtClean="0"/>
              <a:t>Stalinove čistke &gt;&gt;&gt; umre 60 milijonov ljudi</a:t>
            </a:r>
          </a:p>
          <a:p>
            <a:r>
              <a:rPr lang="sl-SI" dirty="0" smtClean="0"/>
              <a:t>Gulagi &gt;&gt;&gt; 800.000 pobitih  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152" y="3663949"/>
            <a:ext cx="1842548" cy="304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7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12" y="199527"/>
            <a:ext cx="5326012" cy="27178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358" y="286939"/>
            <a:ext cx="2082800" cy="15621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97" y="3267867"/>
            <a:ext cx="4357680" cy="29638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766" y="4686695"/>
            <a:ext cx="2447925" cy="18669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7481" y="4501090"/>
            <a:ext cx="2820019" cy="223811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191" y="2420393"/>
            <a:ext cx="2385483" cy="169494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7481" y="199527"/>
            <a:ext cx="2575324" cy="204390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6267" y="2592375"/>
            <a:ext cx="2583778" cy="16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 meri 7">
      <a:majorFont>
        <a:latin typeface="GungsuhChe"/>
        <a:ea typeface=""/>
        <a:cs typeface=""/>
      </a:majorFont>
      <a:minorFont>
        <a:latin typeface="GungsuhChe"/>
        <a:ea typeface=""/>
        <a:cs typeface="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8989</TotalTime>
  <Words>509</Words>
  <Application>Microsoft Office PowerPoint</Application>
  <PresentationFormat>Po meri</PresentationFormat>
  <Paragraphs>119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Officeova tema</vt:lpstr>
      <vt:lpstr>PowerPointova predstavitev</vt:lpstr>
      <vt:lpstr> STALIN IN  STALINIZEM </vt:lpstr>
      <vt:lpstr>SPLOŠNO</vt:lpstr>
      <vt:lpstr>MLADOST IN PRVI POLITIČNI KORAKI</vt:lpstr>
      <vt:lpstr>VZPON NA OBLAST</vt:lpstr>
      <vt:lpstr>GOSPODARSKO-DRUŽBENE PRENOVE</vt:lpstr>
      <vt:lpstr>STALINOVE PETLETKE (1928-1941)</vt:lpstr>
      <vt:lpstr>STALINOVE ČISTKE IN KULT OSEBNOSTI</vt:lpstr>
      <vt:lpstr>PowerPointova predstavitev</vt:lpstr>
      <vt:lpstr>DRUGA SVETOVNA VOJNA</vt:lpstr>
      <vt:lpstr>PowerPointova predstavitev</vt:lpstr>
      <vt:lpstr>BITKA ZA STALINGRAD</vt:lpstr>
      <vt:lpstr>STALINIZEM</vt:lpstr>
      <vt:lpstr>STALINOV KONEC</vt:lpstr>
      <vt:lpstr>VIDEO</vt:lpstr>
      <vt:lpstr>ZAKLJUČEK</vt:lpstr>
      <vt:lpstr>VIRI</vt:lpstr>
      <vt:lpstr>HVALA ZA VAŠO POZORNOST (СПАСИБО ДЛЯ СЕБЯ ВНИМАНИЕ)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user</cp:lastModifiedBy>
  <cp:revision>57</cp:revision>
  <dcterms:created xsi:type="dcterms:W3CDTF">2018-10-17T17:01:27Z</dcterms:created>
  <dcterms:modified xsi:type="dcterms:W3CDTF">2018-11-06T10:09:31Z</dcterms:modified>
</cp:coreProperties>
</file>