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B263F66-89A9-473E-B5EB-75582BF4F8EA}" type="datetimeFigureOut">
              <a:rPr lang="sl-SI" smtClean="0"/>
              <a:t>11. 11. 2016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2184EFC-C47D-459A-A7C7-B76F8FB3FA19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0092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F66-89A9-473E-B5EB-75582BF4F8EA}" type="datetimeFigureOut">
              <a:rPr lang="sl-SI" smtClean="0"/>
              <a:t>11. 11. 2016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EFC-C47D-459A-A7C7-B76F8FB3F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038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F66-89A9-473E-B5EB-75582BF4F8EA}" type="datetimeFigureOut">
              <a:rPr lang="sl-SI" smtClean="0"/>
              <a:t>11. 11. 2016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EFC-C47D-459A-A7C7-B76F8FB3F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974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F66-89A9-473E-B5EB-75582BF4F8EA}" type="datetimeFigureOut">
              <a:rPr lang="sl-SI" smtClean="0"/>
              <a:t>11. 11. 2016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EFC-C47D-459A-A7C7-B76F8FB3F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756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F66-89A9-473E-B5EB-75582BF4F8EA}" type="datetimeFigureOut">
              <a:rPr lang="sl-SI" smtClean="0"/>
              <a:t>11. 11. 2016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EFC-C47D-459A-A7C7-B76F8FB3FA19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412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F66-89A9-473E-B5EB-75582BF4F8EA}" type="datetimeFigureOut">
              <a:rPr lang="sl-SI" smtClean="0"/>
              <a:t>11. 11. 2016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EFC-C47D-459A-A7C7-B76F8FB3F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86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F66-89A9-473E-B5EB-75582BF4F8EA}" type="datetimeFigureOut">
              <a:rPr lang="sl-SI" smtClean="0"/>
              <a:t>11. 11. 2016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EFC-C47D-459A-A7C7-B76F8FB3F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255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F66-89A9-473E-B5EB-75582BF4F8EA}" type="datetimeFigureOut">
              <a:rPr lang="sl-SI" smtClean="0"/>
              <a:t>11. 11. 2016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EFC-C47D-459A-A7C7-B76F8FB3F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6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F66-89A9-473E-B5EB-75582BF4F8EA}" type="datetimeFigureOut">
              <a:rPr lang="sl-SI" smtClean="0"/>
              <a:t>11. 11. 2016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EFC-C47D-459A-A7C7-B76F8FB3F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35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F66-89A9-473E-B5EB-75582BF4F8EA}" type="datetimeFigureOut">
              <a:rPr lang="sl-SI" smtClean="0"/>
              <a:t>11. 11. 2016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EFC-C47D-459A-A7C7-B76F8FB3F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495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F66-89A9-473E-B5EB-75582BF4F8EA}" type="datetimeFigureOut">
              <a:rPr lang="sl-SI" smtClean="0"/>
              <a:t>11. 11. 2016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EFC-C47D-459A-A7C7-B76F8FB3F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404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B263F66-89A9-473E-B5EB-75582BF4F8EA}" type="datetimeFigureOut">
              <a:rPr lang="sl-SI" smtClean="0"/>
              <a:t>11. 11. 2016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2184EFC-C47D-459A-A7C7-B76F8FB3F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218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storytoday.com/richard-cavendish/death-joseph-stal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DINPro-Medium" panose="02000503030000020004" pitchFamily="50" charset="0"/>
              </a:rPr>
              <a:t>JOSIF DŽUGAŠVILI</a:t>
            </a:r>
            <a:br>
              <a:rPr lang="sl-SI" dirty="0" smtClean="0">
                <a:latin typeface="DINPro-Medium" panose="02000503030000020004" pitchFamily="50" charset="0"/>
              </a:rPr>
            </a:br>
            <a:r>
              <a:rPr lang="sl-SI" dirty="0" smtClean="0">
                <a:latin typeface="DINPro-Medium" panose="02000503030000020004" pitchFamily="50" charset="0"/>
              </a:rPr>
              <a:t>(JOSIF STALIN)</a:t>
            </a:r>
            <a:endParaRPr lang="sl-SI" dirty="0">
              <a:latin typeface="DINPro-Medium" panose="02000503030000020004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Luka Wernig 9.A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50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Nasilje med prebivalstvom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Velika gospodarska rast v SSSR – Temelji na kvantiteti </a:t>
            </a:r>
            <a:r>
              <a:rPr lang="sl-SI" dirty="0" smtClean="0">
                <a:sym typeface="Wingdings" panose="05000000000000000000" pitchFamily="2" charset="2"/>
              </a:rPr>
              <a:t> Okvare, nesreče  Nastanek neuporabnih izdelkov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1930  Stalin uvede politična sojenja  Inženirji, višji uradniki in znanstveniki – Obtoženi sabotiranja sovjetskega ekonomskega sistema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Stalin določi za sodnika Andreja Višinskega  Odredi kazen  Smrt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Da bi izgledalo legalno morajo obtoženci priznati  Pred tem jih nekaj tednov mučijo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Prostori za streljanje  V kleteh zaporov  Betonske stene + Odtoki za kri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Trupla  gozd </a:t>
            </a:r>
            <a:r>
              <a:rPr lang="sl-SI" dirty="0" err="1" smtClean="0">
                <a:sym typeface="Wingdings" panose="05000000000000000000" pitchFamily="2" charset="2"/>
              </a:rPr>
              <a:t>Bikvina</a:t>
            </a:r>
            <a:r>
              <a:rPr lang="sl-SI" dirty="0" smtClean="0">
                <a:sym typeface="Wingdings" panose="05000000000000000000" pitchFamily="2" charset="2"/>
              </a:rPr>
              <a:t> blizu Kijeva  Vsako drevo v spominskem parku ima trak v spomin na nedolžne žrtve</a:t>
            </a:r>
          </a:p>
          <a:p>
            <a:endParaRPr lang="sl-S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086" y="2292005"/>
            <a:ext cx="1429088" cy="20721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988136" y="3449782"/>
            <a:ext cx="290946" cy="103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 ubijanja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Aleksander </a:t>
            </a:r>
            <a:r>
              <a:rPr lang="sl-SI" dirty="0" err="1" smtClean="0"/>
              <a:t>Gurjanov</a:t>
            </a:r>
            <a:r>
              <a:rPr lang="sl-SI" dirty="0" smtClean="0"/>
              <a:t> – član društva Spomenik, Moskva :</a:t>
            </a:r>
            <a:r>
              <a:rPr lang="sl-SI" sz="2400" i="1" dirty="0" smtClean="0"/>
              <a:t> ‚ Po hodniku so te odpeljali do rdečega kota. Tam so še zadnjikrat preverili istovetnost. Žrtev je morala povedati svoje ime in priimek. Potem so te odvedli v to sobo. Ko si vstopil, so te s pištolo ustrelili v tilnik.‘</a:t>
            </a:r>
          </a:p>
          <a:p>
            <a:r>
              <a:rPr lang="sl-SI" dirty="0" smtClean="0"/>
              <a:t>Zaradi teh ubijanj je brez staršev ostala celotna generacija otrok </a:t>
            </a:r>
            <a:r>
              <a:rPr lang="sl-SI" dirty="0" smtClean="0">
                <a:sym typeface="Wingdings" panose="05000000000000000000" pitchFamily="2" charset="2"/>
              </a:rPr>
              <a:t> postali so brezdomci  pogled nanje je povzročal zadrego  okoli tridesetih let </a:t>
            </a:r>
            <a:r>
              <a:rPr lang="sl-SI" dirty="0">
                <a:sym typeface="Wingdings" panose="05000000000000000000" pitchFamily="2" charset="2"/>
              </a:rPr>
              <a:t>S</a:t>
            </a:r>
            <a:r>
              <a:rPr lang="sl-SI" dirty="0" smtClean="0">
                <a:sym typeface="Wingdings" panose="05000000000000000000" pitchFamily="2" charset="2"/>
              </a:rPr>
              <a:t>talin dovoli streljanje otrok nad 12-im letom starosti.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2512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24196"/>
            <a:ext cx="9692640" cy="1325562"/>
          </a:xfrm>
        </p:spPr>
        <p:txBody>
          <a:bodyPr/>
          <a:lstStyle/>
          <a:p>
            <a:r>
              <a:rPr lang="sl-SI" dirty="0" smtClean="0"/>
              <a:t>Stalinov Teror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Kirov</a:t>
            </a:r>
            <a:r>
              <a:rPr lang="sl-SI" dirty="0" smtClean="0"/>
              <a:t> in Stalin </a:t>
            </a:r>
            <a:r>
              <a:rPr lang="sl-SI" dirty="0" smtClean="0">
                <a:sym typeface="Wingdings" panose="05000000000000000000" pitchFamily="2" charset="2"/>
              </a:rPr>
              <a:t> 17. Kongres 1934  Zamenjava Stalina s </a:t>
            </a:r>
            <a:r>
              <a:rPr lang="sl-SI" dirty="0" err="1" smtClean="0">
                <a:sym typeface="Wingdings" panose="05000000000000000000" pitchFamily="2" charset="2"/>
              </a:rPr>
              <a:t>Kirovom</a:t>
            </a:r>
            <a:r>
              <a:rPr lang="sl-SI" dirty="0" smtClean="0">
                <a:sym typeface="Wingdings" panose="05000000000000000000" pitchFamily="2" charset="2"/>
              </a:rPr>
              <a:t>  Atentat v Leningradu 1. Decembra 1934  Atentator Nikolajev  Stalin atentatorja zasebno zaslišal in potem ustrelil  Brez obsodbe  Ustreljeni še : Atentatorjeva žena, brat in svakinja  </a:t>
            </a:r>
            <a:r>
              <a:rPr lang="sl-SI" dirty="0" err="1" smtClean="0">
                <a:sym typeface="Wingdings" panose="05000000000000000000" pitchFamily="2" charset="2"/>
              </a:rPr>
              <a:t>Zinovjev</a:t>
            </a:r>
            <a:r>
              <a:rPr lang="sl-SI" dirty="0" smtClean="0">
                <a:sym typeface="Wingdings" panose="05000000000000000000" pitchFamily="2" charset="2"/>
              </a:rPr>
              <a:t> in </a:t>
            </a:r>
            <a:r>
              <a:rPr lang="sl-SI" dirty="0" err="1" smtClean="0">
                <a:sym typeface="Wingdings" panose="05000000000000000000" pitchFamily="2" charset="2"/>
              </a:rPr>
              <a:t>Kamenjev</a:t>
            </a:r>
            <a:r>
              <a:rPr lang="sl-SI" dirty="0" smtClean="0">
                <a:sym typeface="Wingdings" panose="05000000000000000000" pitchFamily="2" charset="2"/>
              </a:rPr>
              <a:t>  Prijeta v Moskvi  Prva sodba  Predstava za tuji tisk  Sodba 1936  Kriva  Ustreljena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V tem času Stalin uveljavi zakon za hitro ustrelitev vsakogar, ki je bil obtožen terorizma.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1937  Stalin začne lov na ljudi brez primere.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286" y="204612"/>
            <a:ext cx="1061605" cy="144514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974273" y="1649758"/>
            <a:ext cx="3086100" cy="179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857" y="3417887"/>
            <a:ext cx="1428750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432" y="4249882"/>
            <a:ext cx="1139536" cy="1627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959" y="4207885"/>
            <a:ext cx="1109907" cy="166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Stalinov Teror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Nikolaj </a:t>
            </a:r>
            <a:r>
              <a:rPr lang="sl-SI" dirty="0" err="1" smtClean="0"/>
              <a:t>Ježov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 Izvrševalec + Vodja tajne policije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Industrijsko ubijanje – Kvote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Žene in </a:t>
            </a:r>
            <a:r>
              <a:rPr lang="sl-SI" dirty="0">
                <a:sym typeface="Wingdings" panose="05000000000000000000" pitchFamily="2" charset="2"/>
              </a:rPr>
              <a:t>˝ družbeno </a:t>
            </a:r>
            <a:r>
              <a:rPr lang="sl-SI" dirty="0" smtClean="0">
                <a:sym typeface="Wingdings" panose="05000000000000000000" pitchFamily="2" charset="2"/>
              </a:rPr>
              <a:t>nevarne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˝ otroke obsojenih so pošiljali v zapor od 5-8 let.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Stalinove ukaze izvrševale trojke – potujoča sodišča</a:t>
            </a:r>
          </a:p>
          <a:p>
            <a:r>
              <a:rPr lang="sl-SI" dirty="0" err="1" smtClean="0">
                <a:sym typeface="Wingdings" panose="05000000000000000000" pitchFamily="2" charset="2"/>
              </a:rPr>
              <a:t>Gendrih</a:t>
            </a:r>
            <a:r>
              <a:rPr lang="sl-SI" dirty="0" smtClean="0">
                <a:sym typeface="Wingdings" panose="05000000000000000000" pitchFamily="2" charset="2"/>
              </a:rPr>
              <a:t> Jagoda  pomislek o terorju  ustreljen</a:t>
            </a:r>
          </a:p>
          <a:p>
            <a:r>
              <a:rPr lang="sl-SI" dirty="0" err="1" smtClean="0"/>
              <a:t>Ježov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err="1" smtClean="0">
                <a:sym typeface="Wingdings" panose="05000000000000000000" pitchFamily="2" charset="2"/>
              </a:rPr>
              <a:t>Lavrentij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Berija</a:t>
            </a:r>
            <a:r>
              <a:rPr lang="sl-SI" dirty="0" smtClean="0">
                <a:sym typeface="Wingdings" panose="05000000000000000000" pitchFamily="2" charset="2"/>
              </a:rPr>
              <a:t> iz Gruzije  </a:t>
            </a:r>
            <a:r>
              <a:rPr lang="sl-SI" dirty="0" err="1" smtClean="0">
                <a:sym typeface="Wingdings" panose="05000000000000000000" pitchFamily="2" charset="2"/>
              </a:rPr>
              <a:t>Ježov</a:t>
            </a:r>
            <a:r>
              <a:rPr lang="sl-SI" dirty="0" smtClean="0">
                <a:sym typeface="Wingdings" panose="05000000000000000000" pitchFamily="2" charset="2"/>
              </a:rPr>
              <a:t> obtožen izdaje, prijet, mučen in 4. februarja 1940 ustreljen.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824" y="613063"/>
            <a:ext cx="1475813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659" y="4515284"/>
            <a:ext cx="1372017" cy="180233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847109" y="1485900"/>
            <a:ext cx="3958936" cy="342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772135" y="3819570"/>
            <a:ext cx="3675174" cy="2057047"/>
          </a:xfrm>
          <a:custGeom>
            <a:avLst/>
            <a:gdLst>
              <a:gd name="connsiteX0" fmla="*/ 620247 w 3675174"/>
              <a:gd name="connsiteY0" fmla="*/ 56239 h 2057047"/>
              <a:gd name="connsiteX1" fmla="*/ 7183 w 3675174"/>
              <a:gd name="connsiteY1" fmla="*/ 243275 h 2057047"/>
              <a:gd name="connsiteX2" fmla="*/ 547510 w 3675174"/>
              <a:gd name="connsiteY2" fmla="*/ 1988948 h 2057047"/>
              <a:gd name="connsiteX3" fmla="*/ 3675174 w 3675174"/>
              <a:gd name="connsiteY3" fmla="*/ 1666830 h 20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5174" h="2057047">
                <a:moveTo>
                  <a:pt x="620247" y="56239"/>
                </a:moveTo>
                <a:cubicBezTo>
                  <a:pt x="319776" y="-11302"/>
                  <a:pt x="19306" y="-78843"/>
                  <a:pt x="7183" y="243275"/>
                </a:cubicBezTo>
                <a:cubicBezTo>
                  <a:pt x="-4940" y="565393"/>
                  <a:pt x="-63822" y="1751689"/>
                  <a:pt x="547510" y="1988948"/>
                </a:cubicBezTo>
                <a:cubicBezTo>
                  <a:pt x="1158842" y="2226207"/>
                  <a:pt x="3650929" y="1775934"/>
                  <a:pt x="3675174" y="1666830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Freeform 14"/>
          <p:cNvSpPr/>
          <p:nvPr/>
        </p:nvSpPr>
        <p:spPr>
          <a:xfrm>
            <a:off x="3523593" y="3977595"/>
            <a:ext cx="7011615" cy="1774146"/>
          </a:xfrm>
          <a:custGeom>
            <a:avLst/>
            <a:gdLst>
              <a:gd name="connsiteX0" fmla="*/ 383389 w 7011615"/>
              <a:gd name="connsiteY0" fmla="*/ 261896 h 1774146"/>
              <a:gd name="connsiteX1" fmla="*/ 663943 w 7011615"/>
              <a:gd name="connsiteY1" fmla="*/ 116423 h 1774146"/>
              <a:gd name="connsiteX2" fmla="*/ 6524416 w 7011615"/>
              <a:gd name="connsiteY2" fmla="*/ 116423 h 1774146"/>
              <a:gd name="connsiteX3" fmla="*/ 6451680 w 7011615"/>
              <a:gd name="connsiteY3" fmla="*/ 1612714 h 1774146"/>
              <a:gd name="connsiteX4" fmla="*/ 4560534 w 7011615"/>
              <a:gd name="connsiteY4" fmla="*/ 1716623 h 17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1615" h="1774146">
                <a:moveTo>
                  <a:pt x="383389" y="261896"/>
                </a:moveTo>
                <a:cubicBezTo>
                  <a:pt x="11914" y="201282"/>
                  <a:pt x="-359561" y="140668"/>
                  <a:pt x="663943" y="116423"/>
                </a:cubicBezTo>
                <a:cubicBezTo>
                  <a:pt x="1687447" y="92178"/>
                  <a:pt x="5559793" y="-132959"/>
                  <a:pt x="6524416" y="116423"/>
                </a:cubicBezTo>
                <a:cubicBezTo>
                  <a:pt x="7489039" y="365805"/>
                  <a:pt x="6778994" y="1346014"/>
                  <a:pt x="6451680" y="1612714"/>
                </a:cubicBezTo>
                <a:cubicBezTo>
                  <a:pt x="6124366" y="1879414"/>
                  <a:pt x="4984829" y="1740868"/>
                  <a:pt x="4560534" y="1716623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886" y="4548620"/>
            <a:ext cx="1404700" cy="17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Zbližanje z nacisti in sodelovanje z Nemčijo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23. Avgusta 1939 – Hitler pošlje v </a:t>
            </a:r>
            <a:r>
              <a:rPr lang="sl-SI" dirty="0" smtClean="0"/>
              <a:t>Moskvo</a:t>
            </a:r>
            <a:r>
              <a:rPr lang="sl-SI" dirty="0" smtClean="0"/>
              <a:t> </a:t>
            </a:r>
            <a:r>
              <a:rPr lang="sl-SI" dirty="0" smtClean="0"/>
              <a:t>zunanjega ministra, da se dogovori za pakt o nenapadanju.</a:t>
            </a:r>
          </a:p>
          <a:p>
            <a:r>
              <a:rPr lang="sl-SI" dirty="0" smtClean="0"/>
              <a:t>Interesne cone – SSSR </a:t>
            </a:r>
            <a:r>
              <a:rPr lang="sl-SI" dirty="0" smtClean="0">
                <a:sym typeface="Wingdings" panose="05000000000000000000" pitchFamily="2" charset="2"/>
              </a:rPr>
              <a:t> Pol poljske, baltske republike, Finsko in del Romunije.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Napad na poljsko – 1. September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Antiimperialistična fronta v Sloveniji – 27. april 1941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Stalin podari Hitlerju preostalo Poljsko v zameno za Litvo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November 1939 – </a:t>
            </a:r>
            <a:r>
              <a:rPr lang="sl-SI" dirty="0" err="1" smtClean="0">
                <a:sym typeface="Wingdings" panose="05000000000000000000" pitchFamily="2" charset="2"/>
              </a:rPr>
              <a:t>Bombandiranje</a:t>
            </a:r>
            <a:r>
              <a:rPr lang="sl-SI" dirty="0" smtClean="0">
                <a:sym typeface="Wingdings" panose="05000000000000000000" pitchFamily="2" charset="2"/>
              </a:rPr>
              <a:t> Finske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Nemčija  SSSR – Vojna tehnologija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SSSR  Surovine (Železo, Nikelj, Nafta, Žito)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3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 za vašo pozornost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39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 :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Delo : Vižintin S. Sobotna priloga, 26. marec 2016, Brezobzirni grdobijan z imenom jekleni mož.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www.historytoday.com/richard-cavendish/death-joseph-stalin</a:t>
            </a:r>
            <a:endParaRPr lang="sl-SI" dirty="0" smtClean="0"/>
          </a:p>
          <a:p>
            <a:r>
              <a:rPr lang="sl-SI"/>
              <a:t>https://en.wikipedia.org/wiki/Joseph_Stalin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69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Kratka predstavitev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Rojen : 18.12.1878 (Gora v Gruziji)</a:t>
            </a:r>
          </a:p>
          <a:p>
            <a:r>
              <a:rPr lang="sl-SI" sz="2400" dirty="0" err="1" smtClean="0"/>
              <a:t>Josif</a:t>
            </a:r>
            <a:r>
              <a:rPr lang="sl-SI" sz="2400" dirty="0" smtClean="0"/>
              <a:t> </a:t>
            </a:r>
            <a:r>
              <a:rPr lang="sl-SI" sz="2400" dirty="0" err="1" smtClean="0"/>
              <a:t>Džugašvili</a:t>
            </a:r>
            <a:endParaRPr lang="sl-SI" sz="2400" dirty="0" smtClean="0"/>
          </a:p>
          <a:p>
            <a:r>
              <a:rPr lang="sl-SI" sz="2400" dirty="0" smtClean="0"/>
              <a:t>Drugi vodja Sovjetske zveze (ZSSR oz. SSSR)</a:t>
            </a:r>
            <a:endParaRPr lang="sl-SI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89073" y="3345873"/>
            <a:ext cx="0" cy="1444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36427" y="3345873"/>
            <a:ext cx="0" cy="1444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16236" y="4873336"/>
            <a:ext cx="163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Zveza sovjetskih socialističnih republik</a:t>
            </a:r>
            <a:endParaRPr lang="sl-SI" dirty="0"/>
          </a:p>
        </p:txBody>
      </p:sp>
      <p:sp>
        <p:nvSpPr>
          <p:cNvPr id="15" name="TextBox 14"/>
          <p:cNvSpPr txBox="1"/>
          <p:nvPr/>
        </p:nvSpPr>
        <p:spPr>
          <a:xfrm>
            <a:off x="6961909" y="4873336"/>
            <a:ext cx="1558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Сою́з Сове́тских Социалисти́ческих Респу́блик</a:t>
            </a:r>
            <a:endParaRPr lang="sl-SI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3568500"/>
            <a:ext cx="3479848" cy="26066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272" y="658147"/>
            <a:ext cx="2849343" cy="21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Življenje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Starši : </a:t>
            </a:r>
            <a:r>
              <a:rPr lang="sl-SI" sz="2400" dirty="0" err="1" smtClean="0"/>
              <a:t>Visarion</a:t>
            </a:r>
            <a:r>
              <a:rPr lang="sl-SI" sz="2400" dirty="0"/>
              <a:t> </a:t>
            </a:r>
            <a:r>
              <a:rPr lang="sl-SI" sz="2400" dirty="0" smtClean="0"/>
              <a:t>˝ </a:t>
            </a:r>
            <a:r>
              <a:rPr lang="sl-SI" sz="2400" dirty="0" err="1" smtClean="0"/>
              <a:t>Beso</a:t>
            </a:r>
            <a:r>
              <a:rPr lang="sl-SI" sz="2400" dirty="0" smtClean="0"/>
              <a:t>˝ </a:t>
            </a:r>
            <a:r>
              <a:rPr lang="sl-SI" sz="2400" dirty="0" err="1" smtClean="0"/>
              <a:t>Džugašvil</a:t>
            </a:r>
            <a:r>
              <a:rPr lang="sl-SI" sz="2400" dirty="0" smtClean="0"/>
              <a:t> in </a:t>
            </a:r>
            <a:r>
              <a:rPr lang="sl-SI" sz="2400" dirty="0" err="1" smtClean="0"/>
              <a:t>Jekaterina</a:t>
            </a:r>
            <a:r>
              <a:rPr lang="sl-SI" sz="2400" dirty="0" smtClean="0"/>
              <a:t> ˝ Keke˝</a:t>
            </a:r>
          </a:p>
          <a:p>
            <a:pPr marL="0" indent="0">
              <a:buNone/>
            </a:pPr>
            <a:r>
              <a:rPr lang="sl-SI" sz="2400" dirty="0" smtClean="0"/>
              <a:t>               </a:t>
            </a:r>
            <a:r>
              <a:rPr lang="sl-SI" sz="2400" dirty="0" err="1" smtClean="0"/>
              <a:t>Geladze</a:t>
            </a:r>
            <a:endParaRPr lang="sl-SI" sz="2400" dirty="0" smtClean="0"/>
          </a:p>
          <a:p>
            <a:r>
              <a:rPr lang="sl-SI" sz="2400" dirty="0" smtClean="0"/>
              <a:t>Mati </a:t>
            </a:r>
            <a:r>
              <a:rPr lang="sl-SI" sz="2400" dirty="0" smtClean="0">
                <a:sym typeface="Wingdings" panose="05000000000000000000" pitchFamily="2" charset="2"/>
              </a:rPr>
              <a:t>pošlje </a:t>
            </a:r>
            <a:r>
              <a:rPr lang="sl-SI" sz="2400" dirty="0" err="1" smtClean="0">
                <a:sym typeface="Wingdings" panose="05000000000000000000" pitchFamily="2" charset="2"/>
              </a:rPr>
              <a:t>Josifa</a:t>
            </a:r>
            <a:r>
              <a:rPr lang="sl-SI" sz="2400" dirty="0" smtClean="0">
                <a:sym typeface="Wingdings" panose="05000000000000000000" pitchFamily="2" charset="2"/>
              </a:rPr>
              <a:t> v semenišče  duhovnik</a:t>
            </a:r>
            <a:endParaRPr lang="sl-SI" sz="2400" dirty="0" smtClean="0"/>
          </a:p>
          <a:p>
            <a:r>
              <a:rPr lang="sl-SI" sz="2400" dirty="0" smtClean="0"/>
              <a:t>Pozneje </a:t>
            </a:r>
            <a:r>
              <a:rPr lang="sl-SI" sz="2400" dirty="0" smtClean="0">
                <a:sym typeface="Wingdings" panose="05000000000000000000" pitchFamily="2" charset="2"/>
              </a:rPr>
              <a:t> Socialno-Demokratska stranka</a:t>
            </a:r>
          </a:p>
          <a:p>
            <a:r>
              <a:rPr lang="sl-SI" sz="2400" dirty="0" smtClean="0">
                <a:sym typeface="Wingdings" panose="05000000000000000000" pitchFamily="2" charset="2"/>
              </a:rPr>
              <a:t>9. Julij 1903  Izgnanstvo</a:t>
            </a:r>
          </a:p>
          <a:p>
            <a:r>
              <a:rPr lang="sl-SI" sz="2400" dirty="0" smtClean="0">
                <a:sym typeface="Wingdings" panose="05000000000000000000" pitchFamily="2" charset="2"/>
              </a:rPr>
              <a:t>1906  </a:t>
            </a:r>
            <a:r>
              <a:rPr lang="sl-SI" sz="2400" dirty="0" err="1" smtClean="0">
                <a:sym typeface="Wingdings" panose="05000000000000000000" pitchFamily="2" charset="2"/>
              </a:rPr>
              <a:t>Jekaterina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sym typeface="Wingdings" panose="05000000000000000000" pitchFamily="2" charset="2"/>
              </a:rPr>
              <a:t>Svanidze</a:t>
            </a:r>
            <a:r>
              <a:rPr lang="sl-SI" sz="2400" dirty="0" smtClean="0">
                <a:sym typeface="Wingdings" panose="05000000000000000000" pitchFamily="2" charset="2"/>
              </a:rPr>
              <a:t>  Sin Jakov  Smrt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793182" y="3179618"/>
            <a:ext cx="685800" cy="10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478982" y="3179618"/>
            <a:ext cx="0" cy="561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793182" y="3740727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333509" y="5008418"/>
            <a:ext cx="10391" cy="613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4191" y="5716143"/>
            <a:ext cx="155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Tuberkuloza</a:t>
            </a:r>
            <a:endParaRPr lang="sl-SI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754" y="2481401"/>
            <a:ext cx="1905000" cy="19716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186" y="243161"/>
            <a:ext cx="1114732" cy="157075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3605645" y="1309255"/>
            <a:ext cx="1267691" cy="602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704" y="243161"/>
            <a:ext cx="1132598" cy="158563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7217109" y="1213711"/>
            <a:ext cx="918973" cy="551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7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Življenje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172" y="1701713"/>
            <a:ext cx="8595360" cy="4351337"/>
          </a:xfrm>
        </p:spPr>
        <p:txBody>
          <a:bodyPr>
            <a:normAutofit/>
          </a:bodyPr>
          <a:lstStyle/>
          <a:p>
            <a:r>
              <a:rPr lang="sl-SI" sz="2400" dirty="0" smtClean="0"/>
              <a:t>Finska </a:t>
            </a:r>
            <a:r>
              <a:rPr lang="sl-SI" sz="2400" dirty="0" smtClean="0">
                <a:sym typeface="Wingdings" panose="05000000000000000000" pitchFamily="2" charset="2"/>
              </a:rPr>
              <a:t> Prvič sreča Lenina</a:t>
            </a:r>
          </a:p>
          <a:p>
            <a:r>
              <a:rPr lang="sl-SI" sz="2400" dirty="0" smtClean="0">
                <a:sym typeface="Wingdings" panose="05000000000000000000" pitchFamily="2" charset="2"/>
              </a:rPr>
              <a:t>Stalin  Piše in širi </a:t>
            </a:r>
            <a:r>
              <a:rPr lang="sl-SI" sz="2400" dirty="0">
                <a:sym typeface="Wingdings" panose="05000000000000000000" pitchFamily="2" charset="2"/>
              </a:rPr>
              <a:t>p</a:t>
            </a:r>
            <a:r>
              <a:rPr lang="sl-SI" sz="2400" dirty="0" smtClean="0">
                <a:sym typeface="Wingdings" panose="05000000000000000000" pitchFamily="2" charset="2"/>
              </a:rPr>
              <a:t>ropagandni material in organizira stavke in atentate.</a:t>
            </a:r>
          </a:p>
          <a:p>
            <a:r>
              <a:rPr lang="sl-SI" sz="2400" dirty="0" smtClean="0">
                <a:sym typeface="Wingdings" panose="05000000000000000000" pitchFamily="2" charset="2"/>
              </a:rPr>
              <a:t>Denar dobiva s : Krajami, bančnimi ropi, ugrabitvami in izsiljevanji.</a:t>
            </a:r>
          </a:p>
          <a:p>
            <a:r>
              <a:rPr lang="sl-SI" sz="2400" dirty="0" smtClean="0">
                <a:sym typeface="Wingdings" panose="05000000000000000000" pitchFamily="2" charset="2"/>
              </a:rPr>
              <a:t>Večkrat zaprt v izgnanstvu</a:t>
            </a:r>
          </a:p>
          <a:p>
            <a:r>
              <a:rPr lang="sl-SI" sz="2400" dirty="0" smtClean="0">
                <a:sym typeface="Wingdings" panose="05000000000000000000" pitchFamily="2" charset="2"/>
              </a:rPr>
              <a:t>Po vrnitvi v Sankt </a:t>
            </a:r>
            <a:r>
              <a:rPr lang="sl-SI" sz="2400" dirty="0" err="1" smtClean="0">
                <a:sym typeface="Wingdings" panose="05000000000000000000" pitchFamily="2" charset="2"/>
              </a:rPr>
              <a:t>Petersburg</a:t>
            </a:r>
            <a:r>
              <a:rPr lang="sl-SI" sz="2400" dirty="0" smtClean="0">
                <a:sym typeface="Wingdings" panose="05000000000000000000" pitchFamily="2" charset="2"/>
              </a:rPr>
              <a:t>  spremeni priimek v Stalin – Jekleni mož</a:t>
            </a:r>
            <a:endParaRPr lang="sl-SI" sz="2400" dirty="0" smtClean="0"/>
          </a:p>
          <a:p>
            <a:endParaRPr lang="sl-S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868" y="198292"/>
            <a:ext cx="1394591" cy="18383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247409" y="1028541"/>
            <a:ext cx="509155" cy="662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1917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400" dirty="0" smtClean="0"/>
              <a:t>Februarska revolucija </a:t>
            </a:r>
            <a:r>
              <a:rPr lang="sl-SI" sz="2400" dirty="0" smtClean="0">
                <a:sym typeface="Wingdings" panose="05000000000000000000" pitchFamily="2" charset="2"/>
              </a:rPr>
              <a:t></a:t>
            </a:r>
            <a:r>
              <a:rPr lang="sl-SI" sz="2400" dirty="0" smtClean="0"/>
              <a:t> 8 – 15 Marec </a:t>
            </a:r>
            <a:r>
              <a:rPr lang="sl-SI" sz="2400" dirty="0" smtClean="0">
                <a:sym typeface="Wingdings" panose="05000000000000000000" pitchFamily="2" charset="2"/>
              </a:rPr>
              <a:t> Ruska vojska se obrne proti carju Nikolaju in pomaga kmetom pri usmrtitvi  </a:t>
            </a:r>
            <a:r>
              <a:rPr lang="sl-SI" sz="2400" dirty="0">
                <a:sym typeface="Wingdings" panose="05000000000000000000" pitchFamily="2" charset="2"/>
              </a:rPr>
              <a:t>O</a:t>
            </a:r>
            <a:r>
              <a:rPr lang="sl-SI" sz="2400" dirty="0" smtClean="0">
                <a:sym typeface="Wingdings" panose="05000000000000000000" pitchFamily="2" charset="2"/>
              </a:rPr>
              <a:t>dstavijo carja.</a:t>
            </a:r>
          </a:p>
          <a:p>
            <a:r>
              <a:rPr lang="sl-SI" sz="2400" dirty="0" smtClean="0">
                <a:sym typeface="Wingdings" panose="05000000000000000000" pitchFamily="2" charset="2"/>
              </a:rPr>
              <a:t>Oktobrska revolucija  7-8 November  Revolucija, ki so jo vodili Lenin in boljševiki, ter širila </a:t>
            </a:r>
            <a:r>
              <a:rPr lang="sl-SI" sz="2400" dirty="0">
                <a:sym typeface="Wingdings" panose="05000000000000000000" pitchFamily="2" charset="2"/>
              </a:rPr>
              <a:t>ideje komunizma. </a:t>
            </a:r>
            <a:r>
              <a:rPr lang="sl-SI" sz="2400" dirty="0" smtClean="0">
                <a:sym typeface="Wingdings" panose="05000000000000000000" pitchFamily="2" charset="2"/>
              </a:rPr>
              <a:t>V oktobrski </a:t>
            </a:r>
            <a:r>
              <a:rPr lang="sl-SI" sz="2400" dirty="0">
                <a:sym typeface="Wingdings" panose="05000000000000000000" pitchFamily="2" charset="2"/>
              </a:rPr>
              <a:t>revoluciji so boljševiki prevzeli takratno vlado in jo zavzeli in uradno ustanovili prvo </a:t>
            </a:r>
            <a:r>
              <a:rPr lang="sl-SI" sz="2400" dirty="0" smtClean="0">
                <a:sym typeface="Wingdings" panose="05000000000000000000" pitchFamily="2" charset="2"/>
              </a:rPr>
              <a:t>komunistično državo.</a:t>
            </a:r>
            <a:endParaRPr lang="sl-S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512" y="4563245"/>
            <a:ext cx="1591743" cy="217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844" y="4563367"/>
            <a:ext cx="3433329" cy="21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Državljanska vojna – l. 1918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 sklenitvi premirja z Nemčijo</a:t>
            </a:r>
          </a:p>
          <a:p>
            <a:r>
              <a:rPr lang="sl-SI" dirty="0" smtClean="0"/>
              <a:t>Lenin brani revolucijo </a:t>
            </a:r>
            <a:r>
              <a:rPr lang="sl-SI" dirty="0" smtClean="0">
                <a:sym typeface="Wingdings" panose="05000000000000000000" pitchFamily="2" charset="2"/>
              </a:rPr>
              <a:t> Taktika terorja  Francoska revolucija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Stalinova zadolžitev  rešiti problem nezadostne preskrbe mest z žitom.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endParaRPr lang="sl-SI" dirty="0" smtClean="0">
              <a:sym typeface="Wingdings" panose="05000000000000000000" pitchFamily="2" charset="2"/>
            </a:endParaRP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Konec vojne  1919  Pomanjkanje hrane v mestih  Lenin dovoli kmetom prodajo svojih pridelkov  velik odmik od boljševizma.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65418" y="3044536"/>
            <a:ext cx="2763982" cy="3636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33945" y="3418609"/>
            <a:ext cx="2317173" cy="120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Problem reši z streljanjem prestradanih kmetov</a:t>
            </a:r>
            <a:endParaRPr lang="sl-S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226377"/>
            <a:ext cx="2809010" cy="1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Konec Lenina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Maj 1922 </a:t>
            </a:r>
            <a:r>
              <a:rPr lang="sl-SI" dirty="0" smtClean="0">
                <a:sym typeface="Wingdings" panose="05000000000000000000" pitchFamily="2" charset="2"/>
              </a:rPr>
              <a:t> Prva kap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Stalin  3. 4. 1922  Glavni sekretar centralnega komiteja komunistične partije  Decembra mu zaupa skrb za Lenina  Stalin žali Leninovo ženo  Lenin označi Stalina kot grobijana in ga poskuša onemogočiti  Po smrti Lenina, si Stalin utrdi brezmejno oblast  Cerkve da ali podreti ali spremeniti v skladišča  V vsakem domu je morala viseti slika Stalina.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Namen  SSSR postane vojaška in industrijska velesila.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Kraja bogatim kmetom in kulakom.</a:t>
            </a:r>
          </a:p>
          <a:p>
            <a:r>
              <a:rPr lang="sl-SI" dirty="0" smtClean="0"/>
              <a:t>Prikazani kot sovražniki ljudstva.</a:t>
            </a:r>
          </a:p>
          <a:p>
            <a:r>
              <a:rPr lang="sl-SI" dirty="0" smtClean="0"/>
              <a:t>Njih so skupaj s kmečkimi družinami pošiljali v Gulag.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754" y="365760"/>
            <a:ext cx="2455127" cy="184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GULAG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GULAG je skupno imenovanje za delavne kampe v Sibiriji</a:t>
            </a:r>
          </a:p>
          <a:p>
            <a:r>
              <a:rPr lang="sl-SI" sz="2400" dirty="0" smtClean="0"/>
              <a:t>GULAG je kratica za </a:t>
            </a:r>
            <a:r>
              <a:rPr lang="ru-RU" sz="2400" b="1" dirty="0" smtClean="0"/>
              <a:t>Г</a:t>
            </a:r>
            <a:r>
              <a:rPr lang="ru-RU" sz="2400" dirty="0" smtClean="0"/>
              <a:t>ла́вное</a:t>
            </a:r>
            <a:r>
              <a:rPr lang="ru-RU" sz="2400" dirty="0"/>
              <a:t> </a:t>
            </a:r>
            <a:r>
              <a:rPr lang="ru-RU" sz="2400" b="1" dirty="0"/>
              <a:t>у</a:t>
            </a:r>
            <a:r>
              <a:rPr lang="ru-RU" sz="2400" dirty="0"/>
              <a:t>правле́ние </a:t>
            </a:r>
            <a:r>
              <a:rPr lang="ru-RU" sz="2400" b="1" dirty="0"/>
              <a:t>лаг</a:t>
            </a:r>
            <a:r>
              <a:rPr lang="ru-RU" sz="2400" dirty="0"/>
              <a:t>ере́й (</a:t>
            </a:r>
            <a:r>
              <a:rPr lang="sl-SI" sz="2400" b="1" dirty="0" err="1"/>
              <a:t>G</a:t>
            </a:r>
            <a:r>
              <a:rPr lang="sl-SI" sz="2400" dirty="0" err="1"/>
              <a:t>lavnoye</a:t>
            </a:r>
            <a:r>
              <a:rPr lang="sl-SI" sz="2400" dirty="0"/>
              <a:t> </a:t>
            </a:r>
            <a:r>
              <a:rPr lang="sl-SI" sz="2400" b="1" dirty="0" err="1"/>
              <a:t>u</a:t>
            </a:r>
            <a:r>
              <a:rPr lang="sl-SI" sz="2400" dirty="0" err="1"/>
              <a:t>pravleniye</a:t>
            </a:r>
            <a:r>
              <a:rPr lang="sl-SI" sz="2400" dirty="0"/>
              <a:t> </a:t>
            </a:r>
            <a:r>
              <a:rPr lang="sl-SI" sz="2400" b="1" dirty="0" err="1"/>
              <a:t>lag</a:t>
            </a:r>
            <a:r>
              <a:rPr lang="sl-SI" sz="2400" dirty="0" err="1"/>
              <a:t>erey</a:t>
            </a:r>
            <a:r>
              <a:rPr lang="sl-SI" sz="2400" dirty="0" smtClean="0"/>
              <a:t>) kar pomeni Glavna uprava kampov.</a:t>
            </a:r>
          </a:p>
          <a:p>
            <a:r>
              <a:rPr lang="sl-SI" sz="2400" dirty="0" smtClean="0"/>
              <a:t>V GULAG je pošiljal svoje politične nasprotnike, ter kriminalce.</a:t>
            </a:r>
            <a:endParaRPr lang="sl-S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165" y="4449670"/>
            <a:ext cx="2445890" cy="1730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514" y="4449670"/>
            <a:ext cx="2729622" cy="17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Ukrajinski Genocid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Stalin se je obrnil tudi proti Ukrajincem in se jih je hotel znebiti.</a:t>
            </a:r>
          </a:p>
          <a:p>
            <a:r>
              <a:rPr lang="sl-SI" sz="2400" dirty="0" smtClean="0"/>
              <a:t>Plenjenje žita in druge hrane</a:t>
            </a:r>
          </a:p>
          <a:p>
            <a:r>
              <a:rPr lang="sl-SI" sz="2400" dirty="0" smtClean="0"/>
              <a:t>HOLODOMOR </a:t>
            </a:r>
            <a:r>
              <a:rPr lang="sl-SI" sz="2400" smtClean="0">
                <a:sym typeface="Wingdings" panose="05000000000000000000" pitchFamily="2" charset="2"/>
              </a:rPr>
              <a:t> 6 </a:t>
            </a:r>
            <a:r>
              <a:rPr lang="sl-SI" sz="2400" dirty="0" smtClean="0">
                <a:sym typeface="Wingdings" panose="05000000000000000000" pitchFamily="2" charset="2"/>
              </a:rPr>
              <a:t>milijonov ljudi umre zaradi stradanja</a:t>
            </a:r>
            <a:endParaRPr lang="sl-SI" sz="2400" dirty="0" smtClean="0"/>
          </a:p>
          <a:p>
            <a:endParaRPr lang="sl-S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4004468"/>
            <a:ext cx="3115541" cy="2418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841446"/>
            <a:ext cx="3810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462</TotalTime>
  <Words>868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Schoolbook</vt:lpstr>
      <vt:lpstr>DINPro-Medium</vt:lpstr>
      <vt:lpstr>Wingdings</vt:lpstr>
      <vt:lpstr>Wingdings 2</vt:lpstr>
      <vt:lpstr>View</vt:lpstr>
      <vt:lpstr>JOSIF DŽUGAŠVILI (JOSIF STALIN)</vt:lpstr>
      <vt:lpstr>Kratka predstavitev</vt:lpstr>
      <vt:lpstr>Življenje</vt:lpstr>
      <vt:lpstr>Življenje</vt:lpstr>
      <vt:lpstr>1917 </vt:lpstr>
      <vt:lpstr>Državljanska vojna – l. 1918</vt:lpstr>
      <vt:lpstr>Konec Lenina</vt:lpstr>
      <vt:lpstr>GULAG</vt:lpstr>
      <vt:lpstr>Ukrajinski Genocid</vt:lpstr>
      <vt:lpstr>Nasilje med prebivalstvom</vt:lpstr>
      <vt:lpstr>Opis ubijanja</vt:lpstr>
      <vt:lpstr>Stalinov Teror</vt:lpstr>
      <vt:lpstr>Stalinov Teror</vt:lpstr>
      <vt:lpstr>Zbližanje z nacisti in sodelovanje z Nemčijo</vt:lpstr>
      <vt:lpstr>Hvala za vašo pozornost</vt:lpstr>
      <vt:lpstr>Viri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JOSIF VISARIJONOVIČ DŽUGAŠVILI (JOSIF STALIN)</dc:title>
  <dc:creator>Steven Times</dc:creator>
  <cp:lastModifiedBy>Steven Times</cp:lastModifiedBy>
  <cp:revision>45</cp:revision>
  <dcterms:created xsi:type="dcterms:W3CDTF">2016-11-06T16:03:55Z</dcterms:created>
  <dcterms:modified xsi:type="dcterms:W3CDTF">2016-11-11T06:35:17Z</dcterms:modified>
</cp:coreProperties>
</file>