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74" r:id="rId6"/>
    <p:sldId id="284" r:id="rId7"/>
    <p:sldId id="275" r:id="rId8"/>
    <p:sldId id="276" r:id="rId9"/>
    <p:sldId id="259" r:id="rId10"/>
    <p:sldId id="257" r:id="rId11"/>
    <p:sldId id="277" r:id="rId12"/>
    <p:sldId id="269" r:id="rId13"/>
    <p:sldId id="270" r:id="rId14"/>
    <p:sldId id="258" r:id="rId15"/>
    <p:sldId id="260" r:id="rId16"/>
    <p:sldId id="261" r:id="rId17"/>
    <p:sldId id="262" r:id="rId18"/>
    <p:sldId id="265" r:id="rId19"/>
    <p:sldId id="263" r:id="rId20"/>
    <p:sldId id="264" r:id="rId21"/>
    <p:sldId id="278" r:id="rId22"/>
    <p:sldId id="279" r:id="rId23"/>
    <p:sldId id="266" r:id="rId24"/>
    <p:sldId id="267" r:id="rId25"/>
    <p:sldId id="280" r:id="rId26"/>
    <p:sldId id="283" r:id="rId27"/>
    <p:sldId id="282" r:id="rId28"/>
    <p:sldId id="281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Nacistična propaganda</a:t>
            </a:r>
            <a:br>
              <a:rPr lang="sl-SI" dirty="0" smtClean="0"/>
            </a:br>
            <a:r>
              <a:rPr lang="sl-SI" dirty="0" smtClean="0"/>
              <a:t>(PLAKATI)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2551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		</a:t>
            </a:r>
            <a:r>
              <a:rPr lang="sl-SI" dirty="0" smtClean="0">
                <a:solidFill>
                  <a:schemeClr val="tx2"/>
                </a:solidFill>
              </a:rPr>
              <a:t>En narod, ena država, en vodja! (1939)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271452" cy="53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14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2819400" cy="52117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Plakati, ki so spodbujali priključitev mladih fantov med enote SS</a:t>
            </a:r>
            <a:r>
              <a:rPr lang="sl-SI" dirty="0"/>
              <a:t> </a:t>
            </a:r>
            <a:r>
              <a:rPr lang="sl-SI" dirty="0" smtClean="0"/>
              <a:t>(že po zaključenem 17. letu starosti)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(od 1936 naprej)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51116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488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3657600" cy="51869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l-SI" dirty="0" smtClean="0"/>
              <a:t>Nacisti so verjeli, da so predstavniki arijske rase, ki je nad vsemi ostalimi rasami. </a:t>
            </a:r>
          </a:p>
          <a:p>
            <a:pPr algn="l"/>
            <a:endParaRPr lang="sl-SI" dirty="0" smtClean="0"/>
          </a:p>
          <a:p>
            <a:pPr algn="l"/>
            <a:r>
              <a:rPr lang="sl-SI" i="1" dirty="0" smtClean="0"/>
              <a:t>„</a:t>
            </a:r>
            <a:r>
              <a:rPr lang="sl-SI" i="1" dirty="0" err="1" smtClean="0"/>
              <a:t>Nordijec</a:t>
            </a:r>
            <a:r>
              <a:rPr lang="sl-SI" i="1" dirty="0" smtClean="0"/>
              <a:t> je biser Zemlje, … - najlepše bitje! Njegovi lasje so svetli, njegove oči pa modre in jasne. To je kraljevska vrsta med človeškimi bitji.“</a:t>
            </a:r>
          </a:p>
          <a:p>
            <a:pPr algn="l"/>
            <a:endParaRPr lang="sl-SI" i="1" dirty="0"/>
          </a:p>
          <a:p>
            <a:pPr algn="l"/>
            <a:r>
              <a:rPr lang="sl-SI" dirty="0" smtClean="0">
                <a:solidFill>
                  <a:schemeClr val="tx2"/>
                </a:solidFill>
              </a:rPr>
              <a:t>Nova želja</a:t>
            </a:r>
          </a:p>
          <a:p>
            <a:pPr algn="l"/>
            <a:r>
              <a:rPr lang="sl-SI" dirty="0" smtClean="0">
                <a:solidFill>
                  <a:schemeClr val="tx2"/>
                </a:solidFill>
              </a:rPr>
              <a:t>(1938)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8510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265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343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Nacisti so ustanovili organizacijo </a:t>
            </a:r>
            <a:r>
              <a:rPr lang="sl-SI" dirty="0" err="1" smtClean="0"/>
              <a:t>Lebensborn</a:t>
            </a:r>
            <a:r>
              <a:rPr lang="sl-SI" dirty="0" smtClean="0"/>
              <a:t> – vir življenja, katere naloga je bila ohraniti in oplemenititi nemško kri. Zbrali so matere in očete, ki so „darovali“ sinove in hčere na „oltar nacizma“. </a:t>
            </a:r>
          </a:p>
          <a:p>
            <a:pPr marL="0" indent="0">
              <a:buNone/>
            </a:pPr>
            <a:r>
              <a:rPr lang="sl-SI" dirty="0" smtClean="0"/>
              <a:t>Sodelovali so lahko le: vojaki W-SS (so bili nordijskega </a:t>
            </a:r>
            <a:r>
              <a:rPr lang="sl-SI" dirty="0" err="1" smtClean="0"/>
              <a:t>izgleda</a:t>
            </a:r>
            <a:r>
              <a:rPr lang="sl-SI" dirty="0" smtClean="0"/>
              <a:t> in porekla, nacističnega prepričanja, brez bolezni).</a:t>
            </a:r>
          </a:p>
          <a:p>
            <a:pPr marL="0" indent="0">
              <a:buNone/>
            </a:pPr>
            <a:r>
              <a:rPr lang="sl-SI" dirty="0" smtClean="0"/>
              <a:t>Ti moški so oplodili izbrano čistokrvno arijsko žensko in Hitler je tako dobil svoje vojake.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290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833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399"/>
            <a:ext cx="4038600" cy="66176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Mladina služi </a:t>
            </a:r>
            <a:r>
              <a:rPr lang="sl-SI" dirty="0" err="1" smtClean="0">
                <a:solidFill>
                  <a:schemeClr val="tx2"/>
                </a:solidFill>
              </a:rPr>
              <a:t>firerju</a:t>
            </a:r>
            <a:r>
              <a:rPr lang="sl-SI" dirty="0" smtClean="0">
                <a:solidFill>
                  <a:schemeClr val="tx2"/>
                </a:solidFill>
              </a:rPr>
              <a:t> – vsi 10-letniki v </a:t>
            </a:r>
            <a:r>
              <a:rPr lang="sl-SI" dirty="0" err="1" smtClean="0">
                <a:solidFill>
                  <a:schemeClr val="tx2"/>
                </a:solidFill>
              </a:rPr>
              <a:t>Hitlerjugend</a:t>
            </a:r>
            <a:r>
              <a:rPr lang="sl-SI" dirty="0" smtClean="0">
                <a:solidFill>
                  <a:schemeClr val="tx2"/>
                </a:solidFill>
              </a:rPr>
              <a:t>!</a:t>
            </a:r>
            <a:endParaRPr lang="sl-S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(1936)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Nacisti so prevzeli nadzor nad izobraževanjem in učili „resnico“. </a:t>
            </a:r>
          </a:p>
          <a:p>
            <a:pPr marL="0" indent="0">
              <a:buNone/>
            </a:pPr>
            <a:r>
              <a:rPr lang="sl-SI" dirty="0" smtClean="0"/>
              <a:t>Pri zemljepisu so jih učili kaj mora zasesti Nemčija, </a:t>
            </a:r>
          </a:p>
          <a:p>
            <a:pPr marL="0" indent="0">
              <a:buNone/>
            </a:pPr>
            <a:r>
              <a:rPr lang="sl-SI" dirty="0" smtClean="0"/>
              <a:t>pri športu so jih urili za težja fizična dela, </a:t>
            </a:r>
          </a:p>
          <a:p>
            <a:pPr marL="0" indent="0">
              <a:buNone/>
            </a:pPr>
            <a:r>
              <a:rPr lang="sl-SI" dirty="0" smtClean="0"/>
              <a:t>pri zgodovini so jih učili o manjvrednosti Judov in njihovi zaroti ter povečevali preteklost Nemčije, </a:t>
            </a:r>
          </a:p>
          <a:p>
            <a:pPr marL="0" indent="0">
              <a:buNone/>
            </a:pPr>
            <a:r>
              <a:rPr lang="sl-SI" dirty="0" smtClean="0"/>
              <a:t>pri biologiji pa o večvrednosti arijske rase.</a:t>
            </a: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152400"/>
            <a:ext cx="4632325" cy="661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151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10200"/>
            <a:ext cx="7848600" cy="762000"/>
          </a:xfrm>
        </p:spPr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Vsi 10-letniki k nam	      Oficirji jutrišnjega dne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4133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328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67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chemeClr val="tx2"/>
                </a:solidFill>
              </a:rPr>
              <a:t>Mladina Adolfa Hitlerja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chemeClr val="tx2"/>
                </a:solidFill>
              </a:rPr>
              <a:t>Pojdite v družbene šole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9399"/>
            <a:ext cx="5003800" cy="622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801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	</a:t>
            </a:r>
            <a:r>
              <a:rPr lang="sl-SI" dirty="0" smtClean="0">
                <a:solidFill>
                  <a:schemeClr val="tx2"/>
                </a:solidFill>
              </a:rPr>
              <a:t>Zveza nemških deklet v Hitlerjevi mladini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10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87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solidFill>
                  <a:schemeClr val="tx2"/>
                </a:solidFill>
              </a:rPr>
              <a:t> Od Hitlerjeve mladine do oficirja – pojdi svojo pot!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095750" cy="535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805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Nemška mladina se prostovoljno javlja med SS-ovce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8100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155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657600" cy="58213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Plakat politične stranke NSDAP: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Hitler za vodjo!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Vzeli bomo usodo naroda v svoje roke!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(1932)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48138" cy="582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388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Akcija nemške vojne mornarice</a:t>
            </a:r>
          </a:p>
          <a:p>
            <a:pPr marL="0" indent="0">
              <a:buNone/>
            </a:pPr>
            <a:endParaRPr lang="sl-SI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chemeClr val="tx2"/>
                </a:solidFill>
              </a:rPr>
              <a:t>			</a:t>
            </a:r>
            <a:r>
              <a:rPr lang="sl-SI" dirty="0" smtClean="0">
                <a:solidFill>
                  <a:schemeClr val="tx2"/>
                </a:solidFill>
              </a:rPr>
              <a:t>Naše vojno letalstvo</a:t>
            </a:r>
            <a:r>
              <a:rPr lang="sl-SI" sz="1600" dirty="0" smtClean="0"/>
              <a:t>	</a:t>
            </a:r>
          </a:p>
          <a:p>
            <a:pPr marL="0" indent="0">
              <a:buNone/>
            </a:pPr>
            <a:r>
              <a:rPr lang="sl-SI" sz="1600" dirty="0"/>
              <a:t>	</a:t>
            </a:r>
            <a:r>
              <a:rPr lang="sl-SI" sz="1600" dirty="0" smtClean="0"/>
              <a:t>					</a:t>
            </a: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4460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093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4114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Nacisti niso trpeli nikakršnih nasprotnikov, ki so onesnaževali arijsko raso. Po njihovem mnenju so to bili:</a:t>
            </a:r>
          </a:p>
          <a:p>
            <a:pPr marL="0" indent="0">
              <a:buNone/>
            </a:pPr>
            <a:r>
              <a:rPr lang="sl-SI" dirty="0" smtClean="0"/>
              <a:t>Židi, Romi, psihični bolniki, invalidi in politični nasprotniki.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Vsi navedeni so veljali za manjvredno raso in so škodili nacistični viziji prihodnosti, zato so jih: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obili in zaprli v taborišča, kjer jih je čakala smrt.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30987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403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Žide so uprizarjali kot može z nesimetričnim obrazom, brado in visokim črnim klobukom.</a:t>
            </a: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705"/>
            <a:ext cx="4229100" cy="57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856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Nacisti so </a:t>
            </a:r>
            <a:r>
              <a:rPr lang="sl-SI" dirty="0" smtClean="0"/>
              <a:t>okrivili </a:t>
            </a:r>
            <a:r>
              <a:rPr lang="sl-SI"/>
              <a:t>Jude </a:t>
            </a:r>
            <a:r>
              <a:rPr lang="sl-SI" smtClean="0"/>
              <a:t>za </a:t>
            </a:r>
            <a:r>
              <a:rPr lang="sl-SI" dirty="0" smtClean="0"/>
              <a:t>vojno.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Žid</a:t>
            </a: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On je kriv za vojno!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52400"/>
            <a:ext cx="4361638" cy="64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8281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657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chemeClr val="tx2"/>
                </a:solidFill>
              </a:rPr>
              <a:t>Žid – vzrok za vojno in njeno podaljšanje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380"/>
            <a:ext cx="4405313" cy="62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01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4038600" cy="5638800"/>
          </a:xfrm>
        </p:spPr>
        <p:txBody>
          <a:bodyPr/>
          <a:lstStyle/>
          <a:p>
            <a:pPr algn="l"/>
            <a:r>
              <a:rPr lang="sl-SI" dirty="0" smtClean="0"/>
              <a:t>Po Hitlerjevem mnenju so se Židi povezali in želeli uničiti nemško raso, zato jih je bilo treba uničiti.</a:t>
            </a:r>
          </a:p>
          <a:p>
            <a:pPr algn="l"/>
            <a:endParaRPr lang="sl-SI" dirty="0"/>
          </a:p>
          <a:p>
            <a:pPr algn="l"/>
            <a:r>
              <a:rPr lang="sl-SI" dirty="0" smtClean="0"/>
              <a:t>Judom so dali posebne obleke in jih označili z zvezdo.</a:t>
            </a:r>
          </a:p>
          <a:p>
            <a:pPr algn="l"/>
            <a:endParaRPr lang="sl-SI" dirty="0"/>
          </a:p>
          <a:p>
            <a:pPr algn="l"/>
            <a:r>
              <a:rPr lang="sl-SI" dirty="0" smtClean="0">
                <a:solidFill>
                  <a:schemeClr val="tx2"/>
                </a:solidFill>
              </a:rPr>
              <a:t>Če vidiš ta znak …</a:t>
            </a:r>
          </a:p>
          <a:p>
            <a:pPr algn="l"/>
            <a:r>
              <a:rPr lang="sl-SI" dirty="0" smtClean="0">
                <a:solidFill>
                  <a:schemeClr val="tx2"/>
                </a:solidFill>
              </a:rPr>
              <a:t>Žid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375"/>
            <a:ext cx="43624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317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3503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Ilustracija iz učbenika </a:t>
            </a:r>
            <a:r>
              <a:rPr lang="sl-SI" smtClean="0"/>
              <a:t>za učence (1936)</a:t>
            </a:r>
            <a:endParaRPr lang="sl-SI" dirty="0" smtClean="0"/>
          </a:p>
          <a:p>
            <a:pPr marL="0" indent="0" algn="ctr">
              <a:buNone/>
            </a:pPr>
            <a:r>
              <a:rPr lang="sl-SI" dirty="0" smtClean="0">
                <a:solidFill>
                  <a:schemeClr val="tx2"/>
                </a:solidFill>
              </a:rPr>
              <a:t>Kako Judje gojijo zaroto proti Nemcem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10412" cy="560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1202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17030"/>
            <a:ext cx="8382000" cy="7885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sl-SI" sz="2600" dirty="0" smtClean="0">
                <a:solidFill>
                  <a:schemeClr val="tx2"/>
                </a:solidFill>
              </a:rPr>
              <a:t>Judje so tu nezaželeni!</a:t>
            </a:r>
            <a:endParaRPr lang="sl-SI" sz="2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96187" cy="59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684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35814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Pospeševalci bolezni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cistična propaganda proti: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-Judom, (ki so na plakatu upodobljeni kot Davidove zvezde); </a:t>
            </a:r>
          </a:p>
          <a:p>
            <a:pPr marL="0" indent="0">
              <a:buNone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 kapitalizmu (dolar);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- komunizmu (kladivo in srp).</a:t>
            </a:r>
          </a:p>
          <a:p>
            <a:pPr marL="0" indent="0">
              <a:buNone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Vsi trije povzročajo bolezen in nad njimi se izvaja nadzor.</a:t>
            </a:r>
          </a:p>
          <a:p>
            <a:pPr>
              <a:buFontTx/>
              <a:buChar char="-"/>
            </a:pPr>
            <a:endParaRPr lang="sl-SI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84" y="228600"/>
            <a:ext cx="469699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974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276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Na skoraj vseh nacističnih plakatih so bili simboli tretjega rajha: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svastika </a:t>
            </a:r>
            <a:r>
              <a:rPr lang="sl-SI" smtClean="0">
                <a:solidFill>
                  <a:schemeClr val="bg1">
                    <a:lumMod val="50000"/>
                  </a:schemeClr>
                </a:solidFill>
              </a:rPr>
              <a:t>na (zastavah) 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in orel.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Z našimi zastavami v vojno!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033"/>
            <a:ext cx="4562475" cy="649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374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05200" cy="47545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Vrata, ki vodijo k svobodi!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Glasujte za NSDAP! Lista 2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(1932)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067175" cy="61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594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Želimo si dela in kruha!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Glasujte za Hitlerja!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(1932)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529013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557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581400" cy="5715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l-SI" sz="2400" dirty="0" smtClean="0">
                <a:latin typeface="+mj-lt"/>
              </a:rPr>
              <a:t/>
            </a:r>
            <a:br>
              <a:rPr lang="sl-SI" sz="2400" dirty="0" smtClean="0">
                <a:latin typeface="+mj-lt"/>
              </a:rPr>
            </a:br>
            <a:r>
              <a:rPr lang="sl-SI" sz="2400" dirty="0">
                <a:latin typeface="+mj-lt"/>
              </a:rPr>
              <a:t/>
            </a:r>
            <a:br>
              <a:rPr lang="sl-SI" sz="2400" dirty="0">
                <a:latin typeface="+mj-lt"/>
              </a:rPr>
            </a:br>
            <a:r>
              <a:rPr lang="sl-SI" sz="2400" dirty="0" smtClean="0">
                <a:latin typeface="+mj-lt"/>
              </a:rPr>
              <a:t>Nemci! </a:t>
            </a:r>
            <a:br>
              <a:rPr lang="sl-SI" sz="2400" dirty="0" smtClean="0">
                <a:latin typeface="+mj-lt"/>
              </a:rPr>
            </a:br>
            <a:r>
              <a:rPr lang="sl-SI" sz="2400" dirty="0" smtClean="0">
                <a:latin typeface="+mj-lt"/>
              </a:rPr>
              <a:t>Dajte odgovor sistemu! </a:t>
            </a:r>
            <a:br>
              <a:rPr lang="sl-SI" sz="2400" dirty="0" smtClean="0">
                <a:latin typeface="+mj-lt"/>
              </a:rPr>
            </a:br>
            <a:r>
              <a:rPr lang="sl-SI" sz="2400" dirty="0">
                <a:latin typeface="+mj-lt"/>
              </a:rPr>
              <a:t/>
            </a:r>
            <a:br>
              <a:rPr lang="sl-SI" sz="2400" dirty="0">
                <a:latin typeface="+mj-lt"/>
              </a:rPr>
            </a:br>
            <a:r>
              <a:rPr lang="sl-SI" sz="2400" dirty="0" smtClean="0">
                <a:latin typeface="+mj-lt"/>
              </a:rPr>
              <a:t>Izberite naciste</a:t>
            </a:r>
            <a:br>
              <a:rPr lang="sl-SI" sz="2400" dirty="0" smtClean="0">
                <a:latin typeface="+mj-lt"/>
              </a:rPr>
            </a:br>
            <a:r>
              <a:rPr lang="sl-SI" sz="2400" dirty="0" smtClean="0">
                <a:latin typeface="+mj-lt"/>
              </a:rPr>
              <a:t>in Hitlerja!</a:t>
            </a:r>
            <a:br>
              <a:rPr lang="sl-SI" sz="2400" dirty="0" smtClean="0">
                <a:latin typeface="+mj-lt"/>
              </a:rPr>
            </a:br>
            <a:r>
              <a:rPr lang="sl-SI" sz="2400" dirty="0" smtClean="0">
                <a:latin typeface="+mj-lt"/>
              </a:rPr>
              <a:t>(1932)</a:t>
            </a:r>
            <a:br>
              <a:rPr lang="sl-SI" sz="2400" dirty="0" smtClean="0">
                <a:latin typeface="+mj-lt"/>
              </a:rPr>
            </a:br>
            <a:r>
              <a:rPr lang="sl-SI" sz="2400" dirty="0">
                <a:latin typeface="+mj-lt"/>
              </a:rPr>
              <a:t/>
            </a:r>
            <a:br>
              <a:rPr lang="sl-SI" sz="2400" dirty="0">
                <a:latin typeface="+mj-lt"/>
              </a:rPr>
            </a:br>
            <a:r>
              <a:rPr lang="sl-SI" sz="2400" dirty="0" smtClean="0">
                <a:latin typeface="+mj-lt"/>
              </a:rPr>
              <a:t/>
            </a:r>
            <a:br>
              <a:rPr lang="sl-SI" sz="2400" dirty="0" smtClean="0">
                <a:latin typeface="+mj-lt"/>
              </a:rPr>
            </a:br>
            <a:r>
              <a:rPr lang="sl-SI" sz="2400" dirty="0">
                <a:latin typeface="+mj-lt"/>
              </a:rPr>
              <a:t/>
            </a:r>
            <a:br>
              <a:rPr lang="sl-SI" sz="2400" dirty="0">
                <a:latin typeface="+mj-lt"/>
              </a:rPr>
            </a:br>
            <a:r>
              <a:rPr lang="sl-SI" sz="2400" dirty="0">
                <a:latin typeface="+mj-lt"/>
              </a:rPr>
              <a:t/>
            </a:r>
            <a:br>
              <a:rPr lang="sl-SI" sz="2400" dirty="0">
                <a:latin typeface="+mj-lt"/>
              </a:rPr>
            </a:br>
            <a:r>
              <a:rPr lang="sl-SI" sz="2400" dirty="0" smtClean="0">
                <a:latin typeface="+mj-lt"/>
              </a:rPr>
              <a:t/>
            </a:r>
            <a:br>
              <a:rPr lang="sl-SI" sz="2400" dirty="0" smtClean="0">
                <a:latin typeface="+mj-lt"/>
              </a:rPr>
            </a:br>
            <a:endParaRPr lang="sl-SI" sz="2400" dirty="0">
              <a:latin typeface="+mj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670059" cy="65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189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3276600" cy="124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Hitler gradi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Volite listo 1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563"/>
            <a:ext cx="446722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9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09913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Cela Nemčija sliši </a:t>
            </a:r>
            <a:r>
              <a:rPr lang="sl-SI" dirty="0" err="1" smtClean="0">
                <a:solidFill>
                  <a:schemeClr val="tx2"/>
                </a:solidFill>
              </a:rPr>
              <a:t>Firerja</a:t>
            </a:r>
            <a:r>
              <a:rPr lang="sl-SI" dirty="0" smtClean="0">
                <a:solidFill>
                  <a:schemeClr val="tx2"/>
                </a:solidFill>
              </a:rPr>
              <a:t> preko radia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(1933)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357687" cy="631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051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Vsak velik dogodek v tretjem rajhu je imel svoj plakat, na katerem je bil upodobljen Hitler. </a:t>
            </a:r>
          </a:p>
          <a:p>
            <a:pPr marL="0" indent="0">
              <a:buNone/>
            </a:pPr>
            <a:r>
              <a:rPr lang="sl-SI" dirty="0" smtClean="0"/>
              <a:t>Na tem plakatu je v ospredju njegov kip pred vhodom v stadion, kjer je držal govore ljudem.</a:t>
            </a:r>
          </a:p>
          <a:p>
            <a:pPr marL="0" indent="0">
              <a:buNone/>
            </a:pPr>
            <a:r>
              <a:rPr lang="sl-SI" dirty="0" smtClean="0"/>
              <a:t>(1934)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1866"/>
            <a:ext cx="4352925" cy="599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663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3429000" cy="5943600"/>
          </a:xfrm>
        </p:spPr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chemeClr val="tx2"/>
                </a:solidFill>
              </a:rPr>
              <a:t>Naj živi Nemčija!</a:t>
            </a:r>
          </a:p>
          <a:p>
            <a:pPr algn="l"/>
            <a:r>
              <a:rPr lang="sl-SI" dirty="0" smtClean="0">
                <a:solidFill>
                  <a:schemeClr val="tx2"/>
                </a:solidFill>
              </a:rPr>
              <a:t>(1936)</a:t>
            </a:r>
            <a:endParaRPr lang="sl-SI" dirty="0">
              <a:solidFill>
                <a:schemeClr val="tx2"/>
              </a:solidFill>
            </a:endParaRPr>
          </a:p>
          <a:p>
            <a:pPr algn="l"/>
            <a:endParaRPr lang="sl-SI" dirty="0" smtClean="0"/>
          </a:p>
          <a:p>
            <a:pPr algn="l"/>
            <a:r>
              <a:rPr lang="sl-SI" dirty="0" smtClean="0"/>
              <a:t>Na plakatu je upodobitev Hitlerja na tipičnem zborovanju v Nürnbergu. V roki ima nacistično zastavo in v ozadju se vidi sij – </a:t>
            </a:r>
          </a:p>
          <a:p>
            <a:pPr algn="l"/>
            <a:r>
              <a:rPr lang="sl-SI" dirty="0" smtClean="0"/>
              <a:t>Hitlerja naj bi ljudje dojemali kot svetnika.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953371" cy="61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672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</TotalTime>
  <Words>619</Words>
  <Application>Microsoft Office PowerPoint</Application>
  <PresentationFormat>Diaprojekcija na zaslonu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Executive</vt:lpstr>
      <vt:lpstr>Nacistična propaganda (PLAKATI)</vt:lpstr>
      <vt:lpstr>Diapozitiv 2</vt:lpstr>
      <vt:lpstr>Diapozitiv 3</vt:lpstr>
      <vt:lpstr>Diapozitiv 4</vt:lpstr>
      <vt:lpstr>  Nemci!  Dajte odgovor sistemu!   Izberite naciste in Hitlerja! (1932)      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Nacistična propaganda</dc:title>
  <dc:creator/>
  <cp:lastModifiedBy>Mateja</cp:lastModifiedBy>
  <cp:revision>45</cp:revision>
  <dcterms:created xsi:type="dcterms:W3CDTF">2006-08-16T00:00:00Z</dcterms:created>
  <dcterms:modified xsi:type="dcterms:W3CDTF">2013-11-10T12:21:40Z</dcterms:modified>
</cp:coreProperties>
</file>