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80" r:id="rId4"/>
    <p:sldId id="268" r:id="rId5"/>
    <p:sldId id="257" r:id="rId6"/>
    <p:sldId id="258" r:id="rId7"/>
    <p:sldId id="259" r:id="rId8"/>
    <p:sldId id="262" r:id="rId9"/>
    <p:sldId id="270" r:id="rId10"/>
    <p:sldId id="272" r:id="rId11"/>
    <p:sldId id="274" r:id="rId12"/>
    <p:sldId id="276" r:id="rId13"/>
    <p:sldId id="278" r:id="rId14"/>
    <p:sldId id="260" r:id="rId15"/>
    <p:sldId id="261" r:id="rId16"/>
    <p:sldId id="265" r:id="rId17"/>
    <p:sldId id="264" r:id="rId18"/>
    <p:sldId id="263" r:id="rId19"/>
    <p:sldId id="266" r:id="rId20"/>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Kliknite, če želite urediti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če želite urediti slog podnaslova matrice</a:t>
            </a:r>
            <a:endParaRPr lang="sl-SI"/>
          </a:p>
        </p:txBody>
      </p:sp>
      <p:sp>
        <p:nvSpPr>
          <p:cNvPr id="4" name="Ograda datuma 3"/>
          <p:cNvSpPr>
            <a:spLocks noGrp="1"/>
          </p:cNvSpPr>
          <p:nvPr>
            <p:ph type="dt" sz="half" idx="10"/>
          </p:nvPr>
        </p:nvSpPr>
        <p:spPr/>
        <p:txBody>
          <a:bodyPr/>
          <a:lstStyle/>
          <a:p>
            <a:fld id="{A954E8B7-DDAB-492E-9CC1-1EBB56917B4D}" type="datetimeFigureOut">
              <a:rPr lang="sl-SI" smtClean="0"/>
              <a:pPr/>
              <a:t>19.10.2018</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F4C4E436-EED9-4FD8-A91B-D1B96E5BE190}" type="slidenum">
              <a:rPr lang="sl-SI" smtClean="0"/>
              <a:pPr/>
              <a:t>‹#›</a:t>
            </a:fld>
            <a:endParaRPr lang="sl-S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A954E8B7-DDAB-492E-9CC1-1EBB56917B4D}" type="datetimeFigureOut">
              <a:rPr lang="sl-SI" smtClean="0"/>
              <a:pPr/>
              <a:t>19.10.2018</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F4C4E436-EED9-4FD8-A91B-D1B96E5BE190}" type="slidenum">
              <a:rPr lang="sl-SI" smtClean="0"/>
              <a:pPr/>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A954E8B7-DDAB-492E-9CC1-1EBB56917B4D}" type="datetimeFigureOut">
              <a:rPr lang="sl-SI" smtClean="0"/>
              <a:pPr/>
              <a:t>19.10.2018</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F4C4E436-EED9-4FD8-A91B-D1B96E5BE190}" type="slidenum">
              <a:rPr lang="sl-SI" smtClean="0"/>
              <a:pPr/>
              <a:t>‹#›</a:t>
            </a:fld>
            <a:endParaRPr lang="sl-SI"/>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a:ea typeface="+mn-ea"/>
              <a:cs typeface="+mn-cs"/>
            </a:endParaRPr>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endParaRPr kumimoji="0" lang="en-US" sz="1800" b="1" i="0" u="none" strike="noStrike" kern="1200" cap="all" spc="0" normalizeH="0" baseline="0" noProof="0" smtClean="0">
              <a:ln>
                <a:noFill/>
              </a:ln>
              <a:solidFill>
                <a:srgbClr val="000000"/>
              </a:solidFill>
              <a:effectLst/>
              <a:uLnTx/>
              <a:uFillTx/>
              <a:latin typeface="Garamond"/>
              <a:ea typeface="+mn-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all" spc="30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10/19/2018</a:t>
            </a:fld>
            <a:endParaRPr kumimoji="0" lang="en-US" sz="1200" b="0" i="0" u="none" strike="noStrike" kern="1200" cap="all" spc="300" normalizeH="0" baseline="0" noProof="0">
              <a:ln>
                <a:noFill/>
              </a:ln>
              <a:solidFill>
                <a:srgbClr val="FFFFFF"/>
              </a:solidFill>
              <a:effectLst/>
              <a:uLnTx/>
              <a:uFillTx/>
              <a:latin typeface="Garamond"/>
              <a:ea typeface="+mn-ea"/>
              <a:cs typeface="+mn-cs"/>
            </a:endParaRPr>
          </a:p>
        </p:txBody>
      </p:sp>
      <p:sp>
        <p:nvSpPr>
          <p:cNvPr id="17" name="Slide Number Placeholder 16"/>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FFFFF"/>
              </a:solidFill>
              <a:effectLst/>
              <a:uLnTx/>
              <a:uFillTx/>
              <a:latin typeface="Garamond"/>
              <a:ea typeface="+mn-ea"/>
              <a:cs typeface="+mn-cs"/>
            </a:endParaRPr>
          </a:p>
        </p:txBody>
      </p:sp>
      <p:sp>
        <p:nvSpPr>
          <p:cNvPr id="19" name="Footer Placeholder 18"/>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all" spc="300" normalizeH="0" baseline="0" noProof="0">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1862536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all" spc="30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10/19/2018</a:t>
            </a:fld>
            <a:endParaRPr kumimoji="0" lang="en-US" sz="1200" b="0" i="0" u="none" strike="noStrike" kern="1200" cap="all" spc="300" normalizeH="0" baseline="0" noProof="0">
              <a:ln>
                <a:noFill/>
              </a:ln>
              <a:solidFill>
                <a:srgbClr val="FFFFFF"/>
              </a:solidFill>
              <a:effectLst/>
              <a:uLnTx/>
              <a:uFillTx/>
              <a:latin typeface="Garamond"/>
              <a:ea typeface="+mn-ea"/>
              <a:cs typeface="+mn-cs"/>
            </a:endParaRPr>
          </a:p>
        </p:txBody>
      </p:sp>
      <p:sp>
        <p:nvSpPr>
          <p:cNvPr id="12" name="Slide Number Placeholder 11"/>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FFFFF"/>
              </a:solidFill>
              <a:effectLst/>
              <a:uLnTx/>
              <a:uFillTx/>
              <a:latin typeface="Garamond"/>
              <a:ea typeface="+mn-ea"/>
              <a:cs typeface="+mn-cs"/>
            </a:endParaRPr>
          </a:p>
        </p:txBody>
      </p:sp>
      <p:sp>
        <p:nvSpPr>
          <p:cNvPr id="13" name="Footer Placeholder 12"/>
          <p:cNvSpPr>
            <a:spLocks noGrp="1"/>
          </p:cNvSpPr>
          <p:nvPr>
            <p:ph type="ftr"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all" spc="300" normalizeH="0" baseline="0" noProof="0">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1476858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a:ea typeface="+mn-ea"/>
              <a:cs typeface="+mn-cs"/>
            </a:endParaRPr>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endParaRPr kumimoji="0" lang="en-US" sz="1800" b="1" i="0" u="none" strike="noStrike" kern="1200" cap="all" spc="0" normalizeH="0" baseline="0" noProof="0" smtClean="0">
              <a:ln>
                <a:noFill/>
              </a:ln>
              <a:solidFill>
                <a:srgbClr val="FFFFFF"/>
              </a:solidFill>
              <a:effectLst/>
              <a:uLnTx/>
              <a:uFillTx/>
              <a:latin typeface="Garamond"/>
              <a:ea typeface="+mn-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all" spc="300" normalizeH="0" baseline="0" noProof="0" smtClean="0">
                <a:ln>
                  <a:noFill/>
                </a:ln>
                <a:solidFill>
                  <a:srgbClr val="000000"/>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10/19/2018</a:t>
            </a:fld>
            <a:endParaRPr kumimoji="0" lang="en-US" sz="1200" b="0" i="0" u="none" strike="noStrike" kern="1200" cap="all" spc="300" normalizeH="0" baseline="0" noProof="0">
              <a:ln>
                <a:noFill/>
              </a:ln>
              <a:solidFill>
                <a:srgbClr val="000000"/>
              </a:solidFill>
              <a:effectLst/>
              <a:uLnTx/>
              <a:uFillTx/>
              <a:latin typeface="Garamond"/>
              <a:ea typeface="+mn-ea"/>
              <a:cs typeface="+mn-cs"/>
            </a:endParaRPr>
          </a:p>
        </p:txBody>
      </p:sp>
      <p:sp>
        <p:nvSpPr>
          <p:cNvPr id="14" name="Slide Number Placeholder 1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smtClean="0">
                <a:ln>
                  <a:noFill/>
                </a:ln>
                <a:solidFill>
                  <a:srgbClr val="000000"/>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000000"/>
              </a:solidFill>
              <a:effectLst/>
              <a:uLnTx/>
              <a:uFillTx/>
              <a:latin typeface="Garamond"/>
              <a:ea typeface="+mn-ea"/>
              <a:cs typeface="+mn-cs"/>
            </a:endParaRPr>
          </a:p>
        </p:txBody>
      </p:sp>
      <p:sp>
        <p:nvSpPr>
          <p:cNvPr id="15" name="Footer Placeholder 14"/>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all" spc="300" normalizeH="0" baseline="0" noProof="0">
              <a:ln>
                <a:noFill/>
              </a:ln>
              <a:solidFill>
                <a:srgbClr val="000000"/>
              </a:solidFill>
              <a:effectLst/>
              <a:uLnTx/>
              <a:uFillTx/>
              <a:latin typeface="Garamond"/>
              <a:ea typeface="+mn-ea"/>
              <a:cs typeface="+mn-cs"/>
            </a:endParaRPr>
          </a:p>
        </p:txBody>
      </p:sp>
    </p:spTree>
    <p:extLst>
      <p:ext uri="{BB962C8B-B14F-4D97-AF65-F5344CB8AC3E}">
        <p14:creationId xmlns:p14="http://schemas.microsoft.com/office/powerpoint/2010/main" val="151001472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all" spc="30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10/19/2018</a:t>
            </a:fld>
            <a:endParaRPr kumimoji="0" lang="en-US" sz="1200" b="0" i="0" u="none" strike="noStrike" kern="1200" cap="all" spc="300" normalizeH="0" baseline="0" noProof="0">
              <a:ln>
                <a:noFill/>
              </a:ln>
              <a:solidFill>
                <a:srgbClr val="FFFFFF"/>
              </a:solidFill>
              <a:effectLst/>
              <a:uLnTx/>
              <a:uFillTx/>
              <a:latin typeface="Garamond"/>
              <a:ea typeface="+mn-ea"/>
              <a:cs typeface="+mn-cs"/>
            </a:endParaRPr>
          </a:p>
        </p:txBody>
      </p:sp>
      <p:sp>
        <p:nvSpPr>
          <p:cNvPr id="12" name="Slide Number Placeholder 11"/>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FFFFF"/>
              </a:solidFill>
              <a:effectLst/>
              <a:uLnTx/>
              <a:uFillTx/>
              <a:latin typeface="Garamond"/>
              <a:ea typeface="+mn-ea"/>
              <a:cs typeface="+mn-cs"/>
            </a:endParaRPr>
          </a:p>
        </p:txBody>
      </p:sp>
      <p:sp>
        <p:nvSpPr>
          <p:cNvPr id="13" name="Footer Placeholder 12"/>
          <p:cNvSpPr>
            <a:spLocks noGrp="1"/>
          </p:cNvSpPr>
          <p:nvPr>
            <p:ph type="ftr"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all" spc="300" normalizeH="0" baseline="0" noProof="0">
              <a:ln>
                <a:noFill/>
              </a:ln>
              <a:solidFill>
                <a:srgbClr val="FFFFFF"/>
              </a:solidFill>
              <a:effectLst/>
              <a:uLnTx/>
              <a:uFillTx/>
              <a:latin typeface="Garamond"/>
              <a:ea typeface="+mn-ea"/>
              <a:cs typeface="+mn-cs"/>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17536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all" spc="30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10/19/2018</a:t>
            </a:fld>
            <a:endParaRPr kumimoji="0" lang="en-US" sz="1200" b="0" i="0" u="none" strike="noStrike" kern="1200" cap="all" spc="300" normalizeH="0" baseline="0" noProof="0">
              <a:ln>
                <a:noFill/>
              </a:ln>
              <a:solidFill>
                <a:srgbClr val="FFFFFF"/>
              </a:solidFill>
              <a:effectLst/>
              <a:uLnTx/>
              <a:uFillTx/>
              <a:latin typeface="Garamond"/>
              <a:ea typeface="+mn-ea"/>
              <a:cs typeface="+mn-cs"/>
            </a:endParaRPr>
          </a:p>
        </p:txBody>
      </p:sp>
      <p:sp>
        <p:nvSpPr>
          <p:cNvPr id="12" name="Slide Number Placeholder 11"/>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FFFFF"/>
              </a:solidFill>
              <a:effectLst/>
              <a:uLnTx/>
              <a:uFillTx/>
              <a:latin typeface="Garamond"/>
              <a:ea typeface="+mn-ea"/>
              <a:cs typeface="+mn-cs"/>
            </a:endParaRPr>
          </a:p>
        </p:txBody>
      </p:sp>
      <p:sp>
        <p:nvSpPr>
          <p:cNvPr id="13" name="Footer Placeholder 12"/>
          <p:cNvSpPr>
            <a:spLocks noGrp="1"/>
          </p:cNvSpPr>
          <p:nvPr>
            <p:ph type="ftr"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all" spc="300" normalizeH="0" baseline="0" noProof="0">
              <a:ln>
                <a:noFill/>
              </a:ln>
              <a:solidFill>
                <a:srgbClr val="FFFFFF"/>
              </a:solidFill>
              <a:effectLst/>
              <a:uLnTx/>
              <a:uFillTx/>
              <a:latin typeface="Garamond"/>
              <a:ea typeface="+mn-ea"/>
              <a:cs typeface="+mn-cs"/>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09437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all" spc="30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10/19/2018</a:t>
            </a:fld>
            <a:endParaRPr kumimoji="0" lang="en-US" sz="1200" b="0" i="0" u="none" strike="noStrike" kern="1200" cap="all" spc="300" normalizeH="0" baseline="0" noProof="0">
              <a:ln>
                <a:noFill/>
              </a:ln>
              <a:solidFill>
                <a:srgbClr val="FFFFFF"/>
              </a:solidFill>
              <a:effectLst/>
              <a:uLnTx/>
              <a:uFillTx/>
              <a:latin typeface="Garamond"/>
              <a:ea typeface="+mn-ea"/>
              <a:cs typeface="+mn-cs"/>
            </a:endParaRPr>
          </a:p>
        </p:txBody>
      </p:sp>
      <p:sp>
        <p:nvSpPr>
          <p:cNvPr id="16" name="Slide Number Placeholder 15"/>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FFFFF"/>
              </a:solidFill>
              <a:effectLst/>
              <a:uLnTx/>
              <a:uFillTx/>
              <a:latin typeface="Garamond"/>
              <a:ea typeface="+mn-ea"/>
              <a:cs typeface="+mn-cs"/>
            </a:endParaRPr>
          </a:p>
        </p:txBody>
      </p:sp>
      <p:sp>
        <p:nvSpPr>
          <p:cNvPr id="17" name="Footer Placeholder 16"/>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all" spc="300" normalizeH="0" baseline="0" noProof="0">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954947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all" spc="30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10/19/2018</a:t>
            </a:fld>
            <a:endParaRPr kumimoji="0" lang="en-US" sz="1200" b="0" i="0" u="none" strike="noStrike" kern="1200" cap="all" spc="300" normalizeH="0" baseline="0" noProof="0">
              <a:ln>
                <a:noFill/>
              </a:ln>
              <a:solidFill>
                <a:srgbClr val="FFFFFF"/>
              </a:solidFill>
              <a:effectLst/>
              <a:uLnTx/>
              <a:uFillTx/>
              <a:latin typeface="Garamond"/>
              <a:ea typeface="+mn-ea"/>
              <a:cs typeface="+mn-cs"/>
            </a:endParaRPr>
          </a:p>
        </p:txBody>
      </p:sp>
      <p:sp>
        <p:nvSpPr>
          <p:cNvPr id="8" name="Slide Number Placeholder 7"/>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FFFFF"/>
              </a:solidFill>
              <a:effectLst/>
              <a:uLnTx/>
              <a:uFillTx/>
              <a:latin typeface="Garamond"/>
              <a:ea typeface="+mn-ea"/>
              <a:cs typeface="+mn-cs"/>
            </a:endParaRPr>
          </a:p>
        </p:txBody>
      </p:sp>
      <p:sp>
        <p:nvSpPr>
          <p:cNvPr id="9" name="Footer Placeholder 8"/>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all" spc="300" normalizeH="0" baseline="0" noProof="0">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2614968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all" spc="30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10/19/2018</a:t>
            </a:fld>
            <a:endParaRPr kumimoji="0" lang="en-US" sz="1200" b="0" i="0" u="none" strike="noStrike" kern="1200" cap="all" spc="300" normalizeH="0" baseline="0" noProof="0">
              <a:ln>
                <a:noFill/>
              </a:ln>
              <a:solidFill>
                <a:srgbClr val="FFFFFF"/>
              </a:solidFill>
              <a:effectLst/>
              <a:uLnTx/>
              <a:uFillTx/>
              <a:latin typeface="Garamond"/>
              <a:ea typeface="+mn-ea"/>
              <a:cs typeface="+mn-cs"/>
            </a:endParaRPr>
          </a:p>
        </p:txBody>
      </p:sp>
      <p:sp>
        <p:nvSpPr>
          <p:cNvPr id="19" name="Slide Number Placeholder 18"/>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FFFFF"/>
              </a:solidFill>
              <a:effectLst/>
              <a:uLnTx/>
              <a:uFillTx/>
              <a:latin typeface="Garamond"/>
              <a:ea typeface="+mn-ea"/>
              <a:cs typeface="+mn-cs"/>
            </a:endParaRPr>
          </a:p>
        </p:txBody>
      </p:sp>
      <p:sp>
        <p:nvSpPr>
          <p:cNvPr id="23" name="Footer Placeholder 22"/>
          <p:cNvSpPr>
            <a:spLocks noGrp="1"/>
          </p:cNvSpPr>
          <p:nvPr>
            <p:ph type="ftr"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all" spc="300" normalizeH="0" baseline="0" noProof="0">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649113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idx="1"/>
          </p:nvPr>
        </p:nvSpPr>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A954E8B7-DDAB-492E-9CC1-1EBB56917B4D}" type="datetimeFigureOut">
              <a:rPr lang="sl-SI" smtClean="0"/>
              <a:pPr/>
              <a:t>19.10.2018</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F4C4E436-EED9-4FD8-A91B-D1B96E5BE190}" type="slidenum">
              <a:rPr lang="sl-SI" smtClean="0"/>
              <a:pPr/>
              <a:t>‹#›</a:t>
            </a:fld>
            <a:endParaRPr lang="sl-SI"/>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all" spc="30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10/19/2018</a:t>
            </a:fld>
            <a:endParaRPr kumimoji="0" lang="en-US" sz="1200" b="0" i="0" u="none" strike="noStrike" kern="1200" cap="all" spc="300" normalizeH="0" baseline="0" noProof="0">
              <a:ln>
                <a:noFill/>
              </a:ln>
              <a:solidFill>
                <a:srgbClr val="FFFFFF"/>
              </a:solidFill>
              <a:effectLst/>
              <a:uLnTx/>
              <a:uFillTx/>
              <a:latin typeface="Garamond"/>
              <a:ea typeface="+mn-ea"/>
              <a:cs typeface="+mn-cs"/>
            </a:endParaRPr>
          </a:p>
        </p:txBody>
      </p:sp>
      <p:sp>
        <p:nvSpPr>
          <p:cNvPr id="14" name="Slide Number Placeholder 13"/>
          <p:cNvSpPr>
            <a:spLocks noGrp="1"/>
          </p:cNvSpPr>
          <p:nvPr>
            <p:ph type="sldNum" sz="quarter" idx="15"/>
          </p:nvPr>
        </p:nvSpPr>
        <p:spPr>
          <a:xfrm>
            <a:off x="4038600" y="6172200"/>
            <a:ext cx="1066800" cy="3048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FFFFF"/>
              </a:solidFill>
              <a:effectLst/>
              <a:uLnTx/>
              <a:uFillTx/>
              <a:latin typeface="Garamond"/>
              <a:ea typeface="+mn-ea"/>
              <a:cs typeface="+mn-cs"/>
            </a:endParaRPr>
          </a:p>
        </p:txBody>
      </p:sp>
      <p:sp>
        <p:nvSpPr>
          <p:cNvPr id="15" name="Footer Placeholder 14"/>
          <p:cNvSpPr>
            <a:spLocks noGrp="1"/>
          </p:cNvSpPr>
          <p:nvPr>
            <p:ph type="ftr" sz="quarter" idx="16"/>
          </p:nvPr>
        </p:nvSpPr>
        <p:spPr>
          <a:xfrm>
            <a:off x="1447800" y="6486525"/>
            <a:ext cx="6248400" cy="2921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all" spc="300" normalizeH="0" baseline="0" noProof="0">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739622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all" spc="30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10/19/2018</a:t>
            </a:fld>
            <a:endParaRPr kumimoji="0" lang="en-US" sz="1200" b="0" i="0" u="none" strike="noStrike" kern="1200" cap="all" spc="300" normalizeH="0" baseline="0" noProof="0">
              <a:ln>
                <a:noFill/>
              </a:ln>
              <a:solidFill>
                <a:srgbClr val="FFFFFF"/>
              </a:solidFill>
              <a:effectLst/>
              <a:uLnTx/>
              <a:uFillTx/>
              <a:latin typeface="Garamond"/>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all" spc="300" normalizeH="0" baseline="0" noProof="0">
              <a:ln>
                <a:noFill/>
              </a:ln>
              <a:solidFill>
                <a:srgbClr val="FFFFFF"/>
              </a:solidFill>
              <a:effectLst/>
              <a:uLnTx/>
              <a:uFillTx/>
              <a:latin typeface="Garamond"/>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3279113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a:ea typeface="+mn-ea"/>
              <a:cs typeface="+mn-cs"/>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all" spc="30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10/19/2018</a:t>
            </a:fld>
            <a:endParaRPr kumimoji="0" lang="en-US" sz="1200" b="0" i="0" u="none" strike="noStrike" kern="1200" cap="all" spc="300" normalizeH="0" baseline="0" noProof="0">
              <a:ln>
                <a:noFill/>
              </a:ln>
              <a:solidFill>
                <a:srgbClr val="FFFFFF"/>
              </a:solidFill>
              <a:effectLst/>
              <a:uLnTx/>
              <a:uFillTx/>
              <a:latin typeface="Garamond"/>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all" spc="300" normalizeH="0" baseline="0" noProof="0">
              <a:ln>
                <a:noFill/>
              </a:ln>
              <a:solidFill>
                <a:srgbClr val="FFFFFF"/>
              </a:solidFill>
              <a:effectLst/>
              <a:uLnTx/>
              <a:uFillTx/>
              <a:latin typeface="Garamond"/>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FFFFF"/>
              </a:solidFill>
              <a:effectLst/>
              <a:uLnTx/>
              <a:uFillTx/>
              <a:latin typeface="Garamond"/>
              <a:ea typeface="+mn-ea"/>
              <a:cs typeface="+mn-cs"/>
            </a:endParaRPr>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3039171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Kliknite, če želite urediti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Kliknite, če želite urediti sloge besedila matrice</a:t>
            </a:r>
          </a:p>
        </p:txBody>
      </p:sp>
      <p:sp>
        <p:nvSpPr>
          <p:cNvPr id="4" name="Ograda datuma 3"/>
          <p:cNvSpPr>
            <a:spLocks noGrp="1"/>
          </p:cNvSpPr>
          <p:nvPr>
            <p:ph type="dt" sz="half" idx="10"/>
          </p:nvPr>
        </p:nvSpPr>
        <p:spPr/>
        <p:txBody>
          <a:bodyPr/>
          <a:lstStyle/>
          <a:p>
            <a:fld id="{A954E8B7-DDAB-492E-9CC1-1EBB56917B4D}" type="datetimeFigureOut">
              <a:rPr lang="sl-SI" smtClean="0"/>
              <a:pPr/>
              <a:t>19.10.2018</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F4C4E436-EED9-4FD8-A91B-D1B96E5BE190}" type="slidenum">
              <a:rPr lang="sl-SI" smtClean="0"/>
              <a:pPr/>
              <a:t>‹#›</a:t>
            </a:fld>
            <a:endParaRPr lang="sl-S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A954E8B7-DDAB-492E-9CC1-1EBB56917B4D}" type="datetimeFigureOut">
              <a:rPr lang="sl-SI" smtClean="0"/>
              <a:pPr/>
              <a:t>19.10.2018</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F4C4E436-EED9-4FD8-A91B-D1B96E5BE190}" type="slidenum">
              <a:rPr lang="sl-SI" smtClean="0"/>
              <a:pPr/>
              <a:t>‹#›</a:t>
            </a:fld>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A954E8B7-DDAB-492E-9CC1-1EBB56917B4D}" type="datetimeFigureOut">
              <a:rPr lang="sl-SI" smtClean="0"/>
              <a:pPr/>
              <a:t>19.10.2018</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F4C4E436-EED9-4FD8-A91B-D1B96E5BE190}" type="slidenum">
              <a:rPr lang="sl-SI" smtClean="0"/>
              <a:pPr/>
              <a:t>‹#›</a:t>
            </a:fld>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datuma 2"/>
          <p:cNvSpPr>
            <a:spLocks noGrp="1"/>
          </p:cNvSpPr>
          <p:nvPr>
            <p:ph type="dt" sz="half" idx="10"/>
          </p:nvPr>
        </p:nvSpPr>
        <p:spPr/>
        <p:txBody>
          <a:bodyPr/>
          <a:lstStyle/>
          <a:p>
            <a:fld id="{A954E8B7-DDAB-492E-9CC1-1EBB56917B4D}" type="datetimeFigureOut">
              <a:rPr lang="sl-SI" smtClean="0"/>
              <a:pPr/>
              <a:t>19.10.2018</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F4C4E436-EED9-4FD8-A91B-D1B96E5BE190}" type="slidenum">
              <a:rPr lang="sl-SI" smtClean="0"/>
              <a:pPr/>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A954E8B7-DDAB-492E-9CC1-1EBB56917B4D}" type="datetimeFigureOut">
              <a:rPr lang="sl-SI" smtClean="0"/>
              <a:pPr/>
              <a:t>19.10.2018</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F4C4E436-EED9-4FD8-A91B-D1B96E5BE190}" type="slidenum">
              <a:rPr lang="sl-SI" smtClean="0"/>
              <a:pPr/>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Kliknite, če želite urediti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p>
            <a:fld id="{A954E8B7-DDAB-492E-9CC1-1EBB56917B4D}" type="datetimeFigureOut">
              <a:rPr lang="sl-SI" smtClean="0"/>
              <a:pPr/>
              <a:t>19.10.2018</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F4C4E436-EED9-4FD8-A91B-D1B96E5BE190}" type="slidenum">
              <a:rPr lang="sl-SI" smtClean="0"/>
              <a:pPr/>
              <a:t>‹#›</a:t>
            </a:fld>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Kliknite, če želite urediti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p>
            <a:fld id="{A954E8B7-DDAB-492E-9CC1-1EBB56917B4D}" type="datetimeFigureOut">
              <a:rPr lang="sl-SI" smtClean="0"/>
              <a:pPr/>
              <a:t>19.10.2018</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F4C4E436-EED9-4FD8-A91B-D1B96E5BE190}" type="slidenum">
              <a:rPr lang="sl-SI" smtClean="0"/>
              <a:pPr/>
              <a:t>‹#›</a:t>
            </a:fld>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4E8B7-DDAB-492E-9CC1-1EBB56917B4D}" type="datetimeFigureOut">
              <a:rPr lang="sl-SI" smtClean="0"/>
              <a:pPr/>
              <a:t>19.10.2018</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4E436-EED9-4FD8-A91B-D1B96E5BE190}" type="slidenum">
              <a:rPr lang="sl-SI" smtClean="0"/>
              <a:pPr/>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a:ea typeface="+mn-ea"/>
              <a:cs typeface="+mn-cs"/>
            </a:endParaRPr>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all" spc="30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10/19/2018</a:t>
            </a:fld>
            <a:endParaRPr kumimoji="0" lang="en-US" sz="1200" b="0" i="0" u="none" strike="noStrike" kern="1200" cap="all" spc="300" normalizeH="0" baseline="0" noProof="0">
              <a:ln>
                <a:noFill/>
              </a:ln>
              <a:solidFill>
                <a:srgbClr val="FFFFFF"/>
              </a:solidFill>
              <a:effectLst/>
              <a:uLnTx/>
              <a:uFillTx/>
              <a:latin typeface="Garamond"/>
              <a:ea typeface="+mn-ea"/>
              <a:cs typeface="+mn-cs"/>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all" spc="300" normalizeH="0" baseline="0" noProof="0">
              <a:ln>
                <a:noFill/>
              </a:ln>
              <a:solidFill>
                <a:srgbClr val="FFFFFF"/>
              </a:solidFill>
              <a:effectLst/>
              <a:uLnTx/>
              <a:uFillTx/>
              <a:latin typeface="Garamond"/>
              <a:ea typeface="+mn-ea"/>
              <a:cs typeface="+mn-cs"/>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0" normalizeH="0" baseline="0" noProof="0" smtClean="0">
                <a:ln>
                  <a:noFill/>
                </a:ln>
                <a:solidFill>
                  <a:srgbClr val="FFFFFF"/>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FFFFF"/>
              </a:solidFill>
              <a:effectLst/>
              <a:uLnTx/>
              <a:uFillTx/>
              <a:latin typeface="Garamond"/>
              <a:ea typeface="+mn-ea"/>
              <a:cs typeface="+mn-cs"/>
            </a:endParaRP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8587171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cOI8wKFCEI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mss.svarog.si/zgodovina/4/index.php?page_id=8038" TargetMode="External"/><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stalin%20-%20&#269;istke.mp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755576" y="332656"/>
            <a:ext cx="7772400" cy="3240359"/>
          </a:xfrm>
        </p:spPr>
        <p:txBody>
          <a:bodyPr>
            <a:noAutofit/>
          </a:bodyPr>
          <a:lstStyle/>
          <a:p>
            <a:r>
              <a:rPr lang="sl-SI" sz="6000" b="1" dirty="0" smtClean="0">
                <a:solidFill>
                  <a:srgbClr val="C00000"/>
                </a:solidFill>
                <a:hlinkClick r:id="rId2"/>
              </a:rPr>
              <a:t>STALINIZEM</a:t>
            </a:r>
            <a:r>
              <a:rPr lang="sl-SI" sz="6000" b="1" dirty="0" smtClean="0">
                <a:solidFill>
                  <a:srgbClr val="C00000"/>
                </a:solidFill>
              </a:rPr>
              <a:t> – </a:t>
            </a:r>
            <a:br>
              <a:rPr lang="sl-SI" sz="6000" b="1" dirty="0" smtClean="0">
                <a:solidFill>
                  <a:srgbClr val="C00000"/>
                </a:solidFill>
              </a:rPr>
            </a:br>
            <a:r>
              <a:rPr lang="sl-SI" sz="6000" b="1" dirty="0" smtClean="0">
                <a:solidFill>
                  <a:srgbClr val="C00000"/>
                </a:solidFill>
              </a:rPr>
              <a:t>uspeh ali neuspeh </a:t>
            </a:r>
            <a:br>
              <a:rPr lang="sl-SI" sz="6000" b="1" dirty="0" smtClean="0">
                <a:solidFill>
                  <a:srgbClr val="C00000"/>
                </a:solidFill>
              </a:rPr>
            </a:br>
            <a:r>
              <a:rPr lang="sl-SI" sz="6000" b="1" dirty="0" smtClean="0">
                <a:solidFill>
                  <a:srgbClr val="C00000"/>
                </a:solidFill>
              </a:rPr>
              <a:t>za Sovjetsko zvezo</a:t>
            </a:r>
            <a:endParaRPr lang="sl-SI" sz="6000" b="1" dirty="0">
              <a:solidFill>
                <a:srgbClr val="C00000"/>
              </a:solidFill>
            </a:endParaRPr>
          </a:p>
        </p:txBody>
      </p:sp>
      <p:sp>
        <p:nvSpPr>
          <p:cNvPr id="3" name="Podnaslov 2"/>
          <p:cNvSpPr>
            <a:spLocks noGrp="1"/>
          </p:cNvSpPr>
          <p:nvPr>
            <p:ph type="subTitle" idx="1"/>
          </p:nvPr>
        </p:nvSpPr>
        <p:spPr/>
        <p:txBody>
          <a:bodyPr/>
          <a:lstStyle/>
          <a:p>
            <a:endParaRPr lang="sl-SI" dirty="0"/>
          </a:p>
        </p:txBody>
      </p:sp>
      <p:pic>
        <p:nvPicPr>
          <p:cNvPr id="1026" name="Picture 2"/>
          <p:cNvPicPr>
            <a:picLocks noChangeAspect="1" noChangeArrowheads="1"/>
          </p:cNvPicPr>
          <p:nvPr/>
        </p:nvPicPr>
        <p:blipFill>
          <a:blip r:embed="rId3" cstate="print"/>
          <a:srcRect/>
          <a:stretch>
            <a:fillRect/>
          </a:stretch>
        </p:blipFill>
        <p:spPr bwMode="auto">
          <a:xfrm>
            <a:off x="2555776" y="3546326"/>
            <a:ext cx="4032448" cy="2568934"/>
          </a:xfrm>
          <a:prstGeom prst="rect">
            <a:avLst/>
          </a:prstGeom>
          <a:noFill/>
          <a:ln w="9525">
            <a:solidFill>
              <a:schemeClr val="tx1">
                <a:lumMod val="85000"/>
                <a:lumOff val="15000"/>
              </a:schemeClr>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1"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4564581" y="5257800"/>
            <a:ext cx="4172500" cy="673100"/>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a:lstStyle>
          <a:p>
            <a:endParaRPr lang="sl-SI" dirty="0"/>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419600" cy="3766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1"/>
          <p:cNvSpPr txBox="1">
            <a:spLocks/>
          </p:cNvSpPr>
          <p:nvPr/>
        </p:nvSpPr>
        <p:spPr>
          <a:xfrm>
            <a:off x="0" y="5257800"/>
            <a:ext cx="4419600" cy="673100"/>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a:lstStyle>
          <a:p>
            <a:r>
              <a:rPr lang="sl-SI" dirty="0" smtClean="0"/>
              <a:t>Delo v gulagu </a:t>
            </a:r>
            <a:endParaRPr lang="sl-SI" dirty="0"/>
          </a:p>
        </p:txBody>
      </p:sp>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302000"/>
            <a:ext cx="47244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7336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57200" y="2020824"/>
            <a:ext cx="8229600" cy="4075176"/>
          </a:xfrm>
          <a:prstGeom prst="rect">
            <a:avLst/>
          </a:prstGeom>
        </p:spPr>
        <p:txBody>
          <a:bodyPr/>
          <a:lstStyle/>
          <a:p>
            <a:endParaRPr lang="sl-SI" dirty="0"/>
          </a:p>
        </p:txBody>
      </p:sp>
      <p:sp>
        <p:nvSpPr>
          <p:cNvPr id="3" name="Title 2"/>
          <p:cNvSpPr>
            <a:spLocks noGrp="1"/>
          </p:cNvSpPr>
          <p:nvPr>
            <p:ph type="title"/>
          </p:nvPr>
        </p:nvSpPr>
        <p:spPr/>
        <p:txBody>
          <a:bodyPr/>
          <a:lstStyle/>
          <a:p>
            <a:endParaRPr lang="sl-SI"/>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69" y="1"/>
            <a:ext cx="9186369" cy="632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152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609600"/>
            <a:ext cx="9144000" cy="692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80887" y="6324600"/>
            <a:ext cx="3132974" cy="369332"/>
          </a:xfrm>
          <a:prstGeom prst="rect">
            <a:avLst/>
          </a:prstGeom>
        </p:spPr>
        <p:txBody>
          <a:bodyPr wrap="none">
            <a:spAutoFit/>
          </a:bodyPr>
          <a:lstStyle/>
          <a:p>
            <a:r>
              <a:rPr lang="sl-SI" dirty="0"/>
              <a:t>Delavci gulaga v zimi 1936/1937</a:t>
            </a:r>
          </a:p>
        </p:txBody>
      </p:sp>
    </p:spTree>
    <p:extLst>
      <p:ext uri="{BB962C8B-B14F-4D97-AF65-F5344CB8AC3E}">
        <p14:creationId xmlns:p14="http://schemas.microsoft.com/office/powerpoint/2010/main" val="14921116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850106"/>
          </a:xfrm>
        </p:spPr>
        <p:style>
          <a:lnRef idx="1">
            <a:schemeClr val="accent2"/>
          </a:lnRef>
          <a:fillRef idx="2">
            <a:schemeClr val="accent2"/>
          </a:fillRef>
          <a:effectRef idx="1">
            <a:schemeClr val="accent2"/>
          </a:effectRef>
          <a:fontRef idx="minor">
            <a:schemeClr val="dk1"/>
          </a:fontRef>
        </p:style>
        <p:txBody>
          <a:bodyPr>
            <a:normAutofit/>
          </a:bodyPr>
          <a:lstStyle/>
          <a:p>
            <a:r>
              <a:rPr lang="sl-SI" sz="3600" b="1" dirty="0" smtClean="0">
                <a:solidFill>
                  <a:srgbClr val="C00000"/>
                </a:solidFill>
              </a:rPr>
              <a:t>Plansko gospodarstvo</a:t>
            </a:r>
            <a:endParaRPr lang="sl-SI" sz="3600" b="1" dirty="0">
              <a:solidFill>
                <a:srgbClr val="C00000"/>
              </a:solidFill>
            </a:endParaRPr>
          </a:p>
        </p:txBody>
      </p:sp>
      <p:sp>
        <p:nvSpPr>
          <p:cNvPr id="3" name="Ograda vsebine 2"/>
          <p:cNvSpPr>
            <a:spLocks noGrp="1"/>
          </p:cNvSpPr>
          <p:nvPr>
            <p:ph idx="1"/>
          </p:nvPr>
        </p:nvSpPr>
        <p:spPr>
          <a:xfrm>
            <a:off x="457200" y="1600200"/>
            <a:ext cx="8229600" cy="4997152"/>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lvl="0"/>
            <a:r>
              <a:rPr lang="sl-SI" b="1" dirty="0" smtClean="0">
                <a:solidFill>
                  <a:srgbClr val="C00000"/>
                </a:solidFill>
              </a:rPr>
              <a:t>Novi ekonomski program </a:t>
            </a:r>
            <a:r>
              <a:rPr lang="sl-SI" b="1" dirty="0" smtClean="0"/>
              <a:t>(NEP) – </a:t>
            </a:r>
            <a:r>
              <a:rPr lang="sl-SI" sz="2800" b="1" dirty="0" smtClean="0"/>
              <a:t>1921 uvedel Lenin, da bi sprostil trgovanje in omogočil prebivalcem prosto prodajo in kupovanje blaga(</a:t>
            </a:r>
            <a:r>
              <a:rPr lang="sl-SI" sz="2800" dirty="0" smtClean="0"/>
              <a:t>mala podjetja in trgovine so vrnili lastnikom, dopustili so najemanje zemlje in dovolili kmetom svobodno prodajo presežkov)</a:t>
            </a:r>
          </a:p>
          <a:p>
            <a:r>
              <a:rPr lang="sl-SI" sz="2800" b="1" dirty="0" smtClean="0"/>
              <a:t>Vlada je ohranila nadzor nad podjetji, bankami in komunikacijami.</a:t>
            </a:r>
            <a:br>
              <a:rPr lang="sl-SI" sz="2800" b="1" dirty="0" smtClean="0"/>
            </a:br>
            <a:endParaRPr lang="sl-SI" sz="2800" b="1" dirty="0" smtClean="0"/>
          </a:p>
          <a:p>
            <a:r>
              <a:rPr lang="sl-SI" b="1" dirty="0" smtClean="0">
                <a:solidFill>
                  <a:srgbClr val="C00000"/>
                </a:solidFill>
              </a:rPr>
              <a:t>Plansko gospodarstvo </a:t>
            </a:r>
            <a:r>
              <a:rPr lang="sl-SI" b="1" dirty="0" smtClean="0"/>
              <a:t>– </a:t>
            </a:r>
            <a:r>
              <a:rPr lang="sl-SI" sz="2800" b="1" dirty="0" smtClean="0"/>
              <a:t>uvedel Stalin, pomeni okrepljen nadzor nad gospodarstvom ter njegova podreditev političnim odločitvam.</a:t>
            </a:r>
          </a:p>
          <a:p>
            <a:pPr>
              <a:buNone/>
            </a:pPr>
            <a:endParaRPr lang="sl-SI"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457200" y="188640"/>
            <a:ext cx="8229600" cy="2808312"/>
          </a:xfrm>
        </p:spPr>
        <p:style>
          <a:lnRef idx="1">
            <a:schemeClr val="accent2"/>
          </a:lnRef>
          <a:fillRef idx="2">
            <a:schemeClr val="accent2"/>
          </a:fillRef>
          <a:effectRef idx="1">
            <a:schemeClr val="accent2"/>
          </a:effectRef>
          <a:fontRef idx="minor">
            <a:schemeClr val="dk1"/>
          </a:fontRef>
        </p:style>
        <p:txBody>
          <a:bodyPr>
            <a:normAutofit fontScale="25000" lnSpcReduction="20000"/>
          </a:bodyPr>
          <a:lstStyle/>
          <a:p>
            <a:endParaRPr lang="sl-SI" sz="9600" b="1" dirty="0" smtClean="0">
              <a:solidFill>
                <a:srgbClr val="C00000"/>
              </a:solidFill>
            </a:endParaRPr>
          </a:p>
          <a:p>
            <a:r>
              <a:rPr lang="sl-SI" sz="11200" b="1" dirty="0" smtClean="0">
                <a:solidFill>
                  <a:srgbClr val="C00000"/>
                </a:solidFill>
              </a:rPr>
              <a:t>Petletke</a:t>
            </a:r>
            <a:r>
              <a:rPr lang="sl-SI" sz="11200" b="1" dirty="0" smtClean="0"/>
              <a:t> – industrijski razvoj je temeljil na petletnih planih:</a:t>
            </a:r>
            <a:endParaRPr lang="sl-SI" sz="9600" b="1" dirty="0" smtClean="0"/>
          </a:p>
          <a:p>
            <a:pPr lvl="1">
              <a:buNone/>
            </a:pPr>
            <a:r>
              <a:rPr lang="sl-SI" sz="9600" b="1" dirty="0" smtClean="0"/>
              <a:t>-  usmerjeni v gradnjo železarn, tovarn, železnic, elektrarn …</a:t>
            </a:r>
          </a:p>
          <a:p>
            <a:pPr lvl="1">
              <a:buNone/>
            </a:pPr>
            <a:r>
              <a:rPr lang="sl-SI" sz="9600" b="1" dirty="0" smtClean="0"/>
              <a:t>-  hiter gospodarski razvoj (1928 – 1937 za 25 %),</a:t>
            </a:r>
          </a:p>
          <a:p>
            <a:pPr lvl="1">
              <a:buNone/>
            </a:pPr>
            <a:r>
              <a:rPr lang="sl-SI" sz="9600" b="1" dirty="0" smtClean="0"/>
              <a:t>-  primanjkovalo je blaga za široko porabo (oblek, pohištva, hrane).</a:t>
            </a:r>
            <a:br>
              <a:rPr lang="sl-SI" sz="9600" b="1" dirty="0" smtClean="0"/>
            </a:br>
            <a:endParaRPr lang="sl-SI" sz="9600" b="1" dirty="0" smtClean="0"/>
          </a:p>
          <a:p>
            <a:pPr>
              <a:buNone/>
            </a:pPr>
            <a:r>
              <a:rPr lang="sl-SI" b="1" dirty="0" smtClean="0"/>
              <a:t>	</a:t>
            </a:r>
          </a:p>
          <a:p>
            <a:pPr lvl="1">
              <a:buFontTx/>
              <a:buChar char="-"/>
            </a:pPr>
            <a:endParaRPr lang="sl-SI" b="1" dirty="0"/>
          </a:p>
          <a:p>
            <a:pPr lvl="1">
              <a:buFontTx/>
              <a:buChar char="-"/>
            </a:pPr>
            <a:endParaRPr lang="sl-SI" b="1" dirty="0" smtClean="0"/>
          </a:p>
          <a:p>
            <a:pPr lvl="1">
              <a:buNone/>
            </a:pPr>
            <a:r>
              <a:rPr lang="sl-SI" b="1" dirty="0" smtClean="0"/>
              <a:t/>
            </a:r>
            <a:br>
              <a:rPr lang="sl-SI" b="1" dirty="0" smtClean="0"/>
            </a:br>
            <a:endParaRPr lang="sl-SI" b="1" dirty="0" smtClean="0"/>
          </a:p>
        </p:txBody>
      </p:sp>
      <p:sp>
        <p:nvSpPr>
          <p:cNvPr id="4" name="Pravokotnik 3"/>
          <p:cNvSpPr/>
          <p:nvPr/>
        </p:nvSpPr>
        <p:spPr>
          <a:xfrm>
            <a:off x="467544" y="3429000"/>
            <a:ext cx="8208912" cy="295232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sl-SI" sz="2800" b="1" dirty="0" smtClean="0">
              <a:solidFill>
                <a:srgbClr val="C00000"/>
              </a:solidFill>
            </a:endParaRPr>
          </a:p>
          <a:p>
            <a:r>
              <a:rPr lang="sl-SI" sz="2800" b="1" dirty="0" smtClean="0">
                <a:solidFill>
                  <a:srgbClr val="C00000"/>
                </a:solidFill>
              </a:rPr>
              <a:t>KOLEKTIVIZACIJA</a:t>
            </a:r>
            <a:r>
              <a:rPr lang="sl-SI" sz="2800" b="1" dirty="0" smtClean="0"/>
              <a:t> – spremembe v kmetijstvu:</a:t>
            </a:r>
            <a:br>
              <a:rPr lang="sl-SI" sz="2800" b="1" dirty="0" smtClean="0"/>
            </a:br>
            <a:r>
              <a:rPr lang="sl-SI" sz="2800" b="1" dirty="0" smtClean="0"/>
              <a:t/>
            </a:r>
            <a:br>
              <a:rPr lang="sl-SI" sz="2800" b="1" dirty="0" smtClean="0"/>
            </a:br>
            <a:r>
              <a:rPr lang="sl-SI" sz="2800" b="1" dirty="0" smtClean="0"/>
              <a:t>  </a:t>
            </a:r>
            <a:r>
              <a:rPr lang="sl-SI" sz="2400" b="1" dirty="0" smtClean="0"/>
              <a:t>- združevanje zasebnih kmetov v velika državna (SOVHOZI) ali zadružna (KOLHOZI) posestva,</a:t>
            </a:r>
            <a:br>
              <a:rPr lang="sl-SI" sz="2400" b="1" dirty="0" smtClean="0"/>
            </a:br>
            <a:r>
              <a:rPr lang="sl-SI" sz="2400" b="1" dirty="0" smtClean="0"/>
              <a:t/>
            </a:r>
            <a:br>
              <a:rPr lang="sl-SI" sz="2400" b="1" dirty="0" smtClean="0"/>
            </a:br>
            <a:r>
              <a:rPr lang="sl-SI" sz="2400" b="1" dirty="0" smtClean="0"/>
              <a:t>  - upori kmetov, milijoni kmetov preseljeni, v taboriščih </a:t>
            </a:r>
            <a:br>
              <a:rPr lang="sl-SI" sz="2400" b="1" dirty="0" smtClean="0"/>
            </a:br>
            <a:r>
              <a:rPr lang="sl-SI" sz="2400" b="1" dirty="0" smtClean="0"/>
              <a:t>     umrlo 6 – 8 milijonov kmetov.</a:t>
            </a:r>
            <a:br>
              <a:rPr lang="sl-SI" sz="2400" b="1" dirty="0" smtClean="0"/>
            </a:br>
            <a:endParaRPr lang="sl-SI"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0" fill="hold"/>
                                        <p:tgtEl>
                                          <p:spTgt spid="4"/>
                                        </p:tgtEl>
                                        <p:attrNameLst>
                                          <p:attrName>ppt_x</p:attrName>
                                        </p:attrNameLst>
                                      </p:cBhvr>
                                      <p:tavLst>
                                        <p:tav tm="0">
                                          <p:val>
                                            <p:strVal val="#ppt_x"/>
                                          </p:val>
                                        </p:tav>
                                        <p:tav tm="100000">
                                          <p:val>
                                            <p:strVal val="#ppt_x"/>
                                          </p:val>
                                        </p:tav>
                                      </p:tavLst>
                                    </p:anim>
                                    <p:anim calcmode="lin" valueType="num">
                                      <p:cBhvr additive="base">
                                        <p:cTn id="42"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Šola\Zgodovina\PPT 9\Gradivo\SLIKE ZGODOVINA 9_prva izdaja\067N.TIF"/>
          <p:cNvPicPr>
            <a:picLocks noChangeAspect="1" noChangeArrowheads="1"/>
          </p:cNvPicPr>
          <p:nvPr/>
        </p:nvPicPr>
        <p:blipFill>
          <a:blip r:embed="rId2" cstate="print"/>
          <a:srcRect/>
          <a:stretch>
            <a:fillRect/>
          </a:stretch>
        </p:blipFill>
        <p:spPr bwMode="auto">
          <a:xfrm>
            <a:off x="576263" y="1033463"/>
            <a:ext cx="7991475" cy="4791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ox(in)">
                                      <p:cBhvr>
                                        <p:cTn id="7"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3074" name="Picture 2"/>
          <p:cNvPicPr>
            <a:picLocks noGrp="1" noChangeAspect="1" noChangeArrowheads="1"/>
          </p:cNvPicPr>
          <p:nvPr>
            <p:ph idx="1"/>
          </p:nvPr>
        </p:nvPicPr>
        <p:blipFill>
          <a:blip r:embed="rId2" cstate="print"/>
          <a:srcRect/>
          <a:stretch>
            <a:fillRect/>
          </a:stretch>
        </p:blipFill>
        <p:spPr bwMode="auto">
          <a:xfrm>
            <a:off x="5292080" y="1340768"/>
            <a:ext cx="2592288" cy="3615909"/>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3075" name="Picture 3"/>
          <p:cNvPicPr>
            <a:picLocks noChangeAspect="1" noChangeArrowheads="1"/>
          </p:cNvPicPr>
          <p:nvPr/>
        </p:nvPicPr>
        <p:blipFill>
          <a:blip r:embed="rId3" cstate="print"/>
          <a:srcRect/>
          <a:stretch>
            <a:fillRect/>
          </a:stretch>
        </p:blipFill>
        <p:spPr bwMode="auto">
          <a:xfrm>
            <a:off x="4644008" y="260648"/>
            <a:ext cx="3636404" cy="1008112"/>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3076" name="Picture 4"/>
          <p:cNvPicPr>
            <a:picLocks noChangeAspect="1" noChangeArrowheads="1"/>
          </p:cNvPicPr>
          <p:nvPr/>
        </p:nvPicPr>
        <p:blipFill>
          <a:blip r:embed="rId4" cstate="print"/>
          <a:srcRect/>
          <a:stretch>
            <a:fillRect/>
          </a:stretch>
        </p:blipFill>
        <p:spPr bwMode="auto">
          <a:xfrm>
            <a:off x="467544" y="548680"/>
            <a:ext cx="3308578" cy="1944216"/>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3078" name="Picture 6"/>
          <p:cNvPicPr>
            <a:picLocks noChangeAspect="1" noChangeArrowheads="1"/>
          </p:cNvPicPr>
          <p:nvPr/>
        </p:nvPicPr>
        <p:blipFill>
          <a:blip r:embed="rId5" cstate="print"/>
          <a:srcRect/>
          <a:stretch>
            <a:fillRect/>
          </a:stretch>
        </p:blipFill>
        <p:spPr bwMode="auto">
          <a:xfrm>
            <a:off x="4139952" y="5301208"/>
            <a:ext cx="4846328" cy="792088"/>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3" name="Picture 2" descr="C:\Šola\Zgodovina\PPT 9\Gradivo\SLIKE ZGODOVINA 9_prva izdaja\069.TIF"/>
          <p:cNvPicPr>
            <a:picLocks noChangeAspect="1" noChangeArrowheads="1"/>
          </p:cNvPicPr>
          <p:nvPr/>
        </p:nvPicPr>
        <p:blipFill>
          <a:blip r:embed="rId6" cstate="print"/>
          <a:srcRect/>
          <a:stretch>
            <a:fillRect/>
          </a:stretch>
        </p:blipFill>
        <p:spPr bwMode="auto">
          <a:xfrm>
            <a:off x="395536" y="2780928"/>
            <a:ext cx="3633204" cy="2520280"/>
          </a:xfrm>
          <a:prstGeom prst="rect">
            <a:avLst/>
          </a:prstGeo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ox(in)">
                                      <p:cBhvr>
                                        <p:cTn id="7" dur="20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box(in)">
                                      <p:cBhvr>
                                        <p:cTn id="12" dur="2000"/>
                                        <p:tgtEl>
                                          <p:spTgt spid="307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ox(in)">
                                      <p:cBhvr>
                                        <p:cTn id="17" dur="20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box(in)">
                                      <p:cBhvr>
                                        <p:cTn id="22" dur="2000"/>
                                        <p:tgtEl>
                                          <p:spTgt spid="307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in)">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normAutofit/>
          </a:bodyPr>
          <a:lstStyle/>
          <a:p>
            <a:r>
              <a:rPr lang="sl-SI" sz="3600" b="1" dirty="0" smtClean="0"/>
              <a:t>PONOVIMO</a:t>
            </a:r>
            <a:endParaRPr lang="sl-SI" sz="3600" b="1" dirty="0"/>
          </a:p>
        </p:txBody>
      </p:sp>
      <p:sp>
        <p:nvSpPr>
          <p:cNvPr id="3" name="Ograda vsebine 2"/>
          <p:cNvSpPr>
            <a:spLocks noGrp="1"/>
          </p:cNvSpPr>
          <p:nvPr>
            <p:ph idx="1"/>
          </p:nvPr>
        </p:nvSpPr>
        <p:spPr>
          <a:xfrm>
            <a:off x="457200" y="1600200"/>
            <a:ext cx="8229600" cy="4277071"/>
          </a:xfrm>
        </p:spPr>
        <p:style>
          <a:lnRef idx="2">
            <a:schemeClr val="accent2"/>
          </a:lnRef>
          <a:fillRef idx="1">
            <a:schemeClr val="lt1"/>
          </a:fillRef>
          <a:effectRef idx="0">
            <a:schemeClr val="accent2"/>
          </a:effectRef>
          <a:fontRef idx="minor">
            <a:schemeClr val="dk1"/>
          </a:fontRef>
        </p:style>
        <p:txBody>
          <a:bodyPr>
            <a:normAutofit/>
          </a:bodyPr>
          <a:lstStyle/>
          <a:p>
            <a:pPr marL="514350" indent="-514350">
              <a:buFont typeface="+mj-lt"/>
              <a:buAutoNum type="arabicPeriod"/>
            </a:pPr>
            <a:r>
              <a:rPr lang="sl-SI" sz="2800" b="1" dirty="0" smtClean="0"/>
              <a:t>Katere so bile značilnosti stalinizma?</a:t>
            </a:r>
          </a:p>
          <a:p>
            <a:pPr marL="514350" indent="-514350">
              <a:buFont typeface="+mj-lt"/>
              <a:buAutoNum type="arabicPeriod"/>
            </a:pPr>
            <a:r>
              <a:rPr lang="sl-SI" sz="2800" b="1" dirty="0" smtClean="0"/>
              <a:t>Opiši značilnosti gospodarskega razvoja v stalinizmu.</a:t>
            </a:r>
          </a:p>
          <a:p>
            <a:pPr marL="514350" indent="-514350">
              <a:buFont typeface="+mj-lt"/>
              <a:buAutoNum type="arabicPeriod"/>
            </a:pPr>
            <a:r>
              <a:rPr lang="sl-SI" sz="2800" b="1" dirty="0" smtClean="0"/>
              <a:t>Zakaj so se kmetje upirali kolektivizaciji?</a:t>
            </a:r>
            <a:endParaRPr lang="sl-SI" sz="2800" b="1" dirty="0"/>
          </a:p>
          <a:p>
            <a:pPr marL="514350" indent="-514350">
              <a:buNone/>
            </a:pPr>
            <a:r>
              <a:rPr lang="sl-SI" sz="2800" b="1" dirty="0" smtClean="0"/>
              <a:t>Premisli</a:t>
            </a:r>
          </a:p>
          <a:p>
            <a:pPr marL="514350" indent="-514350">
              <a:buFont typeface="+mj-lt"/>
              <a:buAutoNum type="arabicPeriod"/>
            </a:pPr>
            <a:r>
              <a:rPr lang="sl-SI" sz="2800" b="1" dirty="0" smtClean="0"/>
              <a:t>Kateri so bili uspehi stalinizma?</a:t>
            </a:r>
            <a:endParaRPr lang="sl-SI"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1547664" y="265350"/>
            <a:ext cx="5976664" cy="6325815"/>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sz="quarter" idx="13"/>
          </p:nvPr>
        </p:nvSpPr>
        <p:spPr/>
        <p:txBody>
          <a:bodyPr>
            <a:normAutofit/>
          </a:bodyPr>
          <a:lstStyle/>
          <a:p>
            <a:r>
              <a:rPr lang="sl-SI" sz="3600" dirty="0">
                <a:solidFill>
                  <a:srgbClr val="FFFF00"/>
                </a:solidFill>
              </a:rPr>
              <a:t>Totalitarizem?</a:t>
            </a:r>
          </a:p>
          <a:p>
            <a:r>
              <a:rPr lang="sl-SI" sz="3600" dirty="0">
                <a:solidFill>
                  <a:srgbClr val="FFFF00"/>
                </a:solidFill>
              </a:rPr>
              <a:t>Dejavniki za vzpon na oblast?</a:t>
            </a:r>
          </a:p>
          <a:p>
            <a:r>
              <a:rPr lang="sl-SI" sz="3600" dirty="0">
                <a:solidFill>
                  <a:srgbClr val="FFFF00"/>
                </a:solidFill>
              </a:rPr>
              <a:t>Kako pride na oblast?</a:t>
            </a:r>
          </a:p>
          <a:p>
            <a:r>
              <a:rPr lang="sl-SI" sz="3600" dirty="0">
                <a:solidFill>
                  <a:srgbClr val="FFFF00"/>
                </a:solidFill>
              </a:rPr>
              <a:t>Simboli?</a:t>
            </a:r>
          </a:p>
          <a:p>
            <a:r>
              <a:rPr lang="sl-SI" sz="3600" dirty="0">
                <a:solidFill>
                  <a:srgbClr val="FFFF00"/>
                </a:solidFill>
              </a:rPr>
              <a:t>Nadzor </a:t>
            </a:r>
            <a:r>
              <a:rPr lang="sl-SI" sz="3600" dirty="0" smtClean="0">
                <a:solidFill>
                  <a:srgbClr val="FFFF00"/>
                </a:solidFill>
              </a:rPr>
              <a:t>vsepovsod-opiši</a:t>
            </a:r>
          </a:p>
          <a:p>
            <a:r>
              <a:rPr lang="sl-SI" sz="3600" dirty="0" smtClean="0">
                <a:solidFill>
                  <a:srgbClr val="FFFF00"/>
                </a:solidFill>
              </a:rPr>
              <a:t>Gospodarstvo</a:t>
            </a:r>
            <a:endParaRPr lang="sl-SI" sz="3600" dirty="0">
              <a:solidFill>
                <a:srgbClr val="FFFF00"/>
              </a:solidFill>
            </a:endParaRPr>
          </a:p>
          <a:p>
            <a:endParaRPr lang="en-US" sz="3600" dirty="0">
              <a:solidFill>
                <a:srgbClr val="FFFF00"/>
              </a:solidFill>
            </a:endParaRPr>
          </a:p>
        </p:txBody>
      </p:sp>
      <p:sp>
        <p:nvSpPr>
          <p:cNvPr id="3" name="Naslov 2"/>
          <p:cNvSpPr>
            <a:spLocks noGrp="1"/>
          </p:cNvSpPr>
          <p:nvPr>
            <p:ph type="title"/>
          </p:nvPr>
        </p:nvSpPr>
        <p:spPr/>
        <p:txBody>
          <a:bodyPr/>
          <a:lstStyle/>
          <a:p>
            <a:endParaRPr lang="en-US"/>
          </a:p>
        </p:txBody>
      </p:sp>
    </p:spTree>
    <p:extLst>
      <p:ext uri="{BB962C8B-B14F-4D97-AF65-F5344CB8AC3E}">
        <p14:creationId xmlns:p14="http://schemas.microsoft.com/office/powerpoint/2010/main" val="41993076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381000" y="304800"/>
            <a:ext cx="8458200" cy="6324600"/>
          </a:xfrm>
          <a:prstGeom prst="rect">
            <a:avLst/>
          </a:prstGeom>
        </p:spPr>
        <p:txBody>
          <a:bodyPr>
            <a:normAutofit lnSpcReduction="10000"/>
          </a:bodyPr>
          <a:lstStyle/>
          <a:p>
            <a:endParaRPr lang="sl-SI" b="1" dirty="0" smtClean="0"/>
          </a:p>
          <a:p>
            <a:pPr algn="l"/>
            <a:endParaRPr lang="sl-SI" sz="3200" b="1" dirty="0" smtClean="0"/>
          </a:p>
          <a:p>
            <a:pPr algn="l"/>
            <a:r>
              <a:rPr lang="sl-SI" sz="3600" b="1" dirty="0" smtClean="0"/>
              <a:t>Totalitarizem </a:t>
            </a:r>
            <a:r>
              <a:rPr lang="sl-SI" sz="3600" dirty="0"/>
              <a:t>je način vladanja v katerem ima določena skupina </a:t>
            </a:r>
            <a:r>
              <a:rPr lang="sl-SI" sz="3600" u="sng" dirty="0" smtClean="0">
                <a:solidFill>
                  <a:srgbClr val="FF0000"/>
                </a:solidFill>
              </a:rPr>
              <a:t>neomajno oblast na vseh področjih države in strogo zatira zasebno življenje.</a:t>
            </a:r>
          </a:p>
          <a:p>
            <a:pPr algn="l"/>
            <a:endParaRPr lang="sl-SI" sz="3600" dirty="0" smtClean="0"/>
          </a:p>
          <a:p>
            <a:pPr algn="l"/>
            <a:endParaRPr lang="sl-SI" sz="3600" dirty="0"/>
          </a:p>
          <a:p>
            <a:pPr algn="l"/>
            <a:r>
              <a:rPr lang="sl-SI" sz="3600" dirty="0"/>
              <a:t>Ta režim zatira vse tiste, </a:t>
            </a:r>
            <a:r>
              <a:rPr lang="sl-SI" sz="3600" u="sng" dirty="0">
                <a:solidFill>
                  <a:srgbClr val="FF0000"/>
                </a:solidFill>
              </a:rPr>
              <a:t>ki </a:t>
            </a:r>
            <a:r>
              <a:rPr lang="sl-SI" sz="3600" u="sng" dirty="0" smtClean="0">
                <a:solidFill>
                  <a:srgbClr val="FF0000"/>
                </a:solidFill>
              </a:rPr>
              <a:t>razmišljajo drugače kot režim dovoljuje ter jim prepoveduje svobodno združevanje.</a:t>
            </a:r>
            <a:endParaRPr lang="sl-SI" sz="3600" u="sng" dirty="0">
              <a:solidFill>
                <a:srgbClr val="FF0000"/>
              </a:solidFill>
            </a:endParaRPr>
          </a:p>
          <a:p>
            <a:pPr algn="l"/>
            <a:endParaRPr lang="sl-SI" sz="3200" dirty="0"/>
          </a:p>
        </p:txBody>
      </p:sp>
    </p:spTree>
    <p:extLst>
      <p:ext uri="{BB962C8B-B14F-4D97-AF65-F5344CB8AC3E}">
        <p14:creationId xmlns:p14="http://schemas.microsoft.com/office/powerpoint/2010/main" val="2254826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706090"/>
          </a:xfrm>
          <a:solidFill>
            <a:schemeClr val="accent2">
              <a:lumMod val="20000"/>
              <a:lumOff val="80000"/>
            </a:schemeClr>
          </a:solidFill>
        </p:spPr>
        <p:txBody>
          <a:bodyPr>
            <a:normAutofit/>
          </a:bodyPr>
          <a:lstStyle/>
          <a:p>
            <a:r>
              <a:rPr lang="sl-SI" sz="3600" b="1" dirty="0" smtClean="0">
                <a:solidFill>
                  <a:srgbClr val="C00000"/>
                </a:solidFill>
              </a:rPr>
              <a:t>Državljanska vojna</a:t>
            </a:r>
            <a:endParaRPr lang="sl-SI" sz="3600" b="1" dirty="0">
              <a:solidFill>
                <a:srgbClr val="C00000"/>
              </a:solidFill>
            </a:endParaRPr>
          </a:p>
        </p:txBody>
      </p:sp>
      <p:sp>
        <p:nvSpPr>
          <p:cNvPr id="3" name="Ograda vsebine 2"/>
          <p:cNvSpPr>
            <a:spLocks noGrp="1"/>
          </p:cNvSpPr>
          <p:nvPr>
            <p:ph idx="1"/>
          </p:nvPr>
        </p:nvSpPr>
        <p:spPr>
          <a:xfrm>
            <a:off x="457200" y="1268760"/>
            <a:ext cx="8229600" cy="5184576"/>
          </a:xfrm>
          <a:solidFill>
            <a:schemeClr val="accent2">
              <a:lumMod val="60000"/>
              <a:lumOff val="40000"/>
            </a:schemeClr>
          </a:solidFill>
        </p:spPr>
        <p:txBody>
          <a:bodyPr>
            <a:normAutofit/>
          </a:bodyPr>
          <a:lstStyle/>
          <a:p>
            <a:r>
              <a:rPr lang="sl-SI" sz="2800" b="1" dirty="0" smtClean="0"/>
              <a:t>Po revoluciji leta </a:t>
            </a:r>
            <a:r>
              <a:rPr lang="sl-SI" sz="2800" b="1" dirty="0" smtClean="0">
                <a:solidFill>
                  <a:srgbClr val="C00000"/>
                </a:solidFill>
              </a:rPr>
              <a:t>1917</a:t>
            </a:r>
            <a:r>
              <a:rPr lang="sl-SI" sz="2800" b="1" dirty="0" smtClean="0"/>
              <a:t> je postala </a:t>
            </a:r>
            <a:r>
              <a:rPr lang="sl-SI" sz="2800" b="1" dirty="0" smtClean="0">
                <a:solidFill>
                  <a:srgbClr val="C00000"/>
                </a:solidFill>
              </a:rPr>
              <a:t>Rusija</a:t>
            </a:r>
            <a:r>
              <a:rPr lang="sl-SI" sz="2800" b="1" dirty="0" smtClean="0"/>
              <a:t> prva in edina </a:t>
            </a:r>
            <a:r>
              <a:rPr lang="sl-SI" sz="2800" b="1" dirty="0" smtClean="0">
                <a:solidFill>
                  <a:srgbClr val="C00000"/>
                </a:solidFill>
              </a:rPr>
              <a:t>komunistična</a:t>
            </a:r>
            <a:r>
              <a:rPr lang="sl-SI" sz="2800" b="1" dirty="0" smtClean="0"/>
              <a:t> </a:t>
            </a:r>
            <a:r>
              <a:rPr lang="sl-SI" sz="2800" b="1" dirty="0" smtClean="0">
                <a:solidFill>
                  <a:srgbClr val="C00000"/>
                </a:solidFill>
              </a:rPr>
              <a:t>država</a:t>
            </a:r>
            <a:r>
              <a:rPr lang="sl-SI" sz="2800" b="1" dirty="0" smtClean="0"/>
              <a:t> na svetu.</a:t>
            </a:r>
            <a:br>
              <a:rPr lang="sl-SI" sz="2800" b="1" dirty="0" smtClean="0"/>
            </a:br>
            <a:endParaRPr lang="sl-SI" sz="2800" b="1" dirty="0" smtClean="0"/>
          </a:p>
          <a:p>
            <a:r>
              <a:rPr lang="sl-SI" sz="2800" b="1" dirty="0" smtClean="0"/>
              <a:t>Oblast so prevzeli </a:t>
            </a:r>
            <a:r>
              <a:rPr lang="sl-SI" sz="2800" b="1" dirty="0" smtClean="0">
                <a:solidFill>
                  <a:srgbClr val="C00000"/>
                </a:solidFill>
              </a:rPr>
              <a:t>boljševiki</a:t>
            </a:r>
            <a:r>
              <a:rPr lang="sl-SI" sz="2800" b="1" dirty="0" smtClean="0"/>
              <a:t>, ki jih je vodil </a:t>
            </a:r>
            <a:r>
              <a:rPr lang="sl-SI" sz="2800" b="1" dirty="0" smtClean="0">
                <a:solidFill>
                  <a:srgbClr val="C00000"/>
                </a:solidFill>
              </a:rPr>
              <a:t>Lenin</a:t>
            </a:r>
            <a:r>
              <a:rPr lang="sl-SI" sz="2800" b="1" dirty="0" smtClean="0"/>
              <a:t>.</a:t>
            </a:r>
            <a:br>
              <a:rPr lang="sl-SI" sz="2800" b="1" dirty="0" smtClean="0"/>
            </a:br>
            <a:endParaRPr lang="sl-SI" sz="2800" b="1" dirty="0" smtClean="0"/>
          </a:p>
          <a:p>
            <a:r>
              <a:rPr lang="sl-SI" sz="2800" b="1" dirty="0" smtClean="0"/>
              <a:t>Zaradi odpora nasprotnikov revolucije je od 1918 do 1920 v Rusiji divjala </a:t>
            </a:r>
            <a:r>
              <a:rPr lang="sl-SI" sz="2800" b="1" dirty="0" smtClean="0">
                <a:solidFill>
                  <a:srgbClr val="C00000"/>
                </a:solidFill>
              </a:rPr>
              <a:t>državljanska vojna</a:t>
            </a:r>
            <a:r>
              <a:rPr lang="sl-SI" sz="2800" b="1" dirty="0" smtClean="0"/>
              <a:t>. </a:t>
            </a:r>
            <a:br>
              <a:rPr lang="sl-SI" sz="2800" b="1" dirty="0" smtClean="0"/>
            </a:br>
            <a:endParaRPr lang="sl-SI" sz="2800" b="1" dirty="0" smtClean="0"/>
          </a:p>
          <a:p>
            <a:r>
              <a:rPr lang="sl-SI" sz="2800" b="1" dirty="0" smtClean="0"/>
              <a:t>Spopadli sta se </a:t>
            </a:r>
            <a:r>
              <a:rPr lang="sl-SI" sz="2800" b="1" dirty="0" smtClean="0">
                <a:solidFill>
                  <a:srgbClr val="C00000"/>
                </a:solidFill>
              </a:rPr>
              <a:t>bela garda </a:t>
            </a:r>
            <a:r>
              <a:rPr lang="sl-SI" sz="2800" b="1" dirty="0" smtClean="0"/>
              <a:t>(nasprotniki revolucije) in </a:t>
            </a:r>
            <a:r>
              <a:rPr lang="sl-SI" sz="2800" b="1" dirty="0" smtClean="0">
                <a:solidFill>
                  <a:srgbClr val="C00000"/>
                </a:solidFill>
              </a:rPr>
              <a:t>rdeča garda </a:t>
            </a:r>
            <a:r>
              <a:rPr lang="sl-SI" sz="2800" b="1" dirty="0" smtClean="0"/>
              <a:t>(vojska boljševikov).</a:t>
            </a:r>
          </a:p>
          <a:p>
            <a:pPr>
              <a:buNone/>
            </a:pPr>
            <a:endParaRPr lang="sl-SI"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3275856" y="260648"/>
            <a:ext cx="2952328" cy="4579121"/>
          </a:xfrm>
          <a:prstGeom prst="rect">
            <a:avLst/>
          </a:prstGeom>
          <a:noFill/>
          <a:ln w="9525">
            <a:solidFill>
              <a:schemeClr val="accent2">
                <a:lumMod val="50000"/>
              </a:schemeClr>
            </a:solidFill>
            <a:miter lim="800000"/>
            <a:headEnd/>
            <a:tailEnd/>
          </a:ln>
        </p:spPr>
      </p:pic>
      <p:sp>
        <p:nvSpPr>
          <p:cNvPr id="8" name="Pravokotnik 7"/>
          <p:cNvSpPr/>
          <p:nvPr/>
        </p:nvSpPr>
        <p:spPr>
          <a:xfrm>
            <a:off x="539552" y="260648"/>
            <a:ext cx="2304256" cy="2736304"/>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smtClean="0"/>
              <a:t>Zmagali so boljševiki, ki so začeli uvajati totalitarizem in preganjanje nasprotnikov.</a:t>
            </a:r>
            <a:endParaRPr lang="sl-SI" sz="2400" b="1" dirty="0"/>
          </a:p>
        </p:txBody>
      </p:sp>
      <p:sp>
        <p:nvSpPr>
          <p:cNvPr id="9" name="Pravokotnik 8"/>
          <p:cNvSpPr/>
          <p:nvPr/>
        </p:nvSpPr>
        <p:spPr>
          <a:xfrm>
            <a:off x="6516216" y="260648"/>
            <a:ext cx="2160240" cy="2736304"/>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smtClean="0"/>
              <a:t>Posledice: 15 milijonov žrtev, uničenje, bolezni, pomanjkanje, lakota …</a:t>
            </a:r>
            <a:endParaRPr lang="sl-SI" sz="2400" b="1" dirty="0"/>
          </a:p>
        </p:txBody>
      </p:sp>
      <p:sp>
        <p:nvSpPr>
          <p:cNvPr id="10" name="Pravokotnik 9"/>
          <p:cNvSpPr/>
          <p:nvPr/>
        </p:nvSpPr>
        <p:spPr>
          <a:xfrm>
            <a:off x="1475656" y="5157192"/>
            <a:ext cx="6624736" cy="115212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smtClean="0"/>
              <a:t>Država  je bila razdeljena na republike</a:t>
            </a:r>
            <a:r>
              <a:rPr lang="sl-SI" sz="2400" b="1" dirty="0"/>
              <a:t> </a:t>
            </a:r>
            <a:r>
              <a:rPr lang="sl-SI" sz="2400" b="1" dirty="0" smtClean="0"/>
              <a:t>in dobila novo ime - SOVJETSKA ZVEZA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ppt_x"/>
                                          </p:val>
                                        </p:tav>
                                        <p:tav tm="100000">
                                          <p:val>
                                            <p:strVal val="#ppt_x"/>
                                          </p:val>
                                        </p:tav>
                                      </p:tavLst>
                                    </p:anim>
                                    <p:anim calcmode="lin" valueType="num">
                                      <p:cBhvr additive="base">
                                        <p:cTn id="8" dur="30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ppt_x"/>
                                          </p:val>
                                        </p:tav>
                                        <p:tav tm="100000">
                                          <p:val>
                                            <p:strVal val="#ppt_x"/>
                                          </p:val>
                                        </p:tav>
                                      </p:tavLst>
                                    </p:anim>
                                    <p:anim calcmode="lin" valueType="num">
                                      <p:cBhvr additive="base">
                                        <p:cTn id="14"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ppt_x"/>
                                          </p:val>
                                        </p:tav>
                                        <p:tav tm="100000">
                                          <p:val>
                                            <p:strVal val="#ppt_x"/>
                                          </p:val>
                                        </p:tav>
                                      </p:tavLst>
                                    </p:anim>
                                    <p:anim calcmode="lin" valueType="num">
                                      <p:cBhvr additive="base">
                                        <p:cTn id="20"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2000" fill="hold"/>
                                        <p:tgtEl>
                                          <p:spTgt spid="10"/>
                                        </p:tgtEl>
                                        <p:attrNameLst>
                                          <p:attrName>ppt_x</p:attrName>
                                        </p:attrNameLst>
                                      </p:cBhvr>
                                      <p:tavLst>
                                        <p:tav tm="0">
                                          <p:val>
                                            <p:strVal val="#ppt_x"/>
                                          </p:val>
                                        </p:tav>
                                        <p:tav tm="100000">
                                          <p:val>
                                            <p:strVal val="#ppt_x"/>
                                          </p:val>
                                        </p:tav>
                                      </p:tavLst>
                                    </p:anim>
                                    <p:anim calcmode="lin" valueType="num">
                                      <p:cBhvr additive="base">
                                        <p:cTn id="26"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6"/>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sl-SI" sz="5400" b="1" dirty="0" smtClean="0">
                <a:solidFill>
                  <a:srgbClr val="FF0000"/>
                </a:solidFill>
              </a:rPr>
              <a:t>Sovjetska zveza</a:t>
            </a:r>
            <a:endParaRPr lang="sl-SI" sz="5400" b="1" dirty="0">
              <a:solidFill>
                <a:srgbClr val="FF0000"/>
              </a:solidFill>
            </a:endParaRPr>
          </a:p>
        </p:txBody>
      </p:sp>
      <p:sp>
        <p:nvSpPr>
          <p:cNvPr id="16" name="Ograda vsebine 15"/>
          <p:cNvSpPr>
            <a:spLocks noGrp="1"/>
          </p:cNvSpPr>
          <p:nvPr>
            <p:ph idx="1"/>
          </p:nvPr>
        </p:nvSpPr>
        <p:spPr>
          <a:xfrm>
            <a:off x="457200" y="2420888"/>
            <a:ext cx="8229600" cy="4032448"/>
          </a:xfrm>
          <a:solidFill>
            <a:schemeClr val="bg1">
              <a:lumMod val="85000"/>
            </a:schemeClr>
          </a:solidFill>
        </p:spPr>
        <p:txBody>
          <a:bodyPr>
            <a:normAutofit fontScale="92500" lnSpcReduction="10000"/>
          </a:bodyPr>
          <a:lstStyle/>
          <a:p>
            <a:r>
              <a:rPr lang="sl-SI" sz="2800" b="1" dirty="0" smtClean="0"/>
              <a:t>Leta 1924 je Lenin umrl.</a:t>
            </a:r>
            <a:br>
              <a:rPr lang="sl-SI" sz="2800" b="1" dirty="0" smtClean="0"/>
            </a:br>
            <a:endParaRPr lang="sl-SI" sz="2800" b="1" dirty="0" smtClean="0"/>
          </a:p>
          <a:p>
            <a:r>
              <a:rPr lang="sl-SI" sz="2800" b="1" dirty="0" smtClean="0"/>
              <a:t>V boju za oblast je zmagal </a:t>
            </a:r>
            <a:r>
              <a:rPr lang="sl-SI" sz="2800" b="1" dirty="0" err="1" smtClean="0"/>
              <a:t>Josif</a:t>
            </a:r>
            <a:r>
              <a:rPr lang="sl-SI" sz="2800" b="1" dirty="0" smtClean="0"/>
              <a:t> </a:t>
            </a:r>
            <a:r>
              <a:rPr lang="sl-SI" sz="2800" b="1" dirty="0" err="1" smtClean="0"/>
              <a:t>Visarionovič</a:t>
            </a:r>
            <a:r>
              <a:rPr lang="sl-SI" sz="2800" b="1" dirty="0" smtClean="0"/>
              <a:t> Stalin.</a:t>
            </a:r>
            <a:br>
              <a:rPr lang="sl-SI" sz="2800" b="1" dirty="0" smtClean="0"/>
            </a:br>
            <a:endParaRPr lang="sl-SI" sz="2800" b="1" dirty="0" smtClean="0"/>
          </a:p>
          <a:p>
            <a:r>
              <a:rPr lang="sl-SI" sz="2800" b="1" dirty="0" smtClean="0"/>
              <a:t>Stalin je državo preoblikoval v </a:t>
            </a:r>
            <a:r>
              <a:rPr lang="sl-SI" sz="2800" b="1" dirty="0" smtClean="0">
                <a:solidFill>
                  <a:srgbClr val="FF0000"/>
                </a:solidFill>
              </a:rPr>
              <a:t>totalitarno državo </a:t>
            </a:r>
            <a:r>
              <a:rPr lang="sl-SI" sz="2800" b="1" dirty="0" smtClean="0"/>
              <a:t>– </a:t>
            </a:r>
            <a:r>
              <a:rPr lang="sl-SI" sz="2800" b="1" dirty="0" smtClean="0">
                <a:solidFill>
                  <a:srgbClr val="FF0000"/>
                </a:solidFill>
              </a:rPr>
              <a:t>stalinizem</a:t>
            </a:r>
            <a:r>
              <a:rPr lang="sl-SI" sz="2800" b="1" dirty="0" smtClean="0"/>
              <a:t>.</a:t>
            </a:r>
            <a:br>
              <a:rPr lang="sl-SI" sz="2800" b="1" dirty="0" smtClean="0"/>
            </a:br>
            <a:endParaRPr lang="sl-SI" sz="2800" b="1" dirty="0" smtClean="0"/>
          </a:p>
          <a:p>
            <a:r>
              <a:rPr lang="sl-SI" sz="2800" b="1" dirty="0" smtClean="0"/>
              <a:t>Vladala je </a:t>
            </a:r>
            <a:r>
              <a:rPr lang="sl-SI" sz="2800" b="1" dirty="0" smtClean="0">
                <a:solidFill>
                  <a:srgbClr val="FF0000"/>
                </a:solidFill>
              </a:rPr>
              <a:t>Komunistična partija</a:t>
            </a:r>
            <a:r>
              <a:rPr lang="sl-SI" sz="2800" b="1" dirty="0" smtClean="0"/>
              <a:t>, ki je imela popolno oblast nad vsem javnim in zasebnim življenjem državljanov.</a:t>
            </a:r>
            <a:endParaRPr lang="sl-SI" sz="2800" b="1" dirty="0"/>
          </a:p>
        </p:txBody>
      </p:sp>
      <p:pic>
        <p:nvPicPr>
          <p:cNvPr id="1026" name="Picture 2" descr="C:\Šola\Zgodovina\PPT 9\Gradivo\SLIKE ZGODOVINA 9_prva izdaja\068.TIF"/>
          <p:cNvPicPr>
            <a:picLocks noChangeAspect="1" noChangeArrowheads="1"/>
          </p:cNvPicPr>
          <p:nvPr/>
        </p:nvPicPr>
        <p:blipFill>
          <a:blip r:embed="rId2" cstate="print"/>
          <a:srcRect/>
          <a:stretch>
            <a:fillRect/>
          </a:stretch>
        </p:blipFill>
        <p:spPr bwMode="auto">
          <a:xfrm>
            <a:off x="6876256" y="260648"/>
            <a:ext cx="1873821" cy="1873821"/>
          </a:xfrm>
          <a:prstGeom prst="rect">
            <a:avLst/>
          </a:prstGeom>
          <a:noFill/>
          <a:ln>
            <a:solidFill>
              <a:srgbClr val="FF0000"/>
            </a:solidFill>
          </a:ln>
        </p:spPr>
      </p:pic>
      <p:pic>
        <p:nvPicPr>
          <p:cNvPr id="1027" name="Picture 3" descr="C:\Šola\Zgodovina\PPT 9\Gradivo\SLIKE ZGODOVINA 9_prva izdaja\025.TIF"/>
          <p:cNvPicPr>
            <a:picLocks noChangeAspect="1" noChangeArrowheads="1"/>
          </p:cNvPicPr>
          <p:nvPr/>
        </p:nvPicPr>
        <p:blipFill>
          <a:blip r:embed="rId3" cstate="print"/>
          <a:srcRect/>
          <a:stretch>
            <a:fillRect/>
          </a:stretch>
        </p:blipFill>
        <p:spPr bwMode="auto">
          <a:xfrm>
            <a:off x="323528" y="260648"/>
            <a:ext cx="2011363" cy="1914525"/>
          </a:xfrm>
          <a:prstGeom prst="rect">
            <a:avLst/>
          </a:prstGeom>
          <a:noFill/>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bg/>
                                          </p:spTgt>
                                        </p:tgtEl>
                                        <p:attrNameLst>
                                          <p:attrName>style.visibility</p:attrName>
                                        </p:attrNameLst>
                                      </p:cBhvr>
                                      <p:to>
                                        <p:strVal val="visible"/>
                                      </p:to>
                                    </p:set>
                                    <p:anim calcmode="lin" valueType="num">
                                      <p:cBhvr additive="base">
                                        <p:cTn id="12" dur="5000" fill="hold"/>
                                        <p:tgtEl>
                                          <p:spTgt spid="16">
                                            <p:bg/>
                                          </p:spTgt>
                                        </p:tgtEl>
                                        <p:attrNameLst>
                                          <p:attrName>ppt_x</p:attrName>
                                        </p:attrNameLst>
                                      </p:cBhvr>
                                      <p:tavLst>
                                        <p:tav tm="0">
                                          <p:val>
                                            <p:strVal val="#ppt_x"/>
                                          </p:val>
                                        </p:tav>
                                        <p:tav tm="100000">
                                          <p:val>
                                            <p:strVal val="#ppt_x"/>
                                          </p:val>
                                        </p:tav>
                                      </p:tavLst>
                                    </p:anim>
                                    <p:anim calcmode="lin" valueType="num">
                                      <p:cBhvr additive="base">
                                        <p:cTn id="13" dur="5000" fill="hold"/>
                                        <p:tgtEl>
                                          <p:spTgt spid="16">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 calcmode="lin" valueType="num">
                                      <p:cBhvr additive="base">
                                        <p:cTn id="18" dur="50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9" dur="50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 calcmode="lin" valueType="num">
                                      <p:cBhvr additive="base">
                                        <p:cTn id="24" dur="50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5" dur="50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 calcmode="lin" valueType="num">
                                      <p:cBhvr additive="base">
                                        <p:cTn id="30" dur="50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31" dur="50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xEl>
                                              <p:pRg st="3" end="3"/>
                                            </p:txEl>
                                          </p:spTgt>
                                        </p:tgtEl>
                                        <p:attrNameLst>
                                          <p:attrName>style.visibility</p:attrName>
                                        </p:attrNameLst>
                                      </p:cBhvr>
                                      <p:to>
                                        <p:strVal val="visible"/>
                                      </p:to>
                                    </p:set>
                                    <p:anim calcmode="lin" valueType="num">
                                      <p:cBhvr additive="base">
                                        <p:cTn id="36" dur="50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37" dur="50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706090"/>
          </a:xfrm>
        </p:spPr>
        <p:style>
          <a:lnRef idx="1">
            <a:schemeClr val="dk1"/>
          </a:lnRef>
          <a:fillRef idx="2">
            <a:schemeClr val="dk1"/>
          </a:fillRef>
          <a:effectRef idx="1">
            <a:schemeClr val="dk1"/>
          </a:effectRef>
          <a:fontRef idx="minor">
            <a:schemeClr val="dk1"/>
          </a:fontRef>
        </p:style>
        <p:txBody>
          <a:bodyPr>
            <a:normAutofit/>
          </a:bodyPr>
          <a:lstStyle/>
          <a:p>
            <a:r>
              <a:rPr lang="sl-SI" sz="3600" b="1" dirty="0" smtClean="0">
                <a:solidFill>
                  <a:srgbClr val="C00000"/>
                </a:solidFill>
              </a:rPr>
              <a:t>Nadzor vsepovsod</a:t>
            </a:r>
            <a:endParaRPr lang="sl-SI" sz="3600" b="1" dirty="0">
              <a:solidFill>
                <a:srgbClr val="C00000"/>
              </a:solidFill>
            </a:endParaRPr>
          </a:p>
        </p:txBody>
      </p:sp>
      <p:pic>
        <p:nvPicPr>
          <p:cNvPr id="2051" name="Picture 3" descr="C:\Šola\Zgodovina\PPT 9\Gradivo\SLIKE ZGODOVINA 9_prva izdaja\067a.TIF"/>
          <p:cNvPicPr>
            <a:picLocks noChangeAspect="1" noChangeArrowheads="1"/>
          </p:cNvPicPr>
          <p:nvPr/>
        </p:nvPicPr>
        <p:blipFill>
          <a:blip r:embed="rId2" cstate="print"/>
          <a:srcRect/>
          <a:stretch>
            <a:fillRect/>
          </a:stretch>
        </p:blipFill>
        <p:spPr bwMode="auto">
          <a:xfrm>
            <a:off x="467544" y="1052736"/>
            <a:ext cx="7361410" cy="5256584"/>
          </a:xfrm>
          <a:prstGeom prst="rect">
            <a:avLst/>
          </a:prstGeom>
          <a:noFill/>
        </p:spPr>
      </p:pic>
      <p:sp>
        <p:nvSpPr>
          <p:cNvPr id="3" name="Ograda vsebine 2"/>
          <p:cNvSpPr>
            <a:spLocks noGrp="1"/>
          </p:cNvSpPr>
          <p:nvPr>
            <p:ph idx="1"/>
          </p:nvPr>
        </p:nvSpPr>
        <p:spPr>
          <a:xfrm>
            <a:off x="2500298" y="1643050"/>
            <a:ext cx="6192688" cy="4392488"/>
          </a:xfrm>
        </p:spPr>
        <p:style>
          <a:lnRef idx="1">
            <a:schemeClr val="dk1"/>
          </a:lnRef>
          <a:fillRef idx="2">
            <a:schemeClr val="dk1"/>
          </a:fillRef>
          <a:effectRef idx="1">
            <a:schemeClr val="dk1"/>
          </a:effectRef>
          <a:fontRef idx="minor">
            <a:schemeClr val="dk1"/>
          </a:fontRef>
        </p:style>
        <p:txBody>
          <a:bodyPr>
            <a:normAutofit fontScale="47500" lnSpcReduction="20000"/>
          </a:bodyPr>
          <a:lstStyle/>
          <a:p>
            <a:pPr>
              <a:buNone/>
            </a:pPr>
            <a:r>
              <a:rPr lang="sl-SI" dirty="0" smtClean="0"/>
              <a:t>	</a:t>
            </a:r>
          </a:p>
          <a:p>
            <a:pPr>
              <a:lnSpc>
                <a:spcPct val="120000"/>
              </a:lnSpc>
              <a:buNone/>
            </a:pPr>
            <a:r>
              <a:rPr lang="sl-SI" sz="4200" b="1" dirty="0" smtClean="0"/>
              <a:t>Stalin je za </a:t>
            </a:r>
            <a:r>
              <a:rPr lang="sl-SI" sz="4200" b="1" dirty="0" smtClean="0">
                <a:solidFill>
                  <a:srgbClr val="C00000"/>
                </a:solidFill>
              </a:rPr>
              <a:t>nadzorovanje</a:t>
            </a:r>
            <a:r>
              <a:rPr lang="sl-SI" sz="4200" b="1" dirty="0" smtClean="0"/>
              <a:t> države uporabljal posebne metode nadzora in prisile:</a:t>
            </a:r>
          </a:p>
          <a:p>
            <a:pPr lvl="1">
              <a:lnSpc>
                <a:spcPct val="120000"/>
              </a:lnSpc>
            </a:pPr>
            <a:r>
              <a:rPr lang="sl-SI" sz="4200" b="1" dirty="0" smtClean="0"/>
              <a:t>tajna policija</a:t>
            </a:r>
          </a:p>
          <a:p>
            <a:pPr lvl="1">
              <a:lnSpc>
                <a:spcPct val="120000"/>
              </a:lnSpc>
            </a:pPr>
            <a:r>
              <a:rPr lang="sl-SI" sz="4200" b="1" dirty="0" smtClean="0"/>
              <a:t>čistke v stranki in vojski</a:t>
            </a:r>
          </a:p>
          <a:p>
            <a:pPr lvl="1">
              <a:lnSpc>
                <a:spcPct val="120000"/>
              </a:lnSpc>
            </a:pPr>
            <a:r>
              <a:rPr lang="sl-SI" sz="4200" b="1" dirty="0" smtClean="0"/>
              <a:t>preganjanje pravoslavne cerkve in vernikov</a:t>
            </a:r>
          </a:p>
          <a:p>
            <a:pPr lvl="1">
              <a:lnSpc>
                <a:spcPct val="120000"/>
              </a:lnSpc>
            </a:pPr>
            <a:r>
              <a:rPr lang="sl-SI" sz="4400" b="1" dirty="0" smtClean="0"/>
              <a:t>nadzor nad kulturo, umetnostjo in mediji</a:t>
            </a:r>
          </a:p>
          <a:p>
            <a:pPr lvl="0">
              <a:buNone/>
            </a:pPr>
            <a:r>
              <a:rPr lang="sl-SI" sz="4400" b="1" dirty="0" smtClean="0"/>
              <a:t>        - propaganda (mediji, umetnost) </a:t>
            </a:r>
          </a:p>
          <a:p>
            <a:pPr lvl="0">
              <a:buNone/>
            </a:pPr>
            <a:r>
              <a:rPr lang="sl-SI" sz="4400" b="1" dirty="0" smtClean="0"/>
              <a:t>        - montirani sodni procesi proti nasprotnikom režima,</a:t>
            </a:r>
          </a:p>
          <a:p>
            <a:pPr lvl="0">
              <a:buNone/>
            </a:pPr>
            <a:r>
              <a:rPr lang="sl-SI" sz="4400" b="1" dirty="0" smtClean="0"/>
              <a:t>        - izgnanstva v Sibirijo (delovna taborišča - </a:t>
            </a:r>
            <a:r>
              <a:rPr lang="sl-SI" sz="4400" b="1" dirty="0" smtClean="0">
                <a:solidFill>
                  <a:srgbClr val="FF0000"/>
                </a:solidFill>
              </a:rPr>
              <a:t>gulagi</a:t>
            </a:r>
            <a:r>
              <a:rPr lang="sl-SI" sz="4400" b="1" dirty="0" smtClean="0"/>
              <a:t>),</a:t>
            </a:r>
          </a:p>
          <a:p>
            <a:pPr lvl="0">
              <a:buNone/>
            </a:pPr>
            <a:r>
              <a:rPr lang="sl-SI" sz="4400" b="1" dirty="0" smtClean="0"/>
              <a:t>        - </a:t>
            </a:r>
            <a:r>
              <a:rPr lang="sl-SI" sz="4400" b="1" dirty="0" smtClean="0">
                <a:hlinkClick r:id="rId3"/>
              </a:rPr>
              <a:t>kult Stalinove osebnosti</a:t>
            </a:r>
            <a:r>
              <a:rPr lang="sl-SI" sz="4400" b="1" dirty="0" smtClean="0"/>
              <a:t>.</a:t>
            </a:r>
          </a:p>
          <a:p>
            <a:pPr lvl="1">
              <a:lnSpc>
                <a:spcPct val="120000"/>
              </a:lnSpc>
            </a:pPr>
            <a:endParaRPr lang="sl-SI" sz="4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box(in)">
                                      <p:cBhvr>
                                        <p:cTn id="13" dur="1000"/>
                                        <p:tgtEl>
                                          <p:spTgt spid="205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box(in)">
                                      <p:cBhvr>
                                        <p:cTn id="18" dur="1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ox(in)">
                                      <p:cBhvr>
                                        <p:cTn id="23" dur="10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box(in)">
                                      <p:cBhvr>
                                        <p:cTn id="28" dur="1000"/>
                                        <p:tgtEl>
                                          <p:spTgt spid="3">
                                            <p:txEl>
                                              <p:pRg st="1" end="1"/>
                                            </p:txEl>
                                          </p:spTgt>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box(in)">
                                      <p:cBhvr>
                                        <p:cTn id="31" dur="1000"/>
                                        <p:tgtEl>
                                          <p:spTgt spid="3">
                                            <p:txEl>
                                              <p:pRg st="2" end="2"/>
                                            </p:txEl>
                                          </p:spTgt>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box(in)">
                                      <p:cBhvr>
                                        <p:cTn id="34" dur="1000"/>
                                        <p:tgtEl>
                                          <p:spTgt spid="3">
                                            <p:txEl>
                                              <p:pRg st="3" end="3"/>
                                            </p:txEl>
                                          </p:spTgt>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box(in)">
                                      <p:cBhvr>
                                        <p:cTn id="37" dur="1000"/>
                                        <p:tgtEl>
                                          <p:spTgt spid="3">
                                            <p:txEl>
                                              <p:pRg st="4" end="4"/>
                                            </p:txEl>
                                          </p:spTgt>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box(in)">
                                      <p:cBhvr>
                                        <p:cTn id="40" dur="1000"/>
                                        <p:tgtEl>
                                          <p:spTgt spid="3">
                                            <p:txEl>
                                              <p:pRg st="5" end="5"/>
                                            </p:txEl>
                                          </p:spTgt>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ox(in)">
                                      <p:cBhvr>
                                        <p:cTn id="43" dur="1000"/>
                                        <p:tgtEl>
                                          <p:spTgt spid="3">
                                            <p:txEl>
                                              <p:pRg st="6" end="6"/>
                                            </p:txEl>
                                          </p:spTgt>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box(in)">
                                      <p:cBhvr>
                                        <p:cTn id="46" dur="1000"/>
                                        <p:tgtEl>
                                          <p:spTgt spid="3">
                                            <p:txEl>
                                              <p:pRg st="7" end="7"/>
                                            </p:txEl>
                                          </p:spTgt>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box(in)">
                                      <p:cBhvr>
                                        <p:cTn id="49" dur="1000"/>
                                        <p:tgtEl>
                                          <p:spTgt spid="3">
                                            <p:txEl>
                                              <p:pRg st="8" end="8"/>
                                            </p:txEl>
                                          </p:spTgt>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57200" y="5791200"/>
            <a:ext cx="8229600" cy="838200"/>
          </a:xfrm>
          <a:prstGeom prst="rect">
            <a:avLst/>
          </a:prstGeom>
        </p:spPr>
        <p:txBody>
          <a:bodyPr/>
          <a:lstStyle/>
          <a:p>
            <a:pPr algn="l"/>
            <a:r>
              <a:rPr lang="sl-SI" dirty="0" smtClean="0">
                <a:hlinkClick r:id="rId2" action="ppaction://hlinkfile"/>
              </a:rPr>
              <a:t>Gulagi </a:t>
            </a:r>
            <a:r>
              <a:rPr lang="sl-SI" dirty="0" smtClean="0"/>
              <a:t>v Sibiriji</a:t>
            </a:r>
            <a:endParaRPr lang="sl-SI"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97513" cy="554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8353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76200" y="5562600"/>
            <a:ext cx="8610600" cy="1143000"/>
          </a:xfrm>
          <a:prstGeom prst="rect">
            <a:avLst/>
          </a:prstGeom>
        </p:spPr>
        <p:txBody>
          <a:bodyPr>
            <a:normAutofit fontScale="55000" lnSpcReduction="20000"/>
          </a:bodyPr>
          <a:lstStyle/>
          <a:p>
            <a:r>
              <a:rPr lang="sl-SI" dirty="0"/>
              <a:t>Gulagi v Sibiriji: Gulag je čuden tip 'mesta' - spominja bolj na mesto iz nočne more, kjer za delo nisi plačan, pokojninski načrt pa je smrtonosen. Sibirija je polna takih mest duhov. Ta sovjetski gulag so uporabljali kot delovno in zaporniško taborišče, v njem pa danes še vedno lahko obiščemo okvire stavb in ostanke nekega (temnega) časa.</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4895216"/>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1642</TotalTime>
  <Words>340</Words>
  <Application>Microsoft Office PowerPoint</Application>
  <PresentationFormat>Diaprojekcija na zaslonu (4:3)</PresentationFormat>
  <Paragraphs>62</Paragraphs>
  <Slides>18</Slides>
  <Notes>0</Notes>
  <HiddenSlides>0</HiddenSlides>
  <MMClips>0</MMClips>
  <ScaleCrop>false</ScaleCrop>
  <HeadingPairs>
    <vt:vector size="4" baseType="variant">
      <vt:variant>
        <vt:lpstr>Tema</vt:lpstr>
      </vt:variant>
      <vt:variant>
        <vt:i4>2</vt:i4>
      </vt:variant>
      <vt:variant>
        <vt:lpstr>Naslovi diapozitivov</vt:lpstr>
      </vt:variant>
      <vt:variant>
        <vt:i4>18</vt:i4>
      </vt:variant>
    </vt:vector>
  </HeadingPairs>
  <TitlesOfParts>
    <vt:vector size="20" baseType="lpstr">
      <vt:lpstr>Officeova tema</vt:lpstr>
      <vt:lpstr>BlackTie</vt:lpstr>
      <vt:lpstr>STALINIZEM –  uspeh ali neuspeh  za Sovjetsko zvezo</vt:lpstr>
      <vt:lpstr>PowerPointova predstavitev</vt:lpstr>
      <vt:lpstr>PowerPointova predstavitev</vt:lpstr>
      <vt:lpstr>Državljanska vojna</vt:lpstr>
      <vt:lpstr>PowerPointova predstavitev</vt:lpstr>
      <vt:lpstr>Sovjetska zveza</vt:lpstr>
      <vt:lpstr>Nadzor vsepovsod</vt:lpstr>
      <vt:lpstr>PowerPointova predstavitev</vt:lpstr>
      <vt:lpstr>PowerPointova predstavitev</vt:lpstr>
      <vt:lpstr>PowerPointova predstavitev</vt:lpstr>
      <vt:lpstr>PowerPointova predstavitev</vt:lpstr>
      <vt:lpstr>PowerPointova predstavitev</vt:lpstr>
      <vt:lpstr>Plansko gospodarstvo</vt:lpstr>
      <vt:lpstr>PowerPointova predstavitev</vt:lpstr>
      <vt:lpstr>PowerPointova predstavitev</vt:lpstr>
      <vt:lpstr>PowerPointova predstavitev</vt:lpstr>
      <vt:lpstr>PONOVIMO</vt:lpstr>
      <vt:lpstr>PowerPointova predstavitev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Diapozitiv 1</dc:title>
  <dc:creator>Helena</dc:creator>
  <cp:lastModifiedBy>Admin</cp:lastModifiedBy>
  <cp:revision>28</cp:revision>
  <dcterms:created xsi:type="dcterms:W3CDTF">2013-08-26T20:03:38Z</dcterms:created>
  <dcterms:modified xsi:type="dcterms:W3CDTF">2018-10-19T14:14:23Z</dcterms:modified>
</cp:coreProperties>
</file>