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1" r:id="rId7"/>
    <p:sldId id="265" r:id="rId8"/>
    <p:sldId id="266" r:id="rId9"/>
    <p:sldId id="259" r:id="rId10"/>
    <p:sldId id="260" r:id="rId11"/>
    <p:sldId id="273" r:id="rId12"/>
    <p:sldId id="275" r:id="rId13"/>
    <p:sldId id="277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3162-3B0A-4E3C-AF25-6EBC7A68F27C}" type="datetimeFigureOut">
              <a:rPr lang="sl-SI" smtClean="0"/>
              <a:pPr/>
              <a:t>25. 10. 2018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O4Inbao8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sz="6000" b="1" dirty="0" smtClean="0"/>
              <a:t>VZPON FAŠIZMA V EVROPI</a:t>
            </a:r>
            <a:endParaRPr lang="sl-SI" sz="6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4151697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Zaobljeni pravokotnik 4"/>
          <p:cNvSpPr/>
          <p:nvPr/>
        </p:nvSpPr>
        <p:spPr>
          <a:xfrm>
            <a:off x="3491880" y="332656"/>
            <a:ext cx="4824536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Fašistična Italija pod vodstvom Mussolinija je postala vzor za fašistične sisteme tudi v drugih državah.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203848" y="5373216"/>
            <a:ext cx="5328592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2000" b="1" dirty="0" smtClean="0"/>
          </a:p>
          <a:p>
            <a:pPr algn="ctr"/>
            <a:r>
              <a:rPr lang="sl-SI" sz="2000" b="1" dirty="0" smtClean="0"/>
              <a:t>V 30. letih so se avtokratski sistemi uveljavili v mnogih državah (Poljski, Madžarski, Kitajski, Jugoslaviji, Romuniji, Bolgariji).</a:t>
            </a:r>
          </a:p>
          <a:p>
            <a:pPr algn="ctr"/>
            <a:endParaRPr lang="sl-SI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2764940" cy="4680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28600" y="1524000"/>
            <a:ext cx="87630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sl-SI" sz="2800" dirty="0"/>
              <a:t>Fašisti pripomorejo k dvigu gospodarstva z </a:t>
            </a:r>
            <a:r>
              <a:rPr lang="sl-SI" sz="2800" u="sng" dirty="0" smtClean="0">
                <a:solidFill>
                  <a:srgbClr val="FF0000"/>
                </a:solidFill>
              </a:rPr>
              <a:t>javnimi deli </a:t>
            </a:r>
            <a:r>
              <a:rPr lang="sl-SI" sz="2800" dirty="0"/>
              <a:t>, zmanjšajo </a:t>
            </a:r>
            <a:r>
              <a:rPr lang="sl-SI" sz="2800" u="sng" dirty="0" smtClean="0">
                <a:solidFill>
                  <a:srgbClr val="FF0000"/>
                </a:solidFill>
              </a:rPr>
              <a:t>brezposelnost</a:t>
            </a:r>
            <a:r>
              <a:rPr lang="sl-SI" sz="2800" dirty="0" smtClean="0"/>
              <a:t> </a:t>
            </a:r>
            <a:r>
              <a:rPr lang="sl-SI" sz="2800" dirty="0"/>
              <a:t>in si tako pridobijo </a:t>
            </a:r>
            <a:r>
              <a:rPr lang="sl-SI" sz="2800" dirty="0" smtClean="0"/>
              <a:t>množice </a:t>
            </a:r>
            <a:r>
              <a:rPr lang="sl-SI" sz="2800" dirty="0"/>
              <a:t>na svojo stran</a:t>
            </a:r>
            <a:r>
              <a:rPr lang="sl-SI" sz="2800" dirty="0" smtClean="0"/>
              <a:t>.</a:t>
            </a:r>
          </a:p>
          <a:p>
            <a:pPr algn="l"/>
            <a:r>
              <a:rPr lang="sl-SI" sz="2800" dirty="0"/>
              <a:t> </a:t>
            </a:r>
            <a:r>
              <a:rPr lang="sl-SI" sz="2800" dirty="0" smtClean="0"/>
              <a:t>                              </a:t>
            </a:r>
          </a:p>
          <a:p>
            <a:pPr algn="l"/>
            <a:r>
              <a:rPr lang="sl-SI" sz="2800" dirty="0"/>
              <a:t> </a:t>
            </a:r>
            <a:r>
              <a:rPr lang="sl-SI" sz="2800" dirty="0" smtClean="0"/>
              <a:t>                              </a:t>
            </a:r>
          </a:p>
          <a:p>
            <a:pPr algn="l"/>
            <a:r>
              <a:rPr lang="sl-SI" sz="2800" dirty="0"/>
              <a:t>	</a:t>
            </a:r>
            <a:r>
              <a:rPr lang="sl-SI" sz="2800" dirty="0" smtClean="0"/>
              <a:t>			</a:t>
            </a:r>
          </a:p>
          <a:p>
            <a:pPr algn="l"/>
            <a:r>
              <a:rPr lang="sl-SI" sz="2800" dirty="0"/>
              <a:t>	</a:t>
            </a:r>
            <a:r>
              <a:rPr lang="sl-SI" sz="2800" dirty="0" smtClean="0"/>
              <a:t>			 </a:t>
            </a:r>
          </a:p>
          <a:p>
            <a:pPr algn="l"/>
            <a:r>
              <a:rPr lang="sl-SI" sz="2800" dirty="0"/>
              <a:t> </a:t>
            </a:r>
            <a:r>
              <a:rPr lang="sl-SI" sz="2800" dirty="0" smtClean="0"/>
              <a:t>                              </a:t>
            </a:r>
            <a:r>
              <a:rPr lang="en-US" sz="2800" dirty="0" smtClean="0"/>
              <a:t>         </a:t>
            </a:r>
            <a:r>
              <a:rPr lang="sl-SI" sz="2800" dirty="0" smtClean="0"/>
              <a:t> </a:t>
            </a:r>
            <a:r>
              <a:rPr lang="sl-SI" sz="2800" i="1" dirty="0" smtClean="0"/>
              <a:t>spodbujanje </a:t>
            </a:r>
            <a:r>
              <a:rPr lang="sl-SI" sz="2800" i="1" dirty="0"/>
              <a:t>I</a:t>
            </a:r>
            <a:r>
              <a:rPr lang="sl-SI" sz="2800" i="1" dirty="0" smtClean="0"/>
              <a:t>talijanov k </a:t>
            </a:r>
          </a:p>
          <a:p>
            <a:pPr algn="l"/>
            <a:r>
              <a:rPr lang="sl-SI" sz="2800" i="1" dirty="0" smtClean="0"/>
              <a:t>                                    </a:t>
            </a:r>
            <a:r>
              <a:rPr lang="en-US" sz="2800" i="1" dirty="0" smtClean="0"/>
              <a:t>     </a:t>
            </a:r>
            <a:r>
              <a:rPr lang="sl-SI" sz="2800" i="1" dirty="0" smtClean="0"/>
              <a:t>delu in širjenju imperija</a:t>
            </a:r>
          </a:p>
          <a:p>
            <a:pPr algn="l"/>
            <a:endParaRPr lang="sl-SI" sz="2800" dirty="0"/>
          </a:p>
          <a:p>
            <a:pPr algn="l"/>
            <a:endParaRPr lang="sl-SI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7848600" cy="701040"/>
          </a:xfrm>
        </p:spPr>
        <p:txBody>
          <a:bodyPr>
            <a:normAutofit/>
          </a:bodyPr>
          <a:lstStyle/>
          <a:p>
            <a:pPr algn="l"/>
            <a:r>
              <a:rPr lang="sl-SI" sz="3600" dirty="0" smtClean="0"/>
              <a:t>4. </a:t>
            </a:r>
            <a:r>
              <a:rPr lang="sl-SI" sz="3600" dirty="0" smtClean="0"/>
              <a:t>Dvig </a:t>
            </a:r>
            <a:r>
              <a:rPr lang="sl-SI" sz="3600" dirty="0" smtClean="0"/>
              <a:t>GOSPODARSTVA</a:t>
            </a:r>
            <a:endParaRPr lang="sl-SI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68960"/>
            <a:ext cx="3581400" cy="263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8016" y="1196752"/>
            <a:ext cx="88392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Mussolinijevo popuščanje </a:t>
            </a:r>
            <a:r>
              <a:rPr lang="sl-SI" sz="3200" dirty="0">
                <a:solidFill>
                  <a:srgbClr val="FF0000"/>
                </a:solidFill>
              </a:rPr>
              <a:t>Nemcem pri vprašanju vpliva v </a:t>
            </a:r>
            <a:r>
              <a:rPr lang="sl-SI" sz="3200" dirty="0" smtClean="0">
                <a:solidFill>
                  <a:srgbClr val="FF0000"/>
                </a:solidFill>
              </a:rPr>
              <a:t>Avstriji</a:t>
            </a:r>
            <a:r>
              <a:rPr lang="sl-SI" sz="3200" dirty="0"/>
              <a:t>,</a:t>
            </a:r>
            <a:endParaRPr lang="sl-SI" sz="3200" dirty="0" smtClean="0">
              <a:solidFill>
                <a:srgbClr val="FF0000"/>
              </a:solidFill>
            </a:endParaRPr>
          </a:p>
          <a:p>
            <a:endParaRPr lang="sl-SI" sz="3200" dirty="0"/>
          </a:p>
          <a:p>
            <a:pPr marL="0" indent="0">
              <a:buNone/>
            </a:pPr>
            <a:r>
              <a:rPr lang="sl-SI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              </a:t>
            </a:r>
            <a:r>
              <a:rPr lang="sl-SI" sz="3200" dirty="0" smtClean="0">
                <a:solidFill>
                  <a:srgbClr val="FF0000"/>
                </a:solidFill>
              </a:rPr>
              <a:t>približevanje držav</a:t>
            </a:r>
          </a:p>
          <a:p>
            <a:endParaRPr lang="sl-SI" sz="3200" dirty="0" smtClean="0"/>
          </a:p>
          <a:p>
            <a:endParaRPr lang="sl-SI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      </a:t>
            </a:r>
            <a:r>
              <a:rPr lang="sl-SI" sz="3200" dirty="0" smtClean="0">
                <a:solidFill>
                  <a:srgbClr val="FF0000"/>
                </a:solidFill>
              </a:rPr>
              <a:t>1936 prijateljska pogodba</a:t>
            </a:r>
          </a:p>
          <a:p>
            <a:pPr marL="0" indent="0">
              <a:buNone/>
            </a:pPr>
            <a:r>
              <a:rPr lang="en-US" sz="3200" dirty="0" smtClean="0"/>
              <a:t>                 </a:t>
            </a:r>
            <a:r>
              <a:rPr lang="sl-SI" sz="3200" dirty="0" smtClean="0"/>
              <a:t>  </a:t>
            </a:r>
            <a:r>
              <a:rPr lang="sl-SI" sz="3200" dirty="0"/>
              <a:t>to imenujemo os Rim-Berlin.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4572000" cy="701040"/>
          </a:xfrm>
        </p:spPr>
        <p:txBody>
          <a:bodyPr>
            <a:normAutofit/>
          </a:bodyPr>
          <a:lstStyle/>
          <a:p>
            <a:pPr algn="l"/>
            <a:r>
              <a:rPr lang="sl-SI" sz="3600" dirty="0" smtClean="0"/>
              <a:t>5. Os Rim - Berlin</a:t>
            </a:r>
            <a:endParaRPr lang="sl-SI" sz="3600" dirty="0"/>
          </a:p>
        </p:txBody>
      </p:sp>
      <p:sp>
        <p:nvSpPr>
          <p:cNvPr id="4" name="Down Arrow 3"/>
          <p:cNvSpPr/>
          <p:nvPr/>
        </p:nvSpPr>
        <p:spPr>
          <a:xfrm>
            <a:off x="4305300" y="2514600"/>
            <a:ext cx="242316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Down Arrow 4"/>
          <p:cNvSpPr/>
          <p:nvPr/>
        </p:nvSpPr>
        <p:spPr>
          <a:xfrm>
            <a:off x="4343400" y="4267200"/>
            <a:ext cx="242316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81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2514600"/>
            <a:ext cx="3429000" cy="20939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 smtClean="0"/>
              <a:t>Srečanje Hitlerja in Mussolinija leta 1936</a:t>
            </a:r>
            <a:endParaRPr lang="sl-SI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41" y="0"/>
            <a:ext cx="43336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82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3600" b="1" dirty="0" smtClean="0"/>
              <a:t>3. Državljanska vojna v Španiji</a:t>
            </a:r>
            <a:endParaRPr lang="sl-SI" sz="3600" b="1" dirty="0"/>
          </a:p>
        </p:txBody>
      </p:sp>
      <p:sp>
        <p:nvSpPr>
          <p:cNvPr id="6" name="Pravokotnik 5"/>
          <p:cNvSpPr/>
          <p:nvPr/>
        </p:nvSpPr>
        <p:spPr>
          <a:xfrm>
            <a:off x="3995936" y="1340768"/>
            <a:ext cx="172819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1931 zmaga republikancev.</a:t>
            </a:r>
            <a:endParaRPr lang="sl-SI" sz="2000" b="1" dirty="0"/>
          </a:p>
        </p:txBody>
      </p:sp>
      <p:sp>
        <p:nvSpPr>
          <p:cNvPr id="7" name="Pravokotnik 6"/>
          <p:cNvSpPr/>
          <p:nvPr/>
        </p:nvSpPr>
        <p:spPr>
          <a:xfrm>
            <a:off x="1835696" y="1700808"/>
            <a:ext cx="165618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Razglasili republiko.</a:t>
            </a:r>
            <a:endParaRPr lang="sl-SI" sz="2000" b="1" dirty="0"/>
          </a:p>
        </p:txBody>
      </p:sp>
      <p:sp>
        <p:nvSpPr>
          <p:cNvPr id="8" name="Pravokotnik 7"/>
          <p:cNvSpPr/>
          <p:nvPr/>
        </p:nvSpPr>
        <p:spPr>
          <a:xfrm>
            <a:off x="1115616" y="2996952"/>
            <a:ext cx="1728192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Izvedli reforme v korist ljudstva.</a:t>
            </a:r>
            <a:endParaRPr lang="sl-SI" sz="2000" b="1" dirty="0"/>
          </a:p>
        </p:txBody>
      </p:sp>
      <p:sp>
        <p:nvSpPr>
          <p:cNvPr id="9" name="Pravokotnik 8"/>
          <p:cNvSpPr/>
          <p:nvPr/>
        </p:nvSpPr>
        <p:spPr>
          <a:xfrm>
            <a:off x="3275856" y="5013176"/>
            <a:ext cx="252028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Ljudske fronte – zveze protifašističnih gibanj in strank.</a:t>
            </a:r>
            <a:endParaRPr lang="sl-SI" sz="2000" b="1" dirty="0"/>
          </a:p>
        </p:txBody>
      </p:sp>
      <p:sp>
        <p:nvSpPr>
          <p:cNvPr id="12" name="Elipsa 11"/>
          <p:cNvSpPr/>
          <p:nvPr/>
        </p:nvSpPr>
        <p:spPr>
          <a:xfrm>
            <a:off x="3347864" y="2780928"/>
            <a:ext cx="2304256" cy="165618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bg1"/>
                </a:solidFill>
              </a:rPr>
              <a:t>VZROKI</a:t>
            </a:r>
            <a:endParaRPr lang="sl-SI" sz="3200" b="1" dirty="0">
              <a:solidFill>
                <a:schemeClr val="bg1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6516216" y="3068960"/>
            <a:ext cx="223224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1936 upor generala Francisca Franca, fašista.</a:t>
            </a:r>
            <a:endParaRPr lang="sl-SI" sz="2000" b="1" dirty="0"/>
          </a:p>
        </p:txBody>
      </p:sp>
      <p:sp>
        <p:nvSpPr>
          <p:cNvPr id="15" name="Pravokotnik 14"/>
          <p:cNvSpPr/>
          <p:nvPr/>
        </p:nvSpPr>
        <p:spPr>
          <a:xfrm>
            <a:off x="5940152" y="1844824"/>
            <a:ext cx="2088232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Državljanska vojna</a:t>
            </a:r>
          </a:p>
          <a:p>
            <a:pPr algn="ctr"/>
            <a:r>
              <a:rPr lang="sl-SI" sz="2000" b="1" dirty="0" smtClean="0"/>
              <a:t>1936 – 1939.</a:t>
            </a:r>
            <a:endParaRPr lang="sl-SI" sz="2000" b="1" dirty="0"/>
          </a:p>
        </p:txBody>
      </p:sp>
      <p:sp>
        <p:nvSpPr>
          <p:cNvPr id="16" name="Pravokotnik 15"/>
          <p:cNvSpPr/>
          <p:nvPr/>
        </p:nvSpPr>
        <p:spPr>
          <a:xfrm>
            <a:off x="827584" y="4581128"/>
            <a:ext cx="2160240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Prizadeli veleposestnike, Cerkev, vplivneže.</a:t>
            </a:r>
            <a:endParaRPr lang="sl-SI" sz="20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37112"/>
            <a:ext cx="160604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975808" y="188640"/>
            <a:ext cx="5177230" cy="3456384"/>
            <a:chOff x="2123728" y="836712"/>
            <a:chExt cx="5029309" cy="345638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836712"/>
              <a:ext cx="5029309" cy="21602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2996952"/>
              <a:ext cx="4067686" cy="129614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6" name="Pravokotnik 5"/>
          <p:cNvSpPr/>
          <p:nvPr/>
        </p:nvSpPr>
        <p:spPr>
          <a:xfrm>
            <a:off x="266345" y="2420888"/>
            <a:ext cx="2001399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Nemčija in Italija sta podprli Franca in mu poslali pomoč.</a:t>
            </a:r>
            <a:endParaRPr lang="sl-SI" sz="2000" b="1" dirty="0"/>
          </a:p>
        </p:txBody>
      </p:sp>
      <p:sp>
        <p:nvSpPr>
          <p:cNvPr id="7" name="Pravokotnik 6"/>
          <p:cNvSpPr/>
          <p:nvPr/>
        </p:nvSpPr>
        <p:spPr>
          <a:xfrm>
            <a:off x="7092280" y="2420888"/>
            <a:ext cx="1779021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Zahodnoevropske države so ostale nevtralne.</a:t>
            </a:r>
            <a:endParaRPr lang="sl-SI" sz="2000" b="1" dirty="0"/>
          </a:p>
        </p:txBody>
      </p:sp>
      <p:sp>
        <p:nvSpPr>
          <p:cNvPr id="8" name="Pravokotnik 7"/>
          <p:cNvSpPr/>
          <p:nvPr/>
        </p:nvSpPr>
        <p:spPr>
          <a:xfrm>
            <a:off x="6372200" y="4221088"/>
            <a:ext cx="2664296" cy="20162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Vladnim silam je pomagala le  skupina mednarodnih prostovoljcev in delno Sovjetska zveza.</a:t>
            </a:r>
            <a:endParaRPr lang="sl-SI" sz="2000" b="1" dirty="0"/>
          </a:p>
        </p:txBody>
      </p:sp>
      <p:sp>
        <p:nvSpPr>
          <p:cNvPr id="9" name="Pravokotnik 8"/>
          <p:cNvSpPr/>
          <p:nvPr/>
        </p:nvSpPr>
        <p:spPr>
          <a:xfrm>
            <a:off x="342589" y="4221088"/>
            <a:ext cx="1853147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1939 se je vojna končala z zmago Franca.</a:t>
            </a:r>
            <a:endParaRPr lang="sl-SI" sz="2000" b="1" dirty="0"/>
          </a:p>
        </p:txBody>
      </p:sp>
      <p:sp>
        <p:nvSpPr>
          <p:cNvPr id="10" name="Pravokotnik 9"/>
          <p:cNvSpPr/>
          <p:nvPr/>
        </p:nvSpPr>
        <p:spPr>
          <a:xfrm>
            <a:off x="2627784" y="4077072"/>
            <a:ext cx="3403437" cy="23762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Vojna v Španiji je razdelila Evropo. </a:t>
            </a:r>
          </a:p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Izobraženci so jo videli kot spopad med demokracijo in fašizmom, ki se bo razširil po vsej Evropi.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l-SI" b="1" dirty="0" smtClean="0"/>
              <a:t>Ponovimo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Kaj je omogočilo vzpon Mussolinija?</a:t>
            </a:r>
            <a:br>
              <a:rPr lang="sl-SI" sz="2800" b="1" dirty="0" smtClean="0"/>
            </a:br>
            <a:endParaRPr lang="sl-SI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Opiši značilnosti </a:t>
            </a:r>
            <a:r>
              <a:rPr lang="sl-SI" sz="2800" b="1" smtClean="0"/>
              <a:t>fašističnih sistemov.</a:t>
            </a:r>
            <a:r>
              <a:rPr lang="sl-SI" sz="2800" b="1" dirty="0" smtClean="0"/>
              <a:t/>
            </a:r>
            <a:br>
              <a:rPr lang="sl-SI" sz="2800" b="1" dirty="0" smtClean="0"/>
            </a:br>
            <a:endParaRPr lang="sl-SI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Zakaj je v Španiji izbruhnila državljanska vojna?</a:t>
            </a:r>
          </a:p>
          <a:p>
            <a:pPr marL="514350" indent="-514350">
              <a:buFont typeface="+mj-lt"/>
              <a:buAutoNum type="arabicPeriod"/>
            </a:pPr>
            <a:endParaRPr lang="sl-SI" sz="2800" b="1" dirty="0"/>
          </a:p>
          <a:p>
            <a:pPr marL="514350" indent="-514350">
              <a:buNone/>
            </a:pPr>
            <a:r>
              <a:rPr lang="sl-SI" sz="2800" b="1" dirty="0" smtClean="0"/>
              <a:t>Premisli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Kakšno vlogo so imeli v totalitarizmu kultura in mediji?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l-SI" b="1" dirty="0" smtClean="0"/>
              <a:t>1. Vzpon fašizma v Italiji</a:t>
            </a:r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2195736" y="1340768"/>
            <a:ext cx="482453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Na vzpon fašizma v Italiji je vplivalo več dejavnikov.</a:t>
            </a:r>
            <a:endParaRPr lang="sl-SI" sz="2000" b="1" dirty="0"/>
          </a:p>
        </p:txBody>
      </p:sp>
      <p:sp>
        <p:nvSpPr>
          <p:cNvPr id="8" name="Pravokotnik 7"/>
          <p:cNvSpPr/>
          <p:nvPr/>
        </p:nvSpPr>
        <p:spPr>
          <a:xfrm>
            <a:off x="395536" y="2492896"/>
            <a:ext cx="273630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Določila versajske konference so Italijane zelo razočarala.</a:t>
            </a:r>
            <a:endParaRPr lang="sl-SI" b="1" dirty="0"/>
          </a:p>
        </p:txBody>
      </p:sp>
      <p:sp>
        <p:nvSpPr>
          <p:cNvPr id="9" name="Pravokotnik 8"/>
          <p:cNvSpPr/>
          <p:nvPr/>
        </p:nvSpPr>
        <p:spPr>
          <a:xfrm>
            <a:off x="6012160" y="2492896"/>
            <a:ext cx="2808312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Povojna gospodarska kriza, brezposelnost, delavske stavke , nemiri.</a:t>
            </a:r>
            <a:endParaRPr lang="sl-SI" b="1" dirty="0"/>
          </a:p>
        </p:txBody>
      </p:sp>
      <p:sp>
        <p:nvSpPr>
          <p:cNvPr id="10" name="Pravokotnik 9"/>
          <p:cNvSpPr/>
          <p:nvPr/>
        </p:nvSpPr>
        <p:spPr>
          <a:xfrm>
            <a:off x="3383868" y="2492896"/>
            <a:ext cx="237626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Strah  premožnih pred izbruhom socialistične revolucije.</a:t>
            </a:r>
            <a:endParaRPr lang="sl-SI" b="1" dirty="0"/>
          </a:p>
        </p:txBody>
      </p:sp>
      <p:sp>
        <p:nvSpPr>
          <p:cNvPr id="11" name="Pravokotnik 10"/>
          <p:cNvSpPr/>
          <p:nvPr/>
        </p:nvSpPr>
        <p:spPr>
          <a:xfrm>
            <a:off x="2123728" y="4437112"/>
            <a:ext cx="4608512" cy="13681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Rasla je priljubljenost </a:t>
            </a:r>
            <a:r>
              <a:rPr lang="sl-SI" sz="2000" b="1" dirty="0" smtClean="0">
                <a:solidFill>
                  <a:srgbClr val="FF0000"/>
                </a:solidFill>
              </a:rPr>
              <a:t>Benita Mussolinija </a:t>
            </a:r>
            <a:r>
              <a:rPr lang="sl-SI" sz="2000" b="1" dirty="0" smtClean="0"/>
              <a:t>in njegove </a:t>
            </a:r>
            <a:r>
              <a:rPr lang="sl-SI" sz="2000" b="1" dirty="0" smtClean="0">
                <a:solidFill>
                  <a:srgbClr val="FF0000"/>
                </a:solidFill>
              </a:rPr>
              <a:t>fašistične stranke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  <p:sp>
        <p:nvSpPr>
          <p:cNvPr id="12" name="Puščica dol 11"/>
          <p:cNvSpPr/>
          <p:nvPr/>
        </p:nvSpPr>
        <p:spPr>
          <a:xfrm>
            <a:off x="4355976" y="3789040"/>
            <a:ext cx="432048" cy="50405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 dol 12"/>
          <p:cNvSpPr/>
          <p:nvPr/>
        </p:nvSpPr>
        <p:spPr>
          <a:xfrm>
            <a:off x="4391980" y="2132856"/>
            <a:ext cx="360040" cy="28803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C:\Šola\Zgodovina\PPT 9\Gradivo\SLIKE ZGODOVINA 9_prva izdaja\070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717032"/>
            <a:ext cx="1438656" cy="225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079733" y="332656"/>
            <a:ext cx="2984535" cy="4140590"/>
            <a:chOff x="2915816" y="1673966"/>
            <a:chExt cx="2984535" cy="41405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1673966"/>
              <a:ext cx="2430237" cy="374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Pravokotnik 2"/>
            <p:cNvSpPr/>
            <p:nvPr/>
          </p:nvSpPr>
          <p:spPr>
            <a:xfrm>
              <a:off x="2915816" y="5445224"/>
              <a:ext cx="2984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/>
                <a:t>Mussolini pozdravlja množice.</a:t>
              </a:r>
            </a:p>
          </p:txBody>
        </p:sp>
      </p:grpSp>
      <p:sp>
        <p:nvSpPr>
          <p:cNvPr id="5" name="Pravokotnik 4"/>
          <p:cNvSpPr/>
          <p:nvPr/>
        </p:nvSpPr>
        <p:spPr>
          <a:xfrm>
            <a:off x="1691680" y="4653136"/>
            <a:ext cx="5760640" cy="1800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FF0000"/>
                </a:solidFill>
              </a:rPr>
              <a:t>Mussolini</a:t>
            </a:r>
            <a:r>
              <a:rPr lang="sl-SI" sz="2000" b="1" dirty="0" smtClean="0"/>
              <a:t> je postal </a:t>
            </a:r>
            <a:r>
              <a:rPr lang="sl-SI" sz="2000" b="1" dirty="0" err="1" smtClean="0">
                <a:solidFill>
                  <a:srgbClr val="FF0000"/>
                </a:solidFill>
              </a:rPr>
              <a:t>Duce</a:t>
            </a:r>
            <a:r>
              <a:rPr lang="sl-SI" sz="2000" b="1" dirty="0" smtClean="0"/>
              <a:t> ali voditelj.</a:t>
            </a:r>
          </a:p>
          <a:p>
            <a:pPr algn="ctr"/>
            <a:r>
              <a:rPr lang="sl-SI" sz="2000" b="1" dirty="0" smtClean="0"/>
              <a:t>Postopoma je odpravil demokracijo in uvedel </a:t>
            </a:r>
            <a:r>
              <a:rPr lang="sl-SI" sz="2000" b="1" dirty="0" smtClean="0">
                <a:solidFill>
                  <a:srgbClr val="FF0000"/>
                </a:solidFill>
              </a:rPr>
              <a:t>totalitarno državo</a:t>
            </a:r>
            <a:r>
              <a:rPr lang="sl-SI" sz="2000" b="1" dirty="0" smtClean="0"/>
              <a:t>: odpravil je vse politične stranke, razen fašistične.</a:t>
            </a:r>
          </a:p>
          <a:p>
            <a:pPr algn="ctr"/>
            <a:r>
              <a:rPr lang="sl-SI" sz="2000" b="1" dirty="0" smtClean="0"/>
              <a:t>Italijo je vodil kot </a:t>
            </a:r>
            <a:r>
              <a:rPr lang="sl-SI" sz="2000" b="1" dirty="0" smtClean="0">
                <a:solidFill>
                  <a:srgbClr val="FF0000"/>
                </a:solidFill>
              </a:rPr>
              <a:t>diktator.</a:t>
            </a:r>
            <a:endParaRPr lang="sl-SI" sz="2000" b="1" dirty="0">
              <a:solidFill>
                <a:srgbClr val="FF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99592" y="836712"/>
            <a:ext cx="216024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1919 ustanovil fašistično stranko.</a:t>
            </a:r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899592" y="2924944"/>
            <a:ext cx="2160240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Ljudem je obljubil popravo krivic in stabilnost v državi.</a:t>
            </a:r>
            <a:endParaRPr lang="sl-SI" b="1" dirty="0"/>
          </a:p>
        </p:txBody>
      </p:sp>
      <p:sp>
        <p:nvSpPr>
          <p:cNvPr id="8" name="Pravokotnik 7"/>
          <p:cNvSpPr/>
          <p:nvPr/>
        </p:nvSpPr>
        <p:spPr>
          <a:xfrm>
            <a:off x="6084168" y="764704"/>
            <a:ext cx="2664296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V oktobru 1922 je s svojo stranko izvedel “pohod na Rim” in zahteval prevzem oblasti.</a:t>
            </a:r>
            <a:endParaRPr lang="sl-SI" b="1" dirty="0"/>
          </a:p>
        </p:txBody>
      </p:sp>
      <p:sp>
        <p:nvSpPr>
          <p:cNvPr id="9" name="Pravokotnik 8"/>
          <p:cNvSpPr/>
          <p:nvPr/>
        </p:nvSpPr>
        <p:spPr>
          <a:xfrm>
            <a:off x="6084168" y="2636912"/>
            <a:ext cx="2664296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Ob vsesplošnem nasilju fašističnih skupin mu je kralj ponudil vodenje vlade.</a:t>
            </a:r>
            <a:endParaRPr lang="sl-SI" b="1" dirty="0"/>
          </a:p>
        </p:txBody>
      </p:sp>
      <p:sp>
        <p:nvSpPr>
          <p:cNvPr id="11" name="Pravokotnik 10"/>
          <p:cNvSpPr/>
          <p:nvPr/>
        </p:nvSpPr>
        <p:spPr>
          <a:xfrm>
            <a:off x="899592" y="1916832"/>
            <a:ext cx="216024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Oborožene skupine “črnih srajc”.</a:t>
            </a:r>
            <a:endParaRPr lang="sl-SI" b="1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7740352" y="5085184"/>
            <a:ext cx="1224136" cy="1008112"/>
            <a:chOff x="6300192" y="4725144"/>
            <a:chExt cx="1728192" cy="1368152"/>
          </a:xfrm>
        </p:grpSpPr>
        <p:sp>
          <p:nvSpPr>
            <p:cNvPr id="14" name="Zaobljeni pravokotnik 13"/>
            <p:cNvSpPr/>
            <p:nvPr/>
          </p:nvSpPr>
          <p:spPr>
            <a:xfrm>
              <a:off x="6300192" y="5733256"/>
              <a:ext cx="172819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hlinkClick r:id="rId3"/>
                </a:rPr>
                <a:t>Mussolini</a:t>
              </a:r>
              <a:endParaRPr lang="sl-SI" dirty="0"/>
            </a:p>
          </p:txBody>
        </p:sp>
        <p:pic>
          <p:nvPicPr>
            <p:cNvPr id="15" name="Picture 2" descr="C:\Users\Helena\Pictures\Microsoftov organizator izrezkov\MC900441723[1].png">
              <a:hlinkClick r:id="rId3" tooltip="Mussolini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4725144"/>
              <a:ext cx="1227584" cy="12275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5715000"/>
            <a:ext cx="4480561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l-SI" sz="3600" dirty="0" smtClean="0"/>
              <a:t>Pohod na Rim</a:t>
            </a:r>
            <a:endParaRPr lang="sl-SI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0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65" y="1371600"/>
            <a:ext cx="406945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343400" y="1371600"/>
            <a:ext cx="4724400" cy="518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l">
              <a:buFontTx/>
              <a:buChar char="-"/>
            </a:pPr>
            <a:r>
              <a:rPr lang="sl-SI" sz="2500" dirty="0" smtClean="0"/>
              <a:t>Izkoristi razmere in z Zvezo bojevnikov nastopi proti stavkajočim </a:t>
            </a:r>
            <a:r>
              <a:rPr lang="sl-SI" sz="2500" b="1" u="sng" dirty="0" smtClean="0">
                <a:solidFill>
                  <a:srgbClr val="FF0000"/>
                </a:solidFill>
              </a:rPr>
              <a:t>KOMUNISTOM</a:t>
            </a:r>
          </a:p>
          <a:p>
            <a:pPr marL="342900" indent="-342900" algn="l">
              <a:buFontTx/>
              <a:buChar char="-"/>
            </a:pPr>
            <a:r>
              <a:rPr lang="sl-SI" sz="2500" dirty="0" smtClean="0"/>
              <a:t>Poudarja: Večvrednost Italijanov, širitev države (Mare </a:t>
            </a:r>
            <a:r>
              <a:rPr lang="sl-SI" sz="2500" dirty="0" err="1" smtClean="0"/>
              <a:t>Nostro</a:t>
            </a:r>
            <a:r>
              <a:rPr lang="sl-SI" sz="2500" dirty="0" smtClean="0"/>
              <a:t>)</a:t>
            </a:r>
          </a:p>
          <a:p>
            <a:pPr marL="342900" indent="-342900" algn="l">
              <a:buFontTx/>
              <a:buChar char="-"/>
            </a:pPr>
            <a:r>
              <a:rPr lang="sl-SI" sz="2500" dirty="0" smtClean="0"/>
              <a:t>Podprejo ga: </a:t>
            </a:r>
            <a:r>
              <a:rPr lang="sl-SI" sz="2500" b="1" u="sng" dirty="0" smtClean="0">
                <a:solidFill>
                  <a:srgbClr val="FF0000"/>
                </a:solidFill>
              </a:rPr>
              <a:t>buržoazija</a:t>
            </a:r>
            <a:r>
              <a:rPr lang="sl-SI" sz="2500" u="sng" dirty="0" smtClean="0"/>
              <a:t> (veleposestniki, industrialci in vojska)</a:t>
            </a:r>
          </a:p>
          <a:p>
            <a:pPr marL="342900" indent="-342900" algn="l">
              <a:buFontTx/>
              <a:buChar char="-"/>
            </a:pPr>
            <a:endParaRPr lang="sl-SI" sz="2500" dirty="0"/>
          </a:p>
          <a:p>
            <a:pPr marL="342900" indent="-342900" algn="l">
              <a:buFontTx/>
              <a:buChar char="-"/>
            </a:pPr>
            <a:endParaRPr lang="sl-SI" sz="2500" dirty="0" smtClean="0"/>
          </a:p>
          <a:p>
            <a:pPr marL="342900" indent="-342900" algn="l">
              <a:buFontTx/>
              <a:buChar char="-"/>
            </a:pPr>
            <a:r>
              <a:rPr lang="sl-SI" sz="2500" dirty="0"/>
              <a:t>Oktober 1922 pohod na Rim – </a:t>
            </a:r>
            <a:r>
              <a:rPr lang="sl-SI" sz="2500" dirty="0" err="1"/>
              <a:t>puč</a:t>
            </a:r>
            <a:r>
              <a:rPr lang="sl-SI" sz="2500" dirty="0"/>
              <a:t> – državni udar</a:t>
            </a:r>
            <a:r>
              <a:rPr lang="sl-SI" sz="2500" dirty="0" smtClean="0"/>
              <a:t>: TEROR!</a:t>
            </a:r>
            <a:endParaRPr lang="sl-SI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8077200" cy="701040"/>
          </a:xfrm>
        </p:spPr>
        <p:txBody>
          <a:bodyPr>
            <a:normAutofit/>
          </a:bodyPr>
          <a:lstStyle/>
          <a:p>
            <a:pPr algn="l"/>
            <a:r>
              <a:rPr lang="sl-SI" sz="3600" dirty="0" smtClean="0"/>
              <a:t>3. Benito Mussolini - DUCE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36222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6102350"/>
            <a:ext cx="5334000" cy="7556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l-SI" sz="3200" dirty="0" smtClean="0"/>
              <a:t>Mussolini – dober govornik</a:t>
            </a:r>
            <a:endParaRPr lang="sl-SI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93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2020824"/>
            <a:ext cx="8229600" cy="468477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l-SI" sz="2800" dirty="0"/>
          </a:p>
          <a:p>
            <a:endParaRPr lang="sl-SI" sz="2800" dirty="0" smtClean="0"/>
          </a:p>
          <a:p>
            <a:endParaRPr lang="sl-SI" sz="2800" dirty="0"/>
          </a:p>
          <a:p>
            <a:r>
              <a:rPr lang="sl-SI" sz="2800" dirty="0" smtClean="0"/>
              <a:t>                                            </a:t>
            </a:r>
          </a:p>
          <a:p>
            <a:endParaRPr lang="sl-SI" sz="2800" dirty="0" smtClean="0"/>
          </a:p>
          <a:p>
            <a:endParaRPr lang="sl-SI" sz="2800" dirty="0" smtClean="0"/>
          </a:p>
          <a:p>
            <a:pPr algn="l"/>
            <a:r>
              <a:rPr lang="sl-SI" sz="2800" dirty="0" smtClean="0"/>
              <a:t>Italijanske </a:t>
            </a:r>
            <a:r>
              <a:rPr lang="sl-SI" sz="2800" dirty="0"/>
              <a:t>fašiste </a:t>
            </a:r>
            <a:r>
              <a:rPr lang="sl-SI" sz="2800" dirty="0" smtClean="0"/>
              <a:t>imenujemo </a:t>
            </a:r>
            <a:r>
              <a:rPr lang="sl-SI" sz="2800" u="sng" dirty="0" smtClean="0">
                <a:solidFill>
                  <a:srgbClr val="FF0000"/>
                </a:solidFill>
              </a:rPr>
              <a:t>črnosrajčniki.</a:t>
            </a:r>
          </a:p>
          <a:p>
            <a:pPr algn="l"/>
            <a:endParaRPr lang="sl-SI" sz="2800" u="sng" dirty="0"/>
          </a:p>
          <a:p>
            <a:pPr algn="l"/>
            <a:r>
              <a:rPr lang="sl-SI" sz="2800" dirty="0" smtClean="0"/>
              <a:t>Njihov simbol je bil </a:t>
            </a:r>
            <a:r>
              <a:rPr lang="sl-SI" sz="2800" u="sng" dirty="0" smtClean="0">
                <a:solidFill>
                  <a:srgbClr val="FF0000"/>
                </a:solidFill>
              </a:rPr>
              <a:t>butarica s sekiro.  </a:t>
            </a:r>
            <a:r>
              <a:rPr lang="sl-SI" sz="2800" dirty="0" smtClean="0">
                <a:solidFill>
                  <a:srgbClr val="FF0000"/>
                </a:solidFill>
              </a:rPr>
              <a:t>                         </a:t>
            </a:r>
            <a:endParaRPr lang="sl-SI" sz="2800" dirty="0">
              <a:solidFill>
                <a:srgbClr val="FF0000"/>
              </a:solidFill>
            </a:endParaRPr>
          </a:p>
          <a:p>
            <a:pPr algn="l"/>
            <a:endParaRPr lang="sl-SI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701040"/>
          </a:xfrm>
        </p:spPr>
        <p:txBody>
          <a:bodyPr>
            <a:noAutofit/>
          </a:bodyPr>
          <a:lstStyle/>
          <a:p>
            <a:pPr algn="l"/>
            <a:r>
              <a:rPr lang="sl-SI" sz="3300" dirty="0" smtClean="0"/>
              <a:t/>
            </a:r>
            <a:br>
              <a:rPr lang="sl-SI" sz="3300" dirty="0" smtClean="0"/>
            </a:br>
            <a:r>
              <a:rPr lang="sl-SI" sz="3300" dirty="0" smtClean="0"/>
              <a:t>2</a:t>
            </a:r>
            <a:r>
              <a:rPr lang="sl-SI" sz="3300" dirty="0"/>
              <a:t>. Ustanovitev fašistične stranke </a:t>
            </a:r>
            <a:br>
              <a:rPr lang="sl-SI" sz="3300" dirty="0"/>
            </a:br>
            <a:endParaRPr lang="sl-SI" sz="3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66539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33400" y="304800"/>
            <a:ext cx="3810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l-SI" sz="3600" dirty="0" smtClean="0"/>
              <a:t>Butarica s sekiro</a:t>
            </a:r>
            <a:endParaRPr lang="sl-SI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707904" cy="582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139952" cy="4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3600" b="1" dirty="0" smtClean="0"/>
              <a:t>2. Nadzor vsepovsod</a:t>
            </a:r>
            <a:endParaRPr lang="sl-SI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96952"/>
            <a:ext cx="1700092" cy="1991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Pravokotnik 6"/>
          <p:cNvSpPr/>
          <p:nvPr/>
        </p:nvSpPr>
        <p:spPr>
          <a:xfrm>
            <a:off x="683568" y="2996952"/>
            <a:ext cx="2016224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Tajna policija </a:t>
            </a:r>
            <a:r>
              <a:rPr lang="sl-SI" b="1" dirty="0" smtClean="0"/>
              <a:t>je zapirala in odstranjevala nasprotnike fašizma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4860032" y="5301208"/>
            <a:ext cx="2808312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Organizirali množična zborovanja, na katerih so </a:t>
            </a:r>
            <a:r>
              <a:rPr lang="sl-SI" b="1" dirty="0" smtClean="0">
                <a:solidFill>
                  <a:srgbClr val="FF0000"/>
                </a:solidFill>
              </a:rPr>
              <a:t>poveličevali</a:t>
            </a:r>
            <a:r>
              <a:rPr lang="sl-SI" b="1" dirty="0" smtClean="0"/>
              <a:t> Mussolinija.</a:t>
            </a:r>
            <a:endParaRPr lang="sl-SI" b="1" dirty="0"/>
          </a:p>
        </p:txBody>
      </p:sp>
      <p:sp>
        <p:nvSpPr>
          <p:cNvPr id="9" name="Pravokotnik 8"/>
          <p:cNvSpPr/>
          <p:nvPr/>
        </p:nvSpPr>
        <p:spPr>
          <a:xfrm>
            <a:off x="5004048" y="1196752"/>
            <a:ext cx="3240360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Nadzorovali so šolstvo in spodbujali mladino, da se včlani </a:t>
            </a:r>
            <a:r>
              <a:rPr lang="sl-SI" b="1" dirty="0" smtClean="0">
                <a:solidFill>
                  <a:srgbClr val="FF0000"/>
                </a:solidFill>
              </a:rPr>
              <a:t>v mladinske fašistične organizacije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10" name="Pravokotnik 9"/>
          <p:cNvSpPr/>
          <p:nvPr/>
        </p:nvSpPr>
        <p:spPr>
          <a:xfrm>
            <a:off x="899592" y="1196752"/>
            <a:ext cx="3024336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Prepovedali delavske stranke. Nadzorovali lastnike tovarn, posestnike in celotno gospodarstvo.</a:t>
            </a:r>
            <a:endParaRPr lang="sl-SI" b="1" dirty="0"/>
          </a:p>
        </p:txBody>
      </p:sp>
      <p:sp>
        <p:nvSpPr>
          <p:cNvPr id="11" name="Pravokotnik 10"/>
          <p:cNvSpPr/>
          <p:nvPr/>
        </p:nvSpPr>
        <p:spPr>
          <a:xfrm>
            <a:off x="1403648" y="5301208"/>
            <a:ext cx="2664296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 sporazumom z Vatikanom so si pridobili naklonjenost </a:t>
            </a:r>
            <a:r>
              <a:rPr lang="sl-SI" b="1" dirty="0" smtClean="0">
                <a:solidFill>
                  <a:srgbClr val="FF0000"/>
                </a:solidFill>
              </a:rPr>
              <a:t>katoliške cerkve.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6588224" y="2924944"/>
            <a:ext cx="1944216" cy="20162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Načrtovali obnovitev </a:t>
            </a:r>
            <a:r>
              <a:rPr lang="sl-SI" b="1" dirty="0" smtClean="0">
                <a:solidFill>
                  <a:srgbClr val="FF0000"/>
                </a:solidFill>
              </a:rPr>
              <a:t>rimskega</a:t>
            </a:r>
            <a:r>
              <a:rPr lang="sl-SI" b="1" dirty="0" smtClean="0"/>
              <a:t> imperija. </a:t>
            </a:r>
          </a:p>
          <a:p>
            <a:pPr algn="ctr"/>
            <a:r>
              <a:rPr lang="sl-SI" b="1" dirty="0" smtClean="0"/>
              <a:t>Uporabljali simbole starega Rima.</a:t>
            </a:r>
            <a:endParaRPr lang="sl-S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514</Words>
  <Application>Microsoft Office PowerPoint</Application>
  <PresentationFormat>Diaprojekcija na zaslonu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Officeova tema</vt:lpstr>
      <vt:lpstr>VZPON FAŠIZMA V EVROPI</vt:lpstr>
      <vt:lpstr>1. Vzpon fašizma v Italiji</vt:lpstr>
      <vt:lpstr>PowerPointova predstavitev</vt:lpstr>
      <vt:lpstr>PowerPointova predstavitev</vt:lpstr>
      <vt:lpstr>3. Benito Mussolini - DUCE</vt:lpstr>
      <vt:lpstr>PowerPointova predstavitev</vt:lpstr>
      <vt:lpstr> 2. Ustanovitev fašistične stranke  </vt:lpstr>
      <vt:lpstr>PowerPointova predstavitev</vt:lpstr>
      <vt:lpstr>2. Nadzor vsepovsod</vt:lpstr>
      <vt:lpstr>PowerPointova predstavitev</vt:lpstr>
      <vt:lpstr>4. Dvig GOSPODARSTVA</vt:lpstr>
      <vt:lpstr>5. Os Rim - Berlin</vt:lpstr>
      <vt:lpstr>PowerPointova predstavitev</vt:lpstr>
      <vt:lpstr>3. Državljanska vojna v Španiji</vt:lpstr>
      <vt:lpstr>PowerPointova predstavitev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uporabnik</cp:lastModifiedBy>
  <cp:revision>27</cp:revision>
  <dcterms:created xsi:type="dcterms:W3CDTF">2013-08-27T16:04:49Z</dcterms:created>
  <dcterms:modified xsi:type="dcterms:W3CDTF">2018-10-25T07:59:20Z</dcterms:modified>
</cp:coreProperties>
</file>