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lvl1pPr>
              <a:defRPr sz="1800"/>
            </a:lvl1pPr>
          </a:lstStyle>
          <a:p>
            <a:pPr/>
            <a:r>
              <a:t>Vietnamska vojna je bil vojaški spopad med Severnim Vietnamom na eni strani ter ZDA in Južnim Vietnamom na drugi strani, ki je potekal na ozemljih današnjega Vietnama, Laosa in Kambodže. Spopad se je začel 1. novembra 1955 in je trajali vse do 30. aprila 1975, ko je padelo največje Vietnamsko mesto Saigon. Vojna je nastala kot posledica političnih in vojaških razmer med hladno vojno, v kateri si je komunistični Severni Vietnam želel priključiti kapitalistični Južni Vietnam, ki je bil pod političnim in vojaškim vplivom ZDA.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nSpc>
                <a:spcPct val="100000"/>
              </a:lnSpc>
              <a:defRPr sz="1800">
                <a:latin typeface="Helvetica"/>
                <a:ea typeface="Helvetica"/>
                <a:cs typeface="Helvetica"/>
                <a:sym typeface="Helvetica"/>
              </a:defRPr>
            </a:pPr>
            <a:r>
              <a:t>Prvi spopadi so se začeli proti koncu petdesetih let, v začetku šestdesetih pa so ti postali vedno bolj pogosti. </a:t>
            </a:r>
          </a:p>
          <a:p>
            <a:pPr>
              <a:lnSpc>
                <a:spcPct val="100000"/>
              </a:lnSpc>
              <a:defRPr sz="1800">
                <a:latin typeface="Helvetica"/>
                <a:ea typeface="Helvetica"/>
                <a:cs typeface="Helvetica"/>
                <a:sym typeface="Helvetica"/>
              </a:defRPr>
            </a:pPr>
            <a:r>
              <a:t>ZDA je Južnem Vietnamu pomagali z orožjem in denarjem, v državo pa je poslala tudi več tisoč pripadnikov ameriškega vojaškega osebja, ki naj bi južnovietnamski vojski pomagalo dobiti vojno. Med letom 1961 in 1963 se je število ameriškega osebja iz 900 pripadnikov dvignilo na 16.000. Kako učinkovita oz. neučinkovita je bila ta pomoč, se je izkazalo 2. januarja 1963, ko je 350 pripadnikov vietkonga, ki se je bil na strani severnega Vietnama, premagalo 1.400-glavo južnovietnamsko vojsko.</a:t>
            </a:r>
          </a:p>
          <a:p>
            <a:pPr>
              <a:lnSpc>
                <a:spcPct val="100000"/>
              </a:lnSpc>
              <a:defRPr sz="1800">
                <a:latin typeface="Helvetica"/>
                <a:ea typeface="Helvetica"/>
                <a:cs typeface="Helvetica"/>
                <a:sym typeface="Helvetica"/>
              </a:defRPr>
            </a:pPr>
            <a:r>
              <a:t>Leta 1964 je ameriški kongres predsedniku ZDA podelil moč, da uporabi vojaške sile, ne da bi mu bilo potrebno predhodno napovedati vojne. Od takrat naprej se je število ameriških vojakov neprestano povečevalo. Kasneje istega leta jih je bilo v južnem Vietnamu že 16.500. Naraščalo pa je tudi število pripadnikov Vietkonga. Leta 1959 je imela ta organizacija okoli 5.000 pripadnikov, pet let pozneje pa kar neverjetnih milijon pripadnikov.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defRPr sz="1800"/>
            </a:pPr>
            <a:r>
              <a:t>Vietnamski vojni so uporabljali veliko orožij. Najpomembnejše orožje za Američane pa je bil helikopter Bell-ov huey. Izkazalo se je, da je zelo učinkovit v transportiranju. Huey-i so bili so zelo hitri, gibčni in lahko so leteli v zelo slabih razmerah. Zaradi tega so se pozneje tudi druge države odločile za ta helikopter. Zelo uporabne so bile zažigalne bombe imenovane napalm, ki so lahko zanetile zelo velik požar. </a:t>
            </a:r>
          </a:p>
          <a:p>
            <a:pPr>
              <a:defRPr sz="1800"/>
            </a:pPr>
            <a:r>
              <a:t>Uporabljali pa so tudi ameriške jurišne puške M2a ter veliko drugih.</a:t>
            </a:r>
          </a:p>
          <a:p>
            <a:pPr>
              <a:defRPr sz="1800"/>
            </a:pPr>
          </a:p>
          <a:p>
            <a:pPr>
              <a:defRPr sz="1800"/>
            </a:pPr>
            <a:r>
              <a:t>Da bi Američani odkrili sovražnikove premike so nad pragozdom v Vietnamu, Laosu in Kambodži razpršili več tisoč litrov različnih kemičnih snovi, ki so povzročile, da je drevesom odpadlo listje. Podobno tehniko so uporabljali pri uničevanju kmetijskih pridelkov, da ti nebi prišli v roke sovražnika in mu tako omogočili obstanek. S pršenjem kemikalij v zrak, jim je uspelo spreminjati tudi vreme, tako so npr. krajšali sušna obdobja med katerimi je bil sovražnik najbolj aktiven. Vse te kemikalije pa so imele vpliv tudi na ljudi, tako da so ti obolevali še leta po koncu vojne. Ena od najbolj znanih kemikalij je bila agent orange ali ranžni agent, ki je povzročil odpadanje listov z dreves in s tem uničilo skrivališča vietnamskih vojakov.</a:t>
            </a:r>
          </a:p>
          <a:p>
            <a:pPr>
              <a:defRPr sz="1800"/>
            </a:pPr>
          </a:p>
          <a:p>
            <a:pPr>
              <a:defRPr sz="1800"/>
            </a:pPr>
            <a:r>
              <a:t>Vietnamci pa so pod zemljo zgradili tudi 250 km dolgo mrežo rovov, so jim pomagali pri neopaznih premikih vojske, pri številnih sabotažah in ofenzivah.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lvl1pPr>
              <a:defRPr sz="1800"/>
            </a:lvl1pPr>
          </a:lstStyle>
          <a:p>
            <a:pPr/>
            <a:r>
              <a:t>Tridesetega aprila 1975 je severno vietnamska vojska izvedla svojo zadnjo ofenzivo. Enote Severnega Vietnama so ob podpori tankov in topništva iz predmestja Saigona začele prodirati v njegov center. Odpor južno vietnamske vojske je bil minimalen in nepovezan. Predsednik Južnega Vietnama razglasil predajo in severno vietnamsko vojsko prosil za ustavitev sovražnosti, ta pa ga ni poslušala. Zjutraj so pred predsedniško plačo pripeljali prvi severno vietnamski tanki. Predsednik je bil aretiran, na predsedniški palači že visela severno vietnamska zastava. Preko radia je bilo razglašeno končanje sovražnosti in konec države Južni Vietnam. Vietnamske vojne, ki je trajala 19 let in 180 dni, je bilo dokončno konec, ZDA pa je morala komunistom priznati poraz.</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defRPr sz="1800"/>
            </a:pPr>
            <a:r>
              <a:t>Padec Saigona in Južnega Vietnama je v jugovzhodni Aziji povzročil velike politične in gospodarske spremembe. Leta 1975 so v Kambodži oblast prevzeli Rdeči Kmeri, ki so v naslednjih štirih letih pobili več milijonov ljudi. Njihova vladavina se je končala šele leta 1979 ko je Vietnam napadel Kambodžo.</a:t>
            </a:r>
          </a:p>
          <a:p>
            <a:pPr>
              <a:defRPr sz="1800"/>
            </a:pPr>
          </a:p>
          <a:p>
            <a:pPr>
              <a:defRPr sz="1800"/>
            </a:pPr>
            <a:r>
              <a:t>V Vietnamu je služilo in se bojevalo več kot 3 milijone ameriških vojakov, 59.000 jih vojne ni preživelo, 150.00 je bilo ranjenih, 21.000 pa jih je postalo trajnih invalidov. Po pa vojni je 830.000 vojakov zbolelo še za različnimi psihičnimi motnjami. Južno vietnamska vojska je imela med spopadi 220.000 mrtvih in 1.170.000 ranjenih. Najhujše izgube v vojni je utrpel Severni Vietnam, ki izgubil kar 1.176.000 rednih vojakov in pripadnikov Vietkonga, 600.000 pa jih je bilo ranjenih. Najbolj pa je trpelo civilno prebivalstvo, med vojno je umrlo več kot dva milijona Vietnamcev.</a:t>
            </a:r>
          </a:p>
          <a:p>
            <a:pPr>
              <a:defRPr sz="1800"/>
            </a:pPr>
          </a:p>
          <a:p>
            <a:pPr>
              <a:defRPr sz="1800"/>
            </a:pPr>
            <a:r>
              <a:t>Prizadeto je bilo rastlinje na okoli 13 % celotne površine Južnega Vietnama, poleg tega je za posledicami zastrupitve umrlo ali je bilo poškodovanih več sto tisoč ljudi, zaradi teratogenih učinkov pa se je do danes rodilo več kot pol milijona otrok s številnimi razvojnimi nepravilnostmi.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Vietnams vojna je bila totalna vojna. V njej je bio uporabljenih kar neverjetnih 6.800.000 ton bomb, kar je več kot v obeh svetovnih vojnah skupaj. V devetdesetih letih prejšnega stoletja je bilo posneto ogromno filmov, v katerih se je dogajanje odvijalo v času vietnamske vojne. Te filmi so imel tudi proti-vojna sporočila.</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4.png"/><Relationship Id="rId8" Type="http://schemas.openxmlformats.org/officeDocument/2006/relationships/image" Target="../media/image2.tif"/><Relationship Id="rId9" Type="http://schemas.openxmlformats.org/officeDocument/2006/relationships/image" Target="../media/image5.png"/><Relationship Id="rId10" Type="http://schemas.openxmlformats.org/officeDocument/2006/relationships/image" Target="../media/image5.jpeg"/><Relationship Id="rId11" Type="http://schemas.openxmlformats.org/officeDocument/2006/relationships/image" Target="../media/image6.png"/><Relationship Id="rId12" Type="http://schemas.openxmlformats.org/officeDocument/2006/relationships/image" Target="../media/image3.tif"/><Relationship Id="rId13" Type="http://schemas.openxmlformats.org/officeDocument/2006/relationships/image" Target="../media/image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tif"/><Relationship Id="rId5" Type="http://schemas.openxmlformats.org/officeDocument/2006/relationships/image" Target="../media/image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tif"/><Relationship Id="rId5" Type="http://schemas.openxmlformats.org/officeDocument/2006/relationships/image" Target="../media/image10.png"/><Relationship Id="rId6" Type="http://schemas.openxmlformats.org/officeDocument/2006/relationships/image" Target="../media/image6.tif"/><Relationship Id="rId7" Type="http://schemas.openxmlformats.org/officeDocument/2006/relationships/image" Target="../media/image11.png"/><Relationship Id="rId8" Type="http://schemas.openxmlformats.org/officeDocument/2006/relationships/image" Target="../media/image7.tif"/><Relationship Id="rId9" Type="http://schemas.openxmlformats.org/officeDocument/2006/relationships/image" Target="../media/image1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tif"/><Relationship Id="rId4" Type="http://schemas.openxmlformats.org/officeDocument/2006/relationships/image" Target="../media/image13.png"/><Relationship Id="rId5" Type="http://schemas.openxmlformats.org/officeDocument/2006/relationships/image" Target="../media/image9.tif"/><Relationship Id="rId6" Type="http://schemas.openxmlformats.org/officeDocument/2006/relationships/image" Target="../media/image14.png"/><Relationship Id="rId7" Type="http://schemas.openxmlformats.org/officeDocument/2006/relationships/image" Target="../media/image10.tif"/><Relationship Id="rId8" Type="http://schemas.openxmlformats.org/officeDocument/2006/relationships/image" Target="../media/image15.png"/><Relationship Id="rId9" Type="http://schemas.openxmlformats.org/officeDocument/2006/relationships/image" Target="../media/image6.jpeg"/><Relationship Id="rId10" Type="http://schemas.openxmlformats.org/officeDocument/2006/relationships/image" Target="../media/image1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tif"/><Relationship Id="rId4" Type="http://schemas.openxmlformats.org/officeDocument/2006/relationships/image" Target="../media/image17.png"/><Relationship Id="rId5" Type="http://schemas.openxmlformats.org/officeDocument/2006/relationships/image" Target="../media/image12.tif"/><Relationship Id="rId6" Type="http://schemas.openxmlformats.org/officeDocument/2006/relationships/image" Target="../media/image1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tif"/><Relationship Id="rId4" Type="http://schemas.openxmlformats.org/officeDocument/2006/relationships/image" Target="../media/image19.png"/><Relationship Id="rId5" Type="http://schemas.openxmlformats.org/officeDocument/2006/relationships/image" Target="../media/image14.tif"/><Relationship Id="rId6" Type="http://schemas.openxmlformats.org/officeDocument/2006/relationships/image" Target="../media/image2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tif"/><Relationship Id="rId4" Type="http://schemas.openxmlformats.org/officeDocument/2006/relationships/image" Target="../media/image21.png"/><Relationship Id="rId5" Type="http://schemas.openxmlformats.org/officeDocument/2006/relationships/image" Target="../media/image16.tif"/><Relationship Id="rId6" Type="http://schemas.openxmlformats.org/officeDocument/2006/relationships/image" Target="../media/image22.png"/><Relationship Id="rId7" Type="http://schemas.openxmlformats.org/officeDocument/2006/relationships/image" Target="../media/image17.tif"/><Relationship Id="rId8" Type="http://schemas.openxmlformats.org/officeDocument/2006/relationships/image" Target="../media/image23.png"/><Relationship Id="rId9" Type="http://schemas.openxmlformats.org/officeDocument/2006/relationships/image" Target="../media/image18.tif"/><Relationship Id="rId10" Type="http://schemas.openxmlformats.org/officeDocument/2006/relationships/image" Target="../media/image2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sl.wikipedia.org/wiki/Vietnamska_vojna" TargetMode="External"/><Relationship Id="rId3" Type="http://schemas.openxmlformats.org/officeDocument/2006/relationships/hyperlink" Target="http://www.dijaski.net/gradivo/zgo_ref_vietnamska_vojna_01?r=1" TargetMode="External"/><Relationship Id="rId4" Type="http://schemas.openxmlformats.org/officeDocument/2006/relationships/hyperlink" Target="http://siol.net/novice/svet/40-let-od-konca-ameriske-polomije-v-vietnamu-355737" TargetMode="External"/><Relationship Id="rId5" Type="http://schemas.openxmlformats.org/officeDocument/2006/relationships/hyperlink" Target="https://en.wikipedia.org/wiki/Viet_Cong" TargetMode="External"/><Relationship Id="rId6" Type="http://schemas.openxmlformats.org/officeDocument/2006/relationships/hyperlink" Target="https://sl.wikipedia.org/wiki/Kemi%C4%8Dno_oro%C5%BEje" TargetMode="External"/><Relationship Id="rId7" Type="http://schemas.openxmlformats.org/officeDocument/2006/relationships/hyperlink" Target="http://www.obramba.com/novice/good-morning-vietnam-zda-zelijo-za-vietnam-odpraviti-embargo-na-orozj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4BBA8"/>
        </a:solidFill>
      </p:bgPr>
    </p:bg>
    <p:spTree>
      <p:nvGrpSpPr>
        <p:cNvPr id="1" name=""/>
        <p:cNvGrpSpPr/>
        <p:nvPr/>
      </p:nvGrpSpPr>
      <p:grpSpPr>
        <a:xfrm>
          <a:off x="0" y="0"/>
          <a:ext cx="0" cy="0"/>
          <a:chOff x="0" y="0"/>
          <a:chExt cx="0" cy="0"/>
        </a:xfrm>
      </p:grpSpPr>
      <p:sp>
        <p:nvSpPr>
          <p:cNvPr id="119" name="VIETNAMSKA VOJNA"/>
          <p:cNvSpPr/>
          <p:nvPr>
            <p:ph type="ctrTitle"/>
          </p:nvPr>
        </p:nvSpPr>
        <p:spPr>
          <a:xfrm>
            <a:off x="1016000" y="3709167"/>
            <a:ext cx="10972800" cy="1231901"/>
          </a:xfrm>
          <a:prstGeom prst="rect">
            <a:avLst/>
          </a:prstGeom>
        </p:spPr>
        <p:txBody>
          <a:bodyPr/>
          <a:lstStyle/>
          <a:p>
            <a:pPr/>
            <a:r>
              <a:t>VIETNAMSKA VOJNA</a:t>
            </a:r>
          </a:p>
        </p:txBody>
      </p:sp>
      <p:sp>
        <p:nvSpPr>
          <p:cNvPr id="120" name="TIA KLEMENČIČ HANSEN"/>
          <p:cNvSpPr/>
          <p:nvPr>
            <p:ph type="subTitle" sz="quarter" idx="1"/>
          </p:nvPr>
        </p:nvSpPr>
        <p:spPr>
          <a:xfrm>
            <a:off x="1016000" y="5163258"/>
            <a:ext cx="10972800" cy="651903"/>
          </a:xfrm>
          <a:prstGeom prst="rect">
            <a:avLst/>
          </a:prstGeom>
        </p:spPr>
        <p:txBody>
          <a:bodyPr/>
          <a:lstStyle/>
          <a:p>
            <a:pPr/>
            <a:r>
              <a:t>TIA KLEMENČIČ HANSEN</a:t>
            </a:r>
          </a:p>
        </p:txBody>
      </p:sp>
      <p:grpSp>
        <p:nvGrpSpPr>
          <p:cNvPr id="123" name="pasted-image.tiff"/>
          <p:cNvGrpSpPr/>
          <p:nvPr/>
        </p:nvGrpSpPr>
        <p:grpSpPr>
          <a:xfrm>
            <a:off x="8808755" y="6311146"/>
            <a:ext cx="3900266" cy="2754678"/>
            <a:chOff x="0" y="0"/>
            <a:chExt cx="3900265" cy="2754676"/>
          </a:xfrm>
        </p:grpSpPr>
        <p:pic>
          <p:nvPicPr>
            <p:cNvPr id="122" name="pasted-image.tiff" descr="pasted-image.tiff"/>
            <p:cNvPicPr>
              <a:picLocks noChangeAspect="1"/>
            </p:cNvPicPr>
            <p:nvPr/>
          </p:nvPicPr>
          <p:blipFill>
            <a:blip r:embed="rId2">
              <a:extLst/>
            </a:blip>
            <a:srcRect l="0" t="0" r="0" b="0"/>
            <a:stretch>
              <a:fillRect/>
            </a:stretch>
          </p:blipFill>
          <p:spPr>
            <a:xfrm>
              <a:off x="165099" y="165100"/>
              <a:ext cx="3570066" cy="2411777"/>
            </a:xfrm>
            <a:prstGeom prst="rect">
              <a:avLst/>
            </a:prstGeom>
            <a:ln>
              <a:noFill/>
            </a:ln>
            <a:effectLst/>
          </p:spPr>
        </p:pic>
        <p:pic>
          <p:nvPicPr>
            <p:cNvPr id="121" name="pasted-image.tiff" descr="pasted-image.tiff"/>
            <p:cNvPicPr>
              <a:picLocks noChangeAspect="0"/>
            </p:cNvPicPr>
            <p:nvPr/>
          </p:nvPicPr>
          <p:blipFill>
            <a:blip r:embed="rId3">
              <a:extLst/>
            </a:blip>
            <a:stretch>
              <a:fillRect/>
            </a:stretch>
          </p:blipFill>
          <p:spPr>
            <a:xfrm>
              <a:off x="0" y="-1"/>
              <a:ext cx="3900266" cy="2754678"/>
            </a:xfrm>
            <a:prstGeom prst="rect">
              <a:avLst/>
            </a:prstGeom>
            <a:effectLst/>
          </p:spPr>
        </p:pic>
      </p:grpSp>
      <p:grpSp>
        <p:nvGrpSpPr>
          <p:cNvPr id="126" name="pasted-image.tiff"/>
          <p:cNvGrpSpPr/>
          <p:nvPr/>
        </p:nvGrpSpPr>
        <p:grpSpPr>
          <a:xfrm>
            <a:off x="4566878" y="6299486"/>
            <a:ext cx="3894844" cy="2777997"/>
            <a:chOff x="0" y="0"/>
            <a:chExt cx="3894842" cy="2777996"/>
          </a:xfrm>
        </p:grpSpPr>
        <p:pic>
          <p:nvPicPr>
            <p:cNvPr id="125" name="pasted-image.tiff" descr="pasted-image.tiff"/>
            <p:cNvPicPr>
              <a:picLocks noChangeAspect="1"/>
            </p:cNvPicPr>
            <p:nvPr/>
          </p:nvPicPr>
          <p:blipFill>
            <a:blip r:embed="rId4">
              <a:extLst/>
            </a:blip>
            <a:stretch>
              <a:fillRect/>
            </a:stretch>
          </p:blipFill>
          <p:spPr>
            <a:xfrm>
              <a:off x="165100" y="165100"/>
              <a:ext cx="3564643" cy="2435097"/>
            </a:xfrm>
            <a:prstGeom prst="rect">
              <a:avLst/>
            </a:prstGeom>
            <a:ln>
              <a:noFill/>
            </a:ln>
            <a:effectLst/>
          </p:spPr>
        </p:pic>
        <p:pic>
          <p:nvPicPr>
            <p:cNvPr id="124" name="pasted-image.tiff" descr="pasted-image.tiff"/>
            <p:cNvPicPr>
              <a:picLocks noChangeAspect="0"/>
            </p:cNvPicPr>
            <p:nvPr/>
          </p:nvPicPr>
          <p:blipFill>
            <a:blip r:embed="rId5">
              <a:extLst/>
            </a:blip>
            <a:stretch>
              <a:fillRect/>
            </a:stretch>
          </p:blipFill>
          <p:spPr>
            <a:xfrm>
              <a:off x="0" y="0"/>
              <a:ext cx="3894843" cy="2777997"/>
            </a:xfrm>
            <a:prstGeom prst="rect">
              <a:avLst/>
            </a:prstGeom>
            <a:effectLst/>
          </p:spPr>
        </p:pic>
      </p:grpSp>
      <p:grpSp>
        <p:nvGrpSpPr>
          <p:cNvPr id="129" name="pasted-image.tiff"/>
          <p:cNvGrpSpPr/>
          <p:nvPr/>
        </p:nvGrpSpPr>
        <p:grpSpPr>
          <a:xfrm>
            <a:off x="272678" y="656100"/>
            <a:ext cx="3923367" cy="2770284"/>
            <a:chOff x="0" y="0"/>
            <a:chExt cx="3923365" cy="2770283"/>
          </a:xfrm>
        </p:grpSpPr>
        <p:pic>
          <p:nvPicPr>
            <p:cNvPr id="128" name="pasted-image.tiff" descr="pasted-image.tiff"/>
            <p:cNvPicPr>
              <a:picLocks noChangeAspect="1"/>
            </p:cNvPicPr>
            <p:nvPr/>
          </p:nvPicPr>
          <p:blipFill>
            <a:blip r:embed="rId6">
              <a:extLst/>
            </a:blip>
            <a:stretch>
              <a:fillRect/>
            </a:stretch>
          </p:blipFill>
          <p:spPr>
            <a:xfrm>
              <a:off x="165100" y="165100"/>
              <a:ext cx="3593166" cy="2427384"/>
            </a:xfrm>
            <a:prstGeom prst="rect">
              <a:avLst/>
            </a:prstGeom>
            <a:ln>
              <a:noFill/>
            </a:ln>
            <a:effectLst/>
          </p:spPr>
        </p:pic>
        <p:pic>
          <p:nvPicPr>
            <p:cNvPr id="127" name="pasted-image.tiff" descr="pasted-image.tiff"/>
            <p:cNvPicPr>
              <a:picLocks noChangeAspect="0"/>
            </p:cNvPicPr>
            <p:nvPr/>
          </p:nvPicPr>
          <p:blipFill>
            <a:blip r:embed="rId7">
              <a:extLst/>
            </a:blip>
            <a:stretch>
              <a:fillRect/>
            </a:stretch>
          </p:blipFill>
          <p:spPr>
            <a:xfrm>
              <a:off x="0" y="0"/>
              <a:ext cx="3923366" cy="2770284"/>
            </a:xfrm>
            <a:prstGeom prst="rect">
              <a:avLst/>
            </a:prstGeom>
            <a:effectLst/>
          </p:spPr>
        </p:pic>
      </p:grpSp>
      <p:grpSp>
        <p:nvGrpSpPr>
          <p:cNvPr id="132" name="pasted-image.tiff"/>
          <p:cNvGrpSpPr/>
          <p:nvPr/>
        </p:nvGrpSpPr>
        <p:grpSpPr>
          <a:xfrm>
            <a:off x="4517466" y="656100"/>
            <a:ext cx="3946617" cy="2770284"/>
            <a:chOff x="0" y="0"/>
            <a:chExt cx="3946616" cy="2770283"/>
          </a:xfrm>
        </p:grpSpPr>
        <p:pic>
          <p:nvPicPr>
            <p:cNvPr id="131" name="pasted-image.tiff" descr="pasted-image.tiff"/>
            <p:cNvPicPr>
              <a:picLocks noChangeAspect="1"/>
            </p:cNvPicPr>
            <p:nvPr/>
          </p:nvPicPr>
          <p:blipFill>
            <a:blip r:embed="rId8">
              <a:extLst/>
            </a:blip>
            <a:stretch>
              <a:fillRect/>
            </a:stretch>
          </p:blipFill>
          <p:spPr>
            <a:xfrm>
              <a:off x="165100" y="165100"/>
              <a:ext cx="3616417" cy="2427384"/>
            </a:xfrm>
            <a:prstGeom prst="rect">
              <a:avLst/>
            </a:prstGeom>
            <a:ln>
              <a:noFill/>
            </a:ln>
            <a:effectLst/>
          </p:spPr>
        </p:pic>
        <p:pic>
          <p:nvPicPr>
            <p:cNvPr id="130" name="pasted-image.tiff" descr="pasted-image.tiff"/>
            <p:cNvPicPr>
              <a:picLocks noChangeAspect="0"/>
            </p:cNvPicPr>
            <p:nvPr/>
          </p:nvPicPr>
          <p:blipFill>
            <a:blip r:embed="rId9">
              <a:extLst/>
            </a:blip>
            <a:stretch>
              <a:fillRect/>
            </a:stretch>
          </p:blipFill>
          <p:spPr>
            <a:xfrm>
              <a:off x="0" y="0"/>
              <a:ext cx="3946617" cy="2770284"/>
            </a:xfrm>
            <a:prstGeom prst="rect">
              <a:avLst/>
            </a:prstGeom>
            <a:effectLst/>
          </p:spPr>
        </p:pic>
      </p:grpSp>
      <p:grpSp>
        <p:nvGrpSpPr>
          <p:cNvPr id="135" name="pasted-image.tiff"/>
          <p:cNvGrpSpPr/>
          <p:nvPr/>
        </p:nvGrpSpPr>
        <p:grpSpPr>
          <a:xfrm>
            <a:off x="8784955" y="656100"/>
            <a:ext cx="3947866" cy="2754678"/>
            <a:chOff x="0" y="0"/>
            <a:chExt cx="3947865" cy="2754676"/>
          </a:xfrm>
        </p:grpSpPr>
        <p:pic>
          <p:nvPicPr>
            <p:cNvPr id="134" name="pasted-image.tiff" descr="pasted-image.tiff"/>
            <p:cNvPicPr>
              <a:picLocks noChangeAspect="1"/>
            </p:cNvPicPr>
            <p:nvPr/>
          </p:nvPicPr>
          <p:blipFill>
            <a:blip r:embed="rId10">
              <a:extLst/>
            </a:blip>
            <a:stretch>
              <a:fillRect/>
            </a:stretch>
          </p:blipFill>
          <p:spPr>
            <a:xfrm>
              <a:off x="165100" y="165100"/>
              <a:ext cx="3617666" cy="2411777"/>
            </a:xfrm>
            <a:prstGeom prst="rect">
              <a:avLst/>
            </a:prstGeom>
            <a:ln>
              <a:noFill/>
            </a:ln>
            <a:effectLst/>
          </p:spPr>
        </p:pic>
        <p:pic>
          <p:nvPicPr>
            <p:cNvPr id="133" name="pasted-image.tiff" descr="pasted-image.tiff"/>
            <p:cNvPicPr>
              <a:picLocks noChangeAspect="0"/>
            </p:cNvPicPr>
            <p:nvPr/>
          </p:nvPicPr>
          <p:blipFill>
            <a:blip r:embed="rId11">
              <a:extLst/>
            </a:blip>
            <a:stretch>
              <a:fillRect/>
            </a:stretch>
          </p:blipFill>
          <p:spPr>
            <a:xfrm>
              <a:off x="0" y="0"/>
              <a:ext cx="3947866" cy="2754677"/>
            </a:xfrm>
            <a:prstGeom prst="rect">
              <a:avLst/>
            </a:prstGeom>
            <a:effectLst/>
          </p:spPr>
        </p:pic>
      </p:grpSp>
      <p:grpSp>
        <p:nvGrpSpPr>
          <p:cNvPr id="138" name="pasted-image.tiff"/>
          <p:cNvGrpSpPr/>
          <p:nvPr/>
        </p:nvGrpSpPr>
        <p:grpSpPr>
          <a:xfrm>
            <a:off x="297379" y="6324886"/>
            <a:ext cx="3897067" cy="2727197"/>
            <a:chOff x="0" y="0"/>
            <a:chExt cx="3897065" cy="2727196"/>
          </a:xfrm>
        </p:grpSpPr>
        <p:pic>
          <p:nvPicPr>
            <p:cNvPr id="137" name="pasted-image.tiff" descr="pasted-image.tiff"/>
            <p:cNvPicPr>
              <a:picLocks noChangeAspect="1"/>
            </p:cNvPicPr>
            <p:nvPr/>
          </p:nvPicPr>
          <p:blipFill>
            <a:blip r:embed="rId12">
              <a:extLst/>
            </a:blip>
            <a:stretch>
              <a:fillRect/>
            </a:stretch>
          </p:blipFill>
          <p:spPr>
            <a:xfrm>
              <a:off x="165100" y="165100"/>
              <a:ext cx="3566866" cy="2384297"/>
            </a:xfrm>
            <a:prstGeom prst="rect">
              <a:avLst/>
            </a:prstGeom>
            <a:ln>
              <a:noFill/>
            </a:ln>
            <a:effectLst/>
          </p:spPr>
        </p:pic>
        <p:pic>
          <p:nvPicPr>
            <p:cNvPr id="136" name="pasted-image.tiff" descr="pasted-image.tiff"/>
            <p:cNvPicPr>
              <a:picLocks noChangeAspect="0"/>
            </p:cNvPicPr>
            <p:nvPr/>
          </p:nvPicPr>
          <p:blipFill>
            <a:blip r:embed="rId13">
              <a:extLst/>
            </a:blip>
            <a:stretch>
              <a:fillRect/>
            </a:stretch>
          </p:blipFill>
          <p:spPr>
            <a:xfrm>
              <a:off x="0" y="0"/>
              <a:ext cx="3897066" cy="2727197"/>
            </a:xfrm>
            <a:prstGeom prst="rect">
              <a:avLst/>
            </a:prstGeom>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ZAČETEK"/>
          <p:cNvSpPr/>
          <p:nvPr>
            <p:ph type="title"/>
          </p:nvPr>
        </p:nvSpPr>
        <p:spPr>
          <a:prstGeom prst="rect">
            <a:avLst/>
          </a:prstGeom>
        </p:spPr>
        <p:txBody>
          <a:bodyPr/>
          <a:lstStyle/>
          <a:p>
            <a:pPr/>
            <a:r>
              <a:t>ZAČETEK</a:t>
            </a:r>
          </a:p>
        </p:txBody>
      </p:sp>
      <p:sp>
        <p:nvSpPr>
          <p:cNvPr id="141" name="Severni Vietnam…"/>
          <p:cNvSpPr/>
          <p:nvPr>
            <p:ph type="body" idx="1"/>
          </p:nvPr>
        </p:nvSpPr>
        <p:spPr>
          <a:prstGeom prst="rect">
            <a:avLst/>
          </a:prstGeom>
        </p:spPr>
        <p:txBody>
          <a:bodyPr/>
          <a:lstStyle/>
          <a:p>
            <a:pPr>
              <a:buClrTx/>
              <a:buSzPct val="30000"/>
              <a:buBlip>
                <a:blip r:embed="rId3"/>
              </a:buBlip>
            </a:pPr>
            <a:r>
              <a:t>Severni Vietnam</a:t>
            </a:r>
          </a:p>
          <a:p>
            <a:pPr>
              <a:buClrTx/>
              <a:buSzPct val="30000"/>
              <a:buBlip>
                <a:blip r:embed="rId3"/>
              </a:buBlip>
            </a:pPr>
            <a:r>
              <a:t>ZDA, Južnj Vietnam</a:t>
            </a:r>
          </a:p>
          <a:p>
            <a:pPr>
              <a:buClrTx/>
              <a:buSzPct val="30000"/>
              <a:buBlip>
                <a:blip r:embed="rId3"/>
              </a:buBlip>
            </a:pPr>
            <a:r>
              <a:t>1.11.1955</a:t>
            </a:r>
          </a:p>
        </p:txBody>
      </p:sp>
      <p:grpSp>
        <p:nvGrpSpPr>
          <p:cNvPr id="144" name="pasted-image.tiff"/>
          <p:cNvGrpSpPr/>
          <p:nvPr/>
        </p:nvGrpSpPr>
        <p:grpSpPr>
          <a:xfrm>
            <a:off x="6880807" y="3457376"/>
            <a:ext cx="5218901" cy="4337448"/>
            <a:chOff x="0" y="0"/>
            <a:chExt cx="5218900" cy="4337446"/>
          </a:xfrm>
        </p:grpSpPr>
        <p:pic>
          <p:nvPicPr>
            <p:cNvPr id="143" name="pasted-image.tiff" descr="pasted-image.tiff"/>
            <p:cNvPicPr>
              <a:picLocks noChangeAspect="1"/>
            </p:cNvPicPr>
            <p:nvPr/>
          </p:nvPicPr>
          <p:blipFill>
            <a:blip r:embed="rId4">
              <a:extLst/>
            </a:blip>
            <a:srcRect l="0" t="8053" r="29637" b="37536"/>
            <a:stretch>
              <a:fillRect/>
            </a:stretch>
          </p:blipFill>
          <p:spPr>
            <a:xfrm>
              <a:off x="177800" y="165100"/>
              <a:ext cx="4863301" cy="3994547"/>
            </a:xfrm>
            <a:prstGeom prst="rect">
              <a:avLst/>
            </a:prstGeom>
            <a:ln>
              <a:noFill/>
            </a:ln>
            <a:effectLst/>
          </p:spPr>
        </p:pic>
        <p:pic>
          <p:nvPicPr>
            <p:cNvPr id="142" name="pasted-image.tiff" descr="pasted-image.tiff"/>
            <p:cNvPicPr>
              <a:picLocks noChangeAspect="0"/>
            </p:cNvPicPr>
            <p:nvPr/>
          </p:nvPicPr>
          <p:blipFill>
            <a:blip r:embed="rId5">
              <a:extLst/>
            </a:blip>
            <a:stretch>
              <a:fillRect/>
            </a:stretch>
          </p:blipFill>
          <p:spPr>
            <a:xfrm>
              <a:off x="0" y="0"/>
              <a:ext cx="5218901" cy="4337447"/>
            </a:xfrm>
            <a:prstGeom prst="rect">
              <a:avLst/>
            </a:prstGeom>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BOJEVANJE"/>
          <p:cNvSpPr/>
          <p:nvPr>
            <p:ph type="title"/>
          </p:nvPr>
        </p:nvSpPr>
        <p:spPr>
          <a:prstGeom prst="rect">
            <a:avLst/>
          </a:prstGeom>
        </p:spPr>
        <p:txBody>
          <a:bodyPr/>
          <a:lstStyle/>
          <a:p>
            <a:pPr/>
            <a:r>
              <a:t>BOJEVANJE</a:t>
            </a:r>
          </a:p>
        </p:txBody>
      </p:sp>
      <p:sp>
        <p:nvSpPr>
          <p:cNvPr id="149" name="Konec pedesetih let…"/>
          <p:cNvSpPr/>
          <p:nvPr>
            <p:ph type="body" sz="quarter" idx="1"/>
          </p:nvPr>
        </p:nvSpPr>
        <p:spPr>
          <a:xfrm>
            <a:off x="919739" y="2083261"/>
            <a:ext cx="6232028" cy="3633019"/>
          </a:xfrm>
          <a:prstGeom prst="rect">
            <a:avLst/>
          </a:prstGeom>
        </p:spPr>
        <p:txBody>
          <a:bodyPr/>
          <a:lstStyle/>
          <a:p>
            <a:pPr>
              <a:buClrTx/>
              <a:buSzPct val="30000"/>
              <a:buBlip>
                <a:blip r:embed="rId3"/>
              </a:buBlip>
            </a:pPr>
            <a:r>
              <a:t>Konec pedesetih let</a:t>
            </a:r>
          </a:p>
          <a:p>
            <a:pPr>
              <a:buClrTx/>
              <a:buSzPct val="30000"/>
              <a:buBlip>
                <a:blip r:embed="rId3"/>
              </a:buBlip>
            </a:pPr>
            <a:r>
              <a:t>ZDA pomaga J Vietnamu</a:t>
            </a:r>
          </a:p>
          <a:p>
            <a:pPr>
              <a:buClrTx/>
              <a:buSzPct val="30000"/>
              <a:buBlip>
                <a:blip r:embed="rId3"/>
              </a:buBlip>
            </a:pPr>
            <a:r>
              <a:t>Organizacija Vietkong</a:t>
            </a:r>
          </a:p>
        </p:txBody>
      </p:sp>
      <p:grpSp>
        <p:nvGrpSpPr>
          <p:cNvPr id="152" name="pasted-image.tiff"/>
          <p:cNvGrpSpPr/>
          <p:nvPr/>
        </p:nvGrpSpPr>
        <p:grpSpPr>
          <a:xfrm>
            <a:off x="7796712" y="5558256"/>
            <a:ext cx="4604814" cy="3633019"/>
            <a:chOff x="0" y="0"/>
            <a:chExt cx="4604813" cy="3633018"/>
          </a:xfrm>
        </p:grpSpPr>
        <p:pic>
          <p:nvPicPr>
            <p:cNvPr id="151" name="pasted-image.tiff" descr="pasted-image.tiff"/>
            <p:cNvPicPr>
              <a:picLocks noChangeAspect="1"/>
            </p:cNvPicPr>
            <p:nvPr/>
          </p:nvPicPr>
          <p:blipFill>
            <a:blip r:embed="rId4">
              <a:extLst/>
            </a:blip>
            <a:stretch>
              <a:fillRect/>
            </a:stretch>
          </p:blipFill>
          <p:spPr>
            <a:xfrm>
              <a:off x="165100" y="165100"/>
              <a:ext cx="4274614" cy="3290119"/>
            </a:xfrm>
            <a:prstGeom prst="rect">
              <a:avLst/>
            </a:prstGeom>
            <a:ln>
              <a:noFill/>
            </a:ln>
            <a:effectLst/>
          </p:spPr>
        </p:pic>
        <p:pic>
          <p:nvPicPr>
            <p:cNvPr id="150" name="pasted-image.tiff" descr="pasted-image.tiff"/>
            <p:cNvPicPr>
              <a:picLocks noChangeAspect="0"/>
            </p:cNvPicPr>
            <p:nvPr/>
          </p:nvPicPr>
          <p:blipFill>
            <a:blip r:embed="rId5">
              <a:extLst/>
            </a:blip>
            <a:stretch>
              <a:fillRect/>
            </a:stretch>
          </p:blipFill>
          <p:spPr>
            <a:xfrm>
              <a:off x="0" y="0"/>
              <a:ext cx="4604814" cy="3633019"/>
            </a:xfrm>
            <a:prstGeom prst="rect">
              <a:avLst/>
            </a:prstGeom>
            <a:effectLst/>
          </p:spPr>
        </p:pic>
      </p:grpSp>
      <p:grpSp>
        <p:nvGrpSpPr>
          <p:cNvPr id="155" name="pasted-image.tiff"/>
          <p:cNvGrpSpPr/>
          <p:nvPr/>
        </p:nvGrpSpPr>
        <p:grpSpPr>
          <a:xfrm>
            <a:off x="7796712" y="2306040"/>
            <a:ext cx="4604814" cy="3187461"/>
            <a:chOff x="0" y="0"/>
            <a:chExt cx="4604813" cy="3187460"/>
          </a:xfrm>
        </p:grpSpPr>
        <p:pic>
          <p:nvPicPr>
            <p:cNvPr id="154" name="pasted-image.tiff" descr="pasted-image.tiff"/>
            <p:cNvPicPr>
              <a:picLocks noChangeAspect="1"/>
            </p:cNvPicPr>
            <p:nvPr/>
          </p:nvPicPr>
          <p:blipFill>
            <a:blip r:embed="rId6">
              <a:extLst/>
            </a:blip>
            <a:stretch>
              <a:fillRect/>
            </a:stretch>
          </p:blipFill>
          <p:spPr>
            <a:xfrm>
              <a:off x="165100" y="165100"/>
              <a:ext cx="4274614" cy="2844561"/>
            </a:xfrm>
            <a:prstGeom prst="rect">
              <a:avLst/>
            </a:prstGeom>
            <a:ln>
              <a:noFill/>
            </a:ln>
            <a:effectLst/>
          </p:spPr>
        </p:pic>
        <p:pic>
          <p:nvPicPr>
            <p:cNvPr id="153" name="pasted-image.tiff" descr="pasted-image.tiff"/>
            <p:cNvPicPr>
              <a:picLocks noChangeAspect="0"/>
            </p:cNvPicPr>
            <p:nvPr/>
          </p:nvPicPr>
          <p:blipFill>
            <a:blip r:embed="rId7">
              <a:extLst/>
            </a:blip>
            <a:stretch>
              <a:fillRect/>
            </a:stretch>
          </p:blipFill>
          <p:spPr>
            <a:xfrm>
              <a:off x="0" y="0"/>
              <a:ext cx="4604814" cy="3187461"/>
            </a:xfrm>
            <a:prstGeom prst="rect">
              <a:avLst/>
            </a:prstGeom>
            <a:effectLst/>
          </p:spPr>
        </p:pic>
      </p:grpSp>
      <p:grpSp>
        <p:nvGrpSpPr>
          <p:cNvPr id="158" name="pasted-image.tiff"/>
          <p:cNvGrpSpPr/>
          <p:nvPr/>
        </p:nvGrpSpPr>
        <p:grpSpPr>
          <a:xfrm>
            <a:off x="1503762" y="5290592"/>
            <a:ext cx="4775201" cy="3302001"/>
            <a:chOff x="0" y="0"/>
            <a:chExt cx="4775200" cy="3302000"/>
          </a:xfrm>
        </p:grpSpPr>
        <p:pic>
          <p:nvPicPr>
            <p:cNvPr id="157" name="pasted-image.tiff" descr="pasted-image.tiff"/>
            <p:cNvPicPr>
              <a:picLocks noChangeAspect="1"/>
            </p:cNvPicPr>
            <p:nvPr/>
          </p:nvPicPr>
          <p:blipFill>
            <a:blip r:embed="rId8">
              <a:extLst/>
            </a:blip>
            <a:stretch>
              <a:fillRect/>
            </a:stretch>
          </p:blipFill>
          <p:spPr>
            <a:xfrm>
              <a:off x="165100" y="165100"/>
              <a:ext cx="4445000" cy="2959100"/>
            </a:xfrm>
            <a:prstGeom prst="rect">
              <a:avLst/>
            </a:prstGeom>
            <a:ln>
              <a:noFill/>
            </a:ln>
            <a:effectLst/>
          </p:spPr>
        </p:pic>
        <p:pic>
          <p:nvPicPr>
            <p:cNvPr id="156" name="pasted-image.tiff" descr="pasted-image.tiff"/>
            <p:cNvPicPr>
              <a:picLocks noChangeAspect="0"/>
            </p:cNvPicPr>
            <p:nvPr/>
          </p:nvPicPr>
          <p:blipFill>
            <a:blip r:embed="rId9">
              <a:extLst/>
            </a:blip>
            <a:stretch>
              <a:fillRect/>
            </a:stretch>
          </p:blipFill>
          <p:spPr>
            <a:xfrm>
              <a:off x="0" y="0"/>
              <a:ext cx="4775200" cy="3302000"/>
            </a:xfrm>
            <a:prstGeom prst="rect">
              <a:avLst/>
            </a:prstGeom>
            <a:effectLst/>
          </p:spPr>
        </p:pic>
      </p:grpSp>
      <p:sp>
        <p:nvSpPr>
          <p:cNvPr id="159" name="PRIPADNIKI VIETKONGA"/>
          <p:cNvSpPr/>
          <p:nvPr/>
        </p:nvSpPr>
        <p:spPr>
          <a:xfrm>
            <a:off x="1588955" y="8643015"/>
            <a:ext cx="4604814"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PRIPADNIKI VIETKONGA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OROŽJE"/>
          <p:cNvSpPr/>
          <p:nvPr>
            <p:ph type="title"/>
          </p:nvPr>
        </p:nvSpPr>
        <p:spPr>
          <a:prstGeom prst="rect">
            <a:avLst/>
          </a:prstGeom>
        </p:spPr>
        <p:txBody>
          <a:bodyPr/>
          <a:lstStyle/>
          <a:p>
            <a:pPr/>
            <a:r>
              <a:t>OROŽJE</a:t>
            </a:r>
          </a:p>
        </p:txBody>
      </p:sp>
      <p:sp>
        <p:nvSpPr>
          <p:cNvPr id="164" name="Bell-ov Huey (helikopter)…"/>
          <p:cNvSpPr/>
          <p:nvPr>
            <p:ph type="body" idx="1"/>
          </p:nvPr>
        </p:nvSpPr>
        <p:spPr>
          <a:prstGeom prst="rect">
            <a:avLst/>
          </a:prstGeom>
        </p:spPr>
        <p:txBody>
          <a:bodyPr/>
          <a:lstStyle/>
          <a:p>
            <a:pPr/>
            <a:r>
              <a:t>Bell-ov Huey (helikopter)</a:t>
            </a:r>
          </a:p>
          <a:p>
            <a:pPr/>
            <a:r>
              <a:t>Napalm (bomba)</a:t>
            </a:r>
          </a:p>
          <a:p>
            <a:pPr/>
            <a:r>
              <a:t>Oranžni agent</a:t>
            </a:r>
          </a:p>
          <a:p>
            <a:pPr/>
            <a:r>
              <a:t>Rovi</a:t>
            </a:r>
          </a:p>
        </p:txBody>
      </p:sp>
      <p:grpSp>
        <p:nvGrpSpPr>
          <p:cNvPr id="167" name="pasted-image.tiff"/>
          <p:cNvGrpSpPr/>
          <p:nvPr/>
        </p:nvGrpSpPr>
        <p:grpSpPr>
          <a:xfrm>
            <a:off x="723588" y="744618"/>
            <a:ext cx="3260858" cy="2542442"/>
            <a:chOff x="0" y="0"/>
            <a:chExt cx="3260856" cy="2542441"/>
          </a:xfrm>
        </p:grpSpPr>
        <p:pic>
          <p:nvPicPr>
            <p:cNvPr id="166" name="pasted-image.tiff" descr="pasted-image.tiff"/>
            <p:cNvPicPr>
              <a:picLocks noChangeAspect="1"/>
            </p:cNvPicPr>
            <p:nvPr/>
          </p:nvPicPr>
          <p:blipFill>
            <a:blip r:embed="rId3">
              <a:extLst/>
            </a:blip>
            <a:stretch>
              <a:fillRect/>
            </a:stretch>
          </p:blipFill>
          <p:spPr>
            <a:xfrm>
              <a:off x="165100" y="165100"/>
              <a:ext cx="2930657" cy="2199542"/>
            </a:xfrm>
            <a:prstGeom prst="rect">
              <a:avLst/>
            </a:prstGeom>
            <a:ln>
              <a:noFill/>
            </a:ln>
            <a:effectLst/>
          </p:spPr>
        </p:pic>
        <p:pic>
          <p:nvPicPr>
            <p:cNvPr id="165" name="pasted-image.tiff" descr="pasted-image.tiff"/>
            <p:cNvPicPr>
              <a:picLocks noChangeAspect="0"/>
            </p:cNvPicPr>
            <p:nvPr/>
          </p:nvPicPr>
          <p:blipFill>
            <a:blip r:embed="rId4">
              <a:extLst/>
            </a:blip>
            <a:stretch>
              <a:fillRect/>
            </a:stretch>
          </p:blipFill>
          <p:spPr>
            <a:xfrm>
              <a:off x="0" y="0"/>
              <a:ext cx="3260857" cy="2542442"/>
            </a:xfrm>
            <a:prstGeom prst="rect">
              <a:avLst/>
            </a:prstGeom>
            <a:effectLst/>
          </p:spPr>
        </p:pic>
      </p:grpSp>
      <p:grpSp>
        <p:nvGrpSpPr>
          <p:cNvPr id="170" name="pasted-image.tiff"/>
          <p:cNvGrpSpPr/>
          <p:nvPr/>
        </p:nvGrpSpPr>
        <p:grpSpPr>
          <a:xfrm>
            <a:off x="8537858" y="6430399"/>
            <a:ext cx="4065023" cy="2838768"/>
            <a:chOff x="0" y="0"/>
            <a:chExt cx="4065022" cy="2838767"/>
          </a:xfrm>
        </p:grpSpPr>
        <p:pic>
          <p:nvPicPr>
            <p:cNvPr id="169" name="pasted-image.tiff" descr="pasted-image.tiff"/>
            <p:cNvPicPr>
              <a:picLocks noChangeAspect="1"/>
            </p:cNvPicPr>
            <p:nvPr/>
          </p:nvPicPr>
          <p:blipFill>
            <a:blip r:embed="rId5">
              <a:extLst/>
            </a:blip>
            <a:srcRect l="0" t="0" r="0" b="0"/>
            <a:stretch>
              <a:fillRect/>
            </a:stretch>
          </p:blipFill>
          <p:spPr>
            <a:xfrm>
              <a:off x="165100" y="165100"/>
              <a:ext cx="3734823" cy="2495868"/>
            </a:xfrm>
            <a:prstGeom prst="rect">
              <a:avLst/>
            </a:prstGeom>
            <a:ln>
              <a:noFill/>
            </a:ln>
            <a:effectLst/>
          </p:spPr>
        </p:pic>
        <p:pic>
          <p:nvPicPr>
            <p:cNvPr id="168" name="pasted-image.tiff" descr="pasted-image.tiff"/>
            <p:cNvPicPr>
              <a:picLocks noChangeAspect="0"/>
            </p:cNvPicPr>
            <p:nvPr/>
          </p:nvPicPr>
          <p:blipFill>
            <a:blip r:embed="rId6">
              <a:extLst/>
            </a:blip>
            <a:stretch>
              <a:fillRect/>
            </a:stretch>
          </p:blipFill>
          <p:spPr>
            <a:xfrm>
              <a:off x="0" y="-1"/>
              <a:ext cx="4065023" cy="2838769"/>
            </a:xfrm>
            <a:prstGeom prst="rect">
              <a:avLst/>
            </a:prstGeom>
            <a:effectLst/>
          </p:spPr>
        </p:pic>
      </p:grpSp>
      <p:grpSp>
        <p:nvGrpSpPr>
          <p:cNvPr id="173" name="pasted-image.tiff"/>
          <p:cNvGrpSpPr/>
          <p:nvPr/>
        </p:nvGrpSpPr>
        <p:grpSpPr>
          <a:xfrm>
            <a:off x="7540387" y="2773697"/>
            <a:ext cx="4856648" cy="2890644"/>
            <a:chOff x="0" y="0"/>
            <a:chExt cx="4856646" cy="2890642"/>
          </a:xfrm>
        </p:grpSpPr>
        <p:pic>
          <p:nvPicPr>
            <p:cNvPr id="172" name="pasted-image.tiff" descr="pasted-image.tiff"/>
            <p:cNvPicPr>
              <a:picLocks noChangeAspect="1"/>
            </p:cNvPicPr>
            <p:nvPr/>
          </p:nvPicPr>
          <p:blipFill>
            <a:blip r:embed="rId7">
              <a:extLst/>
            </a:blip>
            <a:stretch>
              <a:fillRect/>
            </a:stretch>
          </p:blipFill>
          <p:spPr>
            <a:xfrm>
              <a:off x="165100" y="165100"/>
              <a:ext cx="4526447" cy="2547743"/>
            </a:xfrm>
            <a:prstGeom prst="rect">
              <a:avLst/>
            </a:prstGeom>
            <a:ln>
              <a:noFill/>
            </a:ln>
            <a:effectLst/>
          </p:spPr>
        </p:pic>
        <p:pic>
          <p:nvPicPr>
            <p:cNvPr id="171" name="pasted-image.tiff" descr="pasted-image.tiff"/>
            <p:cNvPicPr>
              <a:picLocks noChangeAspect="0"/>
            </p:cNvPicPr>
            <p:nvPr/>
          </p:nvPicPr>
          <p:blipFill>
            <a:blip r:embed="rId8">
              <a:extLst/>
            </a:blip>
            <a:stretch>
              <a:fillRect/>
            </a:stretch>
          </p:blipFill>
          <p:spPr>
            <a:xfrm>
              <a:off x="0" y="0"/>
              <a:ext cx="4856647" cy="2890643"/>
            </a:xfrm>
            <a:prstGeom prst="rect">
              <a:avLst/>
            </a:prstGeom>
            <a:effectLst/>
          </p:spPr>
        </p:pic>
      </p:grpSp>
      <p:grpSp>
        <p:nvGrpSpPr>
          <p:cNvPr id="176" name="pasted-image.tiff"/>
          <p:cNvGrpSpPr/>
          <p:nvPr/>
        </p:nvGrpSpPr>
        <p:grpSpPr>
          <a:xfrm>
            <a:off x="4704156" y="6481960"/>
            <a:ext cx="3596488" cy="2735646"/>
            <a:chOff x="0" y="0"/>
            <a:chExt cx="3596486" cy="2735644"/>
          </a:xfrm>
        </p:grpSpPr>
        <p:pic>
          <p:nvPicPr>
            <p:cNvPr id="175" name="pasted-image.tiff" descr="pasted-image.tiff"/>
            <p:cNvPicPr>
              <a:picLocks noChangeAspect="1"/>
            </p:cNvPicPr>
            <p:nvPr/>
          </p:nvPicPr>
          <p:blipFill>
            <a:blip r:embed="rId9">
              <a:extLst/>
            </a:blip>
            <a:stretch>
              <a:fillRect/>
            </a:stretch>
          </p:blipFill>
          <p:spPr>
            <a:xfrm>
              <a:off x="165100" y="165100"/>
              <a:ext cx="3266287" cy="2392745"/>
            </a:xfrm>
            <a:prstGeom prst="rect">
              <a:avLst/>
            </a:prstGeom>
            <a:ln>
              <a:noFill/>
            </a:ln>
            <a:effectLst/>
          </p:spPr>
        </p:pic>
        <p:pic>
          <p:nvPicPr>
            <p:cNvPr id="174" name="pasted-image.tiff" descr="pasted-image.tiff"/>
            <p:cNvPicPr>
              <a:picLocks noChangeAspect="0"/>
            </p:cNvPicPr>
            <p:nvPr/>
          </p:nvPicPr>
          <p:blipFill>
            <a:blip r:embed="rId10">
              <a:extLst/>
            </a:blip>
            <a:stretch>
              <a:fillRect/>
            </a:stretch>
          </p:blipFill>
          <p:spPr>
            <a:xfrm>
              <a:off x="0" y="0"/>
              <a:ext cx="3596487" cy="2735645"/>
            </a:xfrm>
            <a:prstGeom prst="rect">
              <a:avLst/>
            </a:prstGeom>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KONEC"/>
          <p:cNvSpPr/>
          <p:nvPr>
            <p:ph type="title"/>
          </p:nvPr>
        </p:nvSpPr>
        <p:spPr>
          <a:prstGeom prst="rect">
            <a:avLst/>
          </a:prstGeom>
        </p:spPr>
        <p:txBody>
          <a:bodyPr/>
          <a:lstStyle/>
          <a:p>
            <a:pPr/>
            <a:r>
              <a:t>KONEC</a:t>
            </a:r>
          </a:p>
        </p:txBody>
      </p:sp>
      <p:sp>
        <p:nvSpPr>
          <p:cNvPr id="181" name="April 1975: zadnja severno Vietnmska ofenziva…"/>
          <p:cNvSpPr/>
          <p:nvPr>
            <p:ph type="body" sz="half" idx="1"/>
          </p:nvPr>
        </p:nvSpPr>
        <p:spPr>
          <a:xfrm>
            <a:off x="614914" y="2744443"/>
            <a:ext cx="6786466" cy="3942293"/>
          </a:xfrm>
          <a:prstGeom prst="rect">
            <a:avLst/>
          </a:prstGeom>
        </p:spPr>
        <p:txBody>
          <a:bodyPr/>
          <a:lstStyle/>
          <a:p>
            <a:pPr/>
            <a:r>
              <a:t>April 1975: zadnja severno Vietnmska ofenziva</a:t>
            </a:r>
          </a:p>
          <a:p>
            <a:pPr/>
            <a:r>
              <a:t>Predsednik aretiran</a:t>
            </a:r>
          </a:p>
          <a:p>
            <a:pPr/>
            <a:r>
              <a:t>vojna je trajala 19 let in 180 dni</a:t>
            </a:r>
          </a:p>
        </p:txBody>
      </p:sp>
      <p:grpSp>
        <p:nvGrpSpPr>
          <p:cNvPr id="184" name="pasted-image.tiff"/>
          <p:cNvGrpSpPr/>
          <p:nvPr/>
        </p:nvGrpSpPr>
        <p:grpSpPr>
          <a:xfrm>
            <a:off x="8637470" y="3099387"/>
            <a:ext cx="3381453" cy="4612141"/>
            <a:chOff x="0" y="0"/>
            <a:chExt cx="3381451" cy="4612140"/>
          </a:xfrm>
        </p:grpSpPr>
        <p:pic>
          <p:nvPicPr>
            <p:cNvPr id="183" name="pasted-image.tiff" descr="pasted-image.tiff"/>
            <p:cNvPicPr>
              <a:picLocks noChangeAspect="1"/>
            </p:cNvPicPr>
            <p:nvPr/>
          </p:nvPicPr>
          <p:blipFill>
            <a:blip r:embed="rId3">
              <a:extLst/>
            </a:blip>
            <a:stretch>
              <a:fillRect/>
            </a:stretch>
          </p:blipFill>
          <p:spPr>
            <a:xfrm>
              <a:off x="165100" y="165100"/>
              <a:ext cx="3051252" cy="4269241"/>
            </a:xfrm>
            <a:prstGeom prst="rect">
              <a:avLst/>
            </a:prstGeom>
            <a:ln>
              <a:noFill/>
            </a:ln>
            <a:effectLst/>
          </p:spPr>
        </p:pic>
        <p:pic>
          <p:nvPicPr>
            <p:cNvPr id="182" name="pasted-image.tiff" descr="pasted-image.tiff"/>
            <p:cNvPicPr>
              <a:picLocks noChangeAspect="0"/>
            </p:cNvPicPr>
            <p:nvPr/>
          </p:nvPicPr>
          <p:blipFill>
            <a:blip r:embed="rId4">
              <a:extLst/>
            </a:blip>
            <a:stretch>
              <a:fillRect/>
            </a:stretch>
          </p:blipFill>
          <p:spPr>
            <a:xfrm>
              <a:off x="-1" y="0"/>
              <a:ext cx="3381453" cy="4612141"/>
            </a:xfrm>
            <a:prstGeom prst="rect">
              <a:avLst/>
            </a:prstGeom>
            <a:effectLst/>
          </p:spPr>
        </p:pic>
      </p:grpSp>
      <p:grpSp>
        <p:nvGrpSpPr>
          <p:cNvPr id="187" name="pasted-image.tiff"/>
          <p:cNvGrpSpPr/>
          <p:nvPr/>
        </p:nvGrpSpPr>
        <p:grpSpPr>
          <a:xfrm>
            <a:off x="911840" y="7030879"/>
            <a:ext cx="2902707" cy="2054787"/>
            <a:chOff x="0" y="0"/>
            <a:chExt cx="2902706" cy="2054786"/>
          </a:xfrm>
        </p:grpSpPr>
        <p:pic>
          <p:nvPicPr>
            <p:cNvPr id="186" name="pasted-image.tiff" descr="pasted-image.tiff"/>
            <p:cNvPicPr>
              <a:picLocks noChangeAspect="1"/>
            </p:cNvPicPr>
            <p:nvPr/>
          </p:nvPicPr>
          <p:blipFill>
            <a:blip r:embed="rId5">
              <a:extLst/>
            </a:blip>
            <a:stretch>
              <a:fillRect/>
            </a:stretch>
          </p:blipFill>
          <p:spPr>
            <a:xfrm>
              <a:off x="165100" y="165100"/>
              <a:ext cx="2572507" cy="1711887"/>
            </a:xfrm>
            <a:prstGeom prst="rect">
              <a:avLst/>
            </a:prstGeom>
            <a:ln>
              <a:noFill/>
            </a:ln>
            <a:effectLst/>
          </p:spPr>
        </p:pic>
        <p:pic>
          <p:nvPicPr>
            <p:cNvPr id="185" name="pasted-image.tiff" descr="pasted-image.tiff"/>
            <p:cNvPicPr>
              <a:picLocks noChangeAspect="0"/>
            </p:cNvPicPr>
            <p:nvPr/>
          </p:nvPicPr>
          <p:blipFill>
            <a:blip r:embed="rId6">
              <a:extLst/>
            </a:blip>
            <a:stretch>
              <a:fillRect/>
            </a:stretch>
          </p:blipFill>
          <p:spPr>
            <a:xfrm>
              <a:off x="0" y="0"/>
              <a:ext cx="2902707" cy="2054787"/>
            </a:xfrm>
            <a:prstGeom prst="rect">
              <a:avLst/>
            </a:prstGeom>
            <a:effectLst/>
          </p:spPr>
        </p:pic>
      </p:grpSp>
      <p:sp>
        <p:nvSpPr>
          <p:cNvPr id="188" name="SEVERNO VIETNAMSKA ZASTAVA"/>
          <p:cNvSpPr/>
          <p:nvPr/>
        </p:nvSpPr>
        <p:spPr>
          <a:xfrm>
            <a:off x="3907291" y="7474072"/>
            <a:ext cx="2304217"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SEVERNO VIETNAMSKA ZASTAVA</a:t>
            </a:r>
          </a:p>
        </p:txBody>
      </p:sp>
      <p:sp>
        <p:nvSpPr>
          <p:cNvPr id="189" name="PREDSEDNIK JUŽNEGA VIETNAMA"/>
          <p:cNvSpPr/>
          <p:nvPr/>
        </p:nvSpPr>
        <p:spPr>
          <a:xfrm>
            <a:off x="8876842" y="7741939"/>
            <a:ext cx="2902708"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PREDSEDNIK JUŽNEGA VIETNAMA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POSLEDICE"/>
          <p:cNvSpPr/>
          <p:nvPr>
            <p:ph type="title"/>
          </p:nvPr>
        </p:nvSpPr>
        <p:spPr>
          <a:prstGeom prst="rect">
            <a:avLst/>
          </a:prstGeom>
        </p:spPr>
        <p:txBody>
          <a:bodyPr/>
          <a:lstStyle/>
          <a:p>
            <a:pPr/>
            <a:r>
              <a:t>POSLEDICE</a:t>
            </a:r>
          </a:p>
        </p:txBody>
      </p:sp>
      <p:sp>
        <p:nvSpPr>
          <p:cNvPr id="194" name="Rdeči Kmeri…"/>
          <p:cNvSpPr/>
          <p:nvPr>
            <p:ph type="body" sz="half" idx="1"/>
          </p:nvPr>
        </p:nvSpPr>
        <p:spPr>
          <a:xfrm>
            <a:off x="775348" y="2224940"/>
            <a:ext cx="5848190" cy="6802320"/>
          </a:xfrm>
          <a:prstGeom prst="rect">
            <a:avLst/>
          </a:prstGeom>
        </p:spPr>
        <p:txBody>
          <a:bodyPr/>
          <a:lstStyle/>
          <a:p>
            <a:pPr/>
            <a:r>
              <a:t>Rdeči Kmeri</a:t>
            </a:r>
          </a:p>
          <a:p>
            <a:pPr/>
            <a:r>
              <a:t>59.000 ameriških žrtev</a:t>
            </a:r>
          </a:p>
          <a:p>
            <a:pPr/>
            <a:r>
              <a:t>220.000 J Vietnamskih žrtev</a:t>
            </a:r>
          </a:p>
          <a:p>
            <a:pPr/>
            <a:r>
              <a:t>1,176.000 S Vietnamskih in Vietkongovskih žrtev</a:t>
            </a:r>
          </a:p>
          <a:p>
            <a:pPr/>
            <a:r>
              <a:t>2.000.000 žrtev civilnega prebivalstva</a:t>
            </a:r>
          </a:p>
        </p:txBody>
      </p:sp>
      <p:grpSp>
        <p:nvGrpSpPr>
          <p:cNvPr id="197" name="pasted-image.tiff"/>
          <p:cNvGrpSpPr/>
          <p:nvPr/>
        </p:nvGrpSpPr>
        <p:grpSpPr>
          <a:xfrm>
            <a:off x="7217342" y="2207118"/>
            <a:ext cx="4835434" cy="3515042"/>
            <a:chOff x="0" y="0"/>
            <a:chExt cx="4835432" cy="3515041"/>
          </a:xfrm>
        </p:grpSpPr>
        <p:pic>
          <p:nvPicPr>
            <p:cNvPr id="196" name="pasted-image.tiff" descr="pasted-image.tiff"/>
            <p:cNvPicPr>
              <a:picLocks noChangeAspect="1"/>
            </p:cNvPicPr>
            <p:nvPr/>
          </p:nvPicPr>
          <p:blipFill>
            <a:blip r:embed="rId3">
              <a:extLst/>
            </a:blip>
            <a:stretch>
              <a:fillRect/>
            </a:stretch>
          </p:blipFill>
          <p:spPr>
            <a:xfrm>
              <a:off x="165100" y="165100"/>
              <a:ext cx="4505233" cy="3172142"/>
            </a:xfrm>
            <a:prstGeom prst="rect">
              <a:avLst/>
            </a:prstGeom>
            <a:ln>
              <a:noFill/>
            </a:ln>
            <a:effectLst/>
          </p:spPr>
        </p:pic>
        <p:pic>
          <p:nvPicPr>
            <p:cNvPr id="195" name="pasted-image.tiff" descr="pasted-image.tiff"/>
            <p:cNvPicPr>
              <a:picLocks noChangeAspect="0"/>
            </p:cNvPicPr>
            <p:nvPr/>
          </p:nvPicPr>
          <p:blipFill>
            <a:blip r:embed="rId4">
              <a:extLst/>
            </a:blip>
            <a:stretch>
              <a:fillRect/>
            </a:stretch>
          </p:blipFill>
          <p:spPr>
            <a:xfrm>
              <a:off x="0" y="0"/>
              <a:ext cx="4835433" cy="3515042"/>
            </a:xfrm>
            <a:prstGeom prst="rect">
              <a:avLst/>
            </a:prstGeom>
            <a:effectLst/>
          </p:spPr>
        </p:pic>
      </p:grpSp>
      <p:grpSp>
        <p:nvGrpSpPr>
          <p:cNvPr id="200" name="pasted-image.tiff"/>
          <p:cNvGrpSpPr/>
          <p:nvPr/>
        </p:nvGrpSpPr>
        <p:grpSpPr>
          <a:xfrm>
            <a:off x="6710964" y="5867986"/>
            <a:ext cx="5848190" cy="3429526"/>
            <a:chOff x="0" y="0"/>
            <a:chExt cx="5848188" cy="3429524"/>
          </a:xfrm>
        </p:grpSpPr>
        <p:pic>
          <p:nvPicPr>
            <p:cNvPr id="199" name="pasted-image.tiff" descr="pasted-image.tiff"/>
            <p:cNvPicPr>
              <a:picLocks noChangeAspect="1"/>
            </p:cNvPicPr>
            <p:nvPr/>
          </p:nvPicPr>
          <p:blipFill>
            <a:blip r:embed="rId5">
              <a:extLst/>
            </a:blip>
            <a:stretch>
              <a:fillRect/>
            </a:stretch>
          </p:blipFill>
          <p:spPr>
            <a:xfrm>
              <a:off x="165100" y="165100"/>
              <a:ext cx="5517989" cy="3086625"/>
            </a:xfrm>
            <a:prstGeom prst="rect">
              <a:avLst/>
            </a:prstGeom>
            <a:ln>
              <a:noFill/>
            </a:ln>
            <a:effectLst/>
          </p:spPr>
        </p:pic>
        <p:pic>
          <p:nvPicPr>
            <p:cNvPr id="198" name="pasted-image.tiff" descr="pasted-image.tiff"/>
            <p:cNvPicPr>
              <a:picLocks noChangeAspect="0"/>
            </p:cNvPicPr>
            <p:nvPr/>
          </p:nvPicPr>
          <p:blipFill>
            <a:blip r:embed="rId6">
              <a:extLst/>
            </a:blip>
            <a:stretch>
              <a:fillRect/>
            </a:stretch>
          </p:blipFill>
          <p:spPr>
            <a:xfrm>
              <a:off x="0" y="0"/>
              <a:ext cx="5848189" cy="3429525"/>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ZANIMIVOSTI"/>
          <p:cNvSpPr/>
          <p:nvPr>
            <p:ph type="title"/>
          </p:nvPr>
        </p:nvSpPr>
        <p:spPr>
          <a:prstGeom prst="rect">
            <a:avLst/>
          </a:prstGeom>
        </p:spPr>
        <p:txBody>
          <a:bodyPr/>
          <a:lstStyle/>
          <a:p>
            <a:pPr/>
            <a:r>
              <a:t>ZANIMIVOSTI</a:t>
            </a:r>
          </a:p>
        </p:txBody>
      </p:sp>
      <p:sp>
        <p:nvSpPr>
          <p:cNvPr id="205" name="Totalna vojna…"/>
          <p:cNvSpPr/>
          <p:nvPr>
            <p:ph type="body" sz="quarter" idx="1"/>
          </p:nvPr>
        </p:nvSpPr>
        <p:spPr>
          <a:xfrm>
            <a:off x="1016000" y="2768600"/>
            <a:ext cx="6449458" cy="2806777"/>
          </a:xfrm>
          <a:prstGeom prst="rect">
            <a:avLst/>
          </a:prstGeom>
        </p:spPr>
        <p:txBody>
          <a:bodyPr/>
          <a:lstStyle/>
          <a:p>
            <a:pPr/>
            <a:r>
              <a:t>Totalna vojna </a:t>
            </a:r>
          </a:p>
          <a:p>
            <a:pPr/>
            <a:r>
              <a:t>6.800.000</a:t>
            </a:r>
          </a:p>
          <a:p>
            <a:pPr/>
            <a:r>
              <a:t>Filmi </a:t>
            </a:r>
          </a:p>
        </p:txBody>
      </p:sp>
      <p:grpSp>
        <p:nvGrpSpPr>
          <p:cNvPr id="208" name="pasted-image.tiff"/>
          <p:cNvGrpSpPr/>
          <p:nvPr/>
        </p:nvGrpSpPr>
        <p:grpSpPr>
          <a:xfrm>
            <a:off x="7485723" y="2052609"/>
            <a:ext cx="4931405" cy="3361570"/>
            <a:chOff x="0" y="0"/>
            <a:chExt cx="4931404" cy="3361568"/>
          </a:xfrm>
        </p:grpSpPr>
        <p:pic>
          <p:nvPicPr>
            <p:cNvPr id="207" name="pasted-image.tiff" descr="pasted-image.tiff"/>
            <p:cNvPicPr>
              <a:picLocks noChangeAspect="1"/>
            </p:cNvPicPr>
            <p:nvPr/>
          </p:nvPicPr>
          <p:blipFill>
            <a:blip r:embed="rId3">
              <a:extLst/>
            </a:blip>
            <a:stretch>
              <a:fillRect/>
            </a:stretch>
          </p:blipFill>
          <p:spPr>
            <a:xfrm>
              <a:off x="165100" y="165100"/>
              <a:ext cx="4601205" cy="3018669"/>
            </a:xfrm>
            <a:prstGeom prst="rect">
              <a:avLst/>
            </a:prstGeom>
            <a:ln>
              <a:noFill/>
            </a:ln>
            <a:effectLst/>
          </p:spPr>
        </p:pic>
        <p:pic>
          <p:nvPicPr>
            <p:cNvPr id="206" name="pasted-image.tiff" descr="pasted-image.tiff"/>
            <p:cNvPicPr>
              <a:picLocks noChangeAspect="0"/>
            </p:cNvPicPr>
            <p:nvPr/>
          </p:nvPicPr>
          <p:blipFill>
            <a:blip r:embed="rId4">
              <a:extLst/>
            </a:blip>
            <a:stretch>
              <a:fillRect/>
            </a:stretch>
          </p:blipFill>
          <p:spPr>
            <a:xfrm>
              <a:off x="0" y="0"/>
              <a:ext cx="4931405" cy="3361569"/>
            </a:xfrm>
            <a:prstGeom prst="rect">
              <a:avLst/>
            </a:prstGeom>
            <a:effectLst/>
          </p:spPr>
        </p:pic>
      </p:grpSp>
      <p:grpSp>
        <p:nvGrpSpPr>
          <p:cNvPr id="211" name="pasted-image.tiff"/>
          <p:cNvGrpSpPr/>
          <p:nvPr/>
        </p:nvGrpSpPr>
        <p:grpSpPr>
          <a:xfrm>
            <a:off x="7485724" y="5552037"/>
            <a:ext cx="4931405" cy="3322203"/>
            <a:chOff x="0" y="0"/>
            <a:chExt cx="4931404" cy="3322202"/>
          </a:xfrm>
        </p:grpSpPr>
        <p:pic>
          <p:nvPicPr>
            <p:cNvPr id="210" name="pasted-image.tiff" descr="pasted-image.tiff"/>
            <p:cNvPicPr>
              <a:picLocks noChangeAspect="1"/>
            </p:cNvPicPr>
            <p:nvPr/>
          </p:nvPicPr>
          <p:blipFill>
            <a:blip r:embed="rId5">
              <a:extLst/>
            </a:blip>
            <a:srcRect l="1613" t="2117" r="1613" b="2117"/>
            <a:stretch>
              <a:fillRect/>
            </a:stretch>
          </p:blipFill>
          <p:spPr>
            <a:xfrm>
              <a:off x="165100" y="165100"/>
              <a:ext cx="4601205" cy="2979303"/>
            </a:xfrm>
            <a:prstGeom prst="rect">
              <a:avLst/>
            </a:prstGeom>
            <a:ln>
              <a:noFill/>
            </a:ln>
            <a:effectLst/>
          </p:spPr>
        </p:pic>
        <p:pic>
          <p:nvPicPr>
            <p:cNvPr id="209" name="pasted-image.tiff" descr="pasted-image.tiff"/>
            <p:cNvPicPr>
              <a:picLocks noChangeAspect="0"/>
            </p:cNvPicPr>
            <p:nvPr/>
          </p:nvPicPr>
          <p:blipFill>
            <a:blip r:embed="rId6">
              <a:extLst/>
            </a:blip>
            <a:stretch>
              <a:fillRect/>
            </a:stretch>
          </p:blipFill>
          <p:spPr>
            <a:xfrm>
              <a:off x="0" y="0"/>
              <a:ext cx="4931405" cy="3322203"/>
            </a:xfrm>
            <a:prstGeom prst="rect">
              <a:avLst/>
            </a:prstGeom>
            <a:effectLst/>
          </p:spPr>
        </p:pic>
      </p:grpSp>
      <p:grpSp>
        <p:nvGrpSpPr>
          <p:cNvPr id="214" name="pasted-image.tiff"/>
          <p:cNvGrpSpPr/>
          <p:nvPr/>
        </p:nvGrpSpPr>
        <p:grpSpPr>
          <a:xfrm>
            <a:off x="1296500" y="5637563"/>
            <a:ext cx="2513504" cy="3586664"/>
            <a:chOff x="0" y="0"/>
            <a:chExt cx="2513502" cy="3586662"/>
          </a:xfrm>
        </p:grpSpPr>
        <p:pic>
          <p:nvPicPr>
            <p:cNvPr id="213" name="pasted-image.tiff" descr="pasted-image.tiff"/>
            <p:cNvPicPr>
              <a:picLocks noChangeAspect="1"/>
            </p:cNvPicPr>
            <p:nvPr/>
          </p:nvPicPr>
          <p:blipFill>
            <a:blip r:embed="rId7">
              <a:extLst/>
            </a:blip>
            <a:stretch>
              <a:fillRect/>
            </a:stretch>
          </p:blipFill>
          <p:spPr>
            <a:xfrm>
              <a:off x="165099" y="165100"/>
              <a:ext cx="2183304" cy="3243764"/>
            </a:xfrm>
            <a:prstGeom prst="rect">
              <a:avLst/>
            </a:prstGeom>
            <a:ln>
              <a:noFill/>
            </a:ln>
            <a:effectLst/>
          </p:spPr>
        </p:pic>
        <p:pic>
          <p:nvPicPr>
            <p:cNvPr id="212" name="pasted-image.tiff" descr="pasted-image.tiff"/>
            <p:cNvPicPr>
              <a:picLocks noChangeAspect="0"/>
            </p:cNvPicPr>
            <p:nvPr/>
          </p:nvPicPr>
          <p:blipFill>
            <a:blip r:embed="rId8">
              <a:extLst/>
            </a:blip>
            <a:stretch>
              <a:fillRect/>
            </a:stretch>
          </p:blipFill>
          <p:spPr>
            <a:xfrm>
              <a:off x="-1" y="0"/>
              <a:ext cx="2513504" cy="3586663"/>
            </a:xfrm>
            <a:prstGeom prst="rect">
              <a:avLst/>
            </a:prstGeom>
            <a:effectLst/>
          </p:spPr>
        </p:pic>
      </p:grpSp>
      <p:grpSp>
        <p:nvGrpSpPr>
          <p:cNvPr id="217" name="pasted-image.tiff"/>
          <p:cNvGrpSpPr/>
          <p:nvPr/>
        </p:nvGrpSpPr>
        <p:grpSpPr>
          <a:xfrm>
            <a:off x="4105606" y="5607413"/>
            <a:ext cx="2513503" cy="3646965"/>
            <a:chOff x="0" y="0"/>
            <a:chExt cx="2513502" cy="3646964"/>
          </a:xfrm>
        </p:grpSpPr>
        <p:pic>
          <p:nvPicPr>
            <p:cNvPr id="216" name="pasted-image.tiff" descr="pasted-image.tiff"/>
            <p:cNvPicPr>
              <a:picLocks noChangeAspect="1"/>
            </p:cNvPicPr>
            <p:nvPr/>
          </p:nvPicPr>
          <p:blipFill>
            <a:blip r:embed="rId9">
              <a:extLst/>
            </a:blip>
            <a:stretch>
              <a:fillRect/>
            </a:stretch>
          </p:blipFill>
          <p:spPr>
            <a:xfrm>
              <a:off x="165100" y="165100"/>
              <a:ext cx="2183303" cy="3304065"/>
            </a:xfrm>
            <a:prstGeom prst="rect">
              <a:avLst/>
            </a:prstGeom>
            <a:ln>
              <a:noFill/>
            </a:ln>
            <a:effectLst/>
          </p:spPr>
        </p:pic>
        <p:pic>
          <p:nvPicPr>
            <p:cNvPr id="215" name="pasted-image.tiff" descr="pasted-image.tiff"/>
            <p:cNvPicPr>
              <a:picLocks noChangeAspect="0"/>
            </p:cNvPicPr>
            <p:nvPr/>
          </p:nvPicPr>
          <p:blipFill>
            <a:blip r:embed="rId10">
              <a:extLst/>
            </a:blip>
            <a:stretch>
              <a:fillRect/>
            </a:stretch>
          </p:blipFill>
          <p:spPr>
            <a:xfrm>
              <a:off x="0" y="0"/>
              <a:ext cx="2513503" cy="3646965"/>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HVALA!"/>
          <p:cNvSpPr/>
          <p:nvPr>
            <p:ph type="title"/>
          </p:nvPr>
        </p:nvSpPr>
        <p:spPr>
          <a:xfrm>
            <a:off x="1239121" y="3949700"/>
            <a:ext cx="10972801" cy="1854200"/>
          </a:xfrm>
          <a:prstGeom prst="rect">
            <a:avLst/>
          </a:prstGeom>
        </p:spPr>
        <p:txBody>
          <a:bodyPr/>
          <a:lstStyle>
            <a:lvl1pPr>
              <a:defRPr sz="9600"/>
            </a:lvl1pPr>
          </a:lstStyle>
          <a:p>
            <a:pPr/>
            <a:r>
              <a:t>HVALA!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VIRI"/>
          <p:cNvSpPr/>
          <p:nvPr>
            <p:ph type="title"/>
          </p:nvPr>
        </p:nvSpPr>
        <p:spPr>
          <a:prstGeom prst="rect">
            <a:avLst/>
          </a:prstGeom>
        </p:spPr>
        <p:txBody>
          <a:bodyPr/>
          <a:lstStyle/>
          <a:p>
            <a:pPr/>
            <a:r>
              <a:t>VIRI</a:t>
            </a:r>
          </a:p>
        </p:txBody>
      </p:sp>
      <p:sp>
        <p:nvSpPr>
          <p:cNvPr id="224" name="https://sl.wikipedia.org/wiki/Vietnamska_vojna…"/>
          <p:cNvSpPr/>
          <p:nvPr>
            <p:ph type="body" idx="1"/>
          </p:nvPr>
        </p:nvSpPr>
        <p:spPr>
          <a:xfrm>
            <a:off x="1016000" y="2768600"/>
            <a:ext cx="10972800" cy="6090533"/>
          </a:xfrm>
          <a:prstGeom prst="rect">
            <a:avLst/>
          </a:prstGeom>
        </p:spPr>
        <p:txBody>
          <a:bodyPr/>
          <a:lstStyle/>
          <a:p>
            <a:pPr marL="352043" indent="-352043" defTabSz="490727">
              <a:spcBef>
                <a:spcPts val="2500"/>
              </a:spcBef>
              <a:defRPr sz="3359"/>
            </a:pPr>
            <a:r>
              <a:rPr u="sng">
                <a:hlinkClick r:id="rId2" invalidUrl="" action="" tgtFrame="" tooltip="" history="1" highlightClick="0" endSnd="0"/>
              </a:rPr>
              <a:t>https://sl.wikipedia.org/wiki/Vietnamska_vojna</a:t>
            </a:r>
          </a:p>
          <a:p>
            <a:pPr marL="352043" indent="-352043" defTabSz="490727">
              <a:spcBef>
                <a:spcPts val="2500"/>
              </a:spcBef>
              <a:defRPr sz="3359"/>
            </a:pPr>
            <a:r>
              <a:rPr u="sng">
                <a:hlinkClick r:id="rId3" invalidUrl="" action="" tgtFrame="" tooltip="" history="1" highlightClick="0" endSnd="0"/>
              </a:rPr>
              <a:t>http://www.dijaski.net/gradivo/zgo_ref_vietnamska_vojna_01?r=1</a:t>
            </a:r>
          </a:p>
          <a:p>
            <a:pPr marL="352043" indent="-352043" defTabSz="490727">
              <a:spcBef>
                <a:spcPts val="2500"/>
              </a:spcBef>
              <a:defRPr sz="3359"/>
            </a:pPr>
            <a:r>
              <a:rPr u="sng">
                <a:hlinkClick r:id="rId4" invalidUrl="" action="" tgtFrame="" tooltip="" history="1" highlightClick="0" endSnd="0"/>
              </a:rPr>
              <a:t>http://siol.net/novice/svet/40-let-od-konca-ameriske-polomije-v-vietnamu-355737</a:t>
            </a:r>
          </a:p>
          <a:p>
            <a:pPr marL="352043" indent="-352043" defTabSz="490727">
              <a:spcBef>
                <a:spcPts val="2500"/>
              </a:spcBef>
              <a:defRPr sz="3359"/>
            </a:pPr>
            <a:r>
              <a:rPr u="sng">
                <a:hlinkClick r:id="rId5" invalidUrl="" action="" tgtFrame="" tooltip="" history="1" highlightClick="0" endSnd="0"/>
              </a:rPr>
              <a:t>https://en.wikipedia.org/wiki/Viet_Cong</a:t>
            </a:r>
          </a:p>
          <a:p>
            <a:pPr marL="352043" indent="-352043" defTabSz="490727">
              <a:spcBef>
                <a:spcPts val="2500"/>
              </a:spcBef>
              <a:defRPr sz="3359"/>
            </a:pPr>
            <a:r>
              <a:rPr u="sng">
                <a:hlinkClick r:id="rId6" invalidUrl="" action="" tgtFrame="" tooltip="" history="1" highlightClick="0" endSnd="0"/>
              </a:rPr>
              <a:t>https://sl.wikipedia.org/wiki/Kemično_orožje</a:t>
            </a:r>
          </a:p>
          <a:p>
            <a:pPr marL="352043" indent="-352043" defTabSz="490727">
              <a:spcBef>
                <a:spcPts val="2500"/>
              </a:spcBef>
              <a:defRPr sz="3359"/>
            </a:pPr>
            <a:r>
              <a:rPr u="sng">
                <a:hlinkClick r:id="rId7" invalidUrl="" action="" tgtFrame="" tooltip="" history="1" highlightClick="0" endSnd="0"/>
              </a:rPr>
              <a:t>http://www.obramba.com/novice/good-morning-vietnam-zda-zelijo-za-vietnam-odpraviti-embargo-na-orozje/</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