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0" r:id="rId5"/>
    <p:sldId id="262" r:id="rId6"/>
    <p:sldId id="264" r:id="rId7"/>
    <p:sldId id="266" r:id="rId8"/>
    <p:sldId id="268" r:id="rId9"/>
    <p:sldId id="271" r:id="rId10"/>
    <p:sldId id="269" r:id="rId11"/>
    <p:sldId id="270" r:id="rId1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C04BA-7920-4E8A-B049-F93FF4AAA26E}" type="datetimeFigureOut">
              <a:rPr lang="sl-SI" smtClean="0"/>
              <a:pPr/>
              <a:t>21.11.2016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448A-0427-4DB3-A619-1325F7BBE2A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28215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C04BA-7920-4E8A-B049-F93FF4AAA26E}" type="datetimeFigureOut">
              <a:rPr lang="sl-SI" smtClean="0"/>
              <a:pPr/>
              <a:t>21.11.2016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448A-0427-4DB3-A619-1325F7BBE2A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50342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C04BA-7920-4E8A-B049-F93FF4AAA26E}" type="datetimeFigureOut">
              <a:rPr lang="sl-SI" smtClean="0"/>
              <a:pPr/>
              <a:t>21.11.2016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448A-0427-4DB3-A619-1325F7BBE2A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943470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Naslov, izrezek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izrezkov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D215C2-F1EC-480A-B8FD-E21C10EB7694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587474648"/>
      </p:ext>
    </p:extLst>
  </p:cSld>
  <p:clrMapOvr>
    <a:masterClrMapping/>
  </p:clrMapOvr>
  <p:transition>
    <p:wheel spokes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Naslov, vsebina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6B4626-8C65-4972-A1AB-36DC6DC0D8BB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766835795"/>
      </p:ext>
    </p:extLst>
  </p:cSld>
  <p:clrMapOvr>
    <a:masterClrMapping/>
  </p:clrMapOvr>
  <p:transition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C04BA-7920-4E8A-B049-F93FF4AAA26E}" type="datetimeFigureOut">
              <a:rPr lang="sl-SI" smtClean="0"/>
              <a:pPr/>
              <a:t>21.11.2016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448A-0427-4DB3-A619-1325F7BBE2A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00872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C04BA-7920-4E8A-B049-F93FF4AAA26E}" type="datetimeFigureOut">
              <a:rPr lang="sl-SI" smtClean="0"/>
              <a:pPr/>
              <a:t>21.11.2016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448A-0427-4DB3-A619-1325F7BBE2A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70950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C04BA-7920-4E8A-B049-F93FF4AAA26E}" type="datetimeFigureOut">
              <a:rPr lang="sl-SI" smtClean="0"/>
              <a:pPr/>
              <a:t>21.11.2016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448A-0427-4DB3-A619-1325F7BBE2A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55177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C04BA-7920-4E8A-B049-F93FF4AAA26E}" type="datetimeFigureOut">
              <a:rPr lang="sl-SI" smtClean="0"/>
              <a:pPr/>
              <a:t>21.11.2016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448A-0427-4DB3-A619-1325F7BBE2A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00709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C04BA-7920-4E8A-B049-F93FF4AAA26E}" type="datetimeFigureOut">
              <a:rPr lang="sl-SI" smtClean="0"/>
              <a:pPr/>
              <a:t>21.11.2016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448A-0427-4DB3-A619-1325F7BBE2A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8227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C04BA-7920-4E8A-B049-F93FF4AAA26E}" type="datetimeFigureOut">
              <a:rPr lang="sl-SI" smtClean="0"/>
              <a:pPr/>
              <a:t>21.11.2016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448A-0427-4DB3-A619-1325F7BBE2A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52475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C04BA-7920-4E8A-B049-F93FF4AAA26E}" type="datetimeFigureOut">
              <a:rPr lang="sl-SI" smtClean="0"/>
              <a:pPr/>
              <a:t>21.11.2016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448A-0427-4DB3-A619-1325F7BBE2A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02736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C04BA-7920-4E8A-B049-F93FF4AAA26E}" type="datetimeFigureOut">
              <a:rPr lang="sl-SI" smtClean="0"/>
              <a:pPr/>
              <a:t>21.11.2016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448A-0427-4DB3-A619-1325F7BBE2A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8287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C04BA-7920-4E8A-B049-F93FF4AAA26E}" type="datetimeFigureOut">
              <a:rPr lang="sl-SI" smtClean="0"/>
              <a:pPr/>
              <a:t>21.11.2016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F448A-0427-4DB3-A619-1325F7BBE2A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37617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l-SI" sz="8000" dirty="0" smtClean="0">
                <a:solidFill>
                  <a:srgbClr val="00B050"/>
                </a:solidFill>
              </a:rPr>
              <a:t>MEINE FAMILIE</a:t>
            </a:r>
            <a:endParaRPr lang="sl-SI" sz="8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781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Pravokotnik 4"/>
          <p:cNvSpPr/>
          <p:nvPr/>
        </p:nvSpPr>
        <p:spPr>
          <a:xfrm>
            <a:off x="251520" y="889844"/>
            <a:ext cx="8640960" cy="5539978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r>
              <a:rPr lang="sl-SI" sz="2400" b="1" dirty="0"/>
              <a:t>WER IST DAS</a:t>
            </a:r>
            <a:r>
              <a:rPr lang="sl-SI" sz="2400" b="1" dirty="0" smtClean="0"/>
              <a:t>? </a:t>
            </a:r>
            <a:r>
              <a:rPr lang="sl-SI" sz="2400" b="1" smtClean="0">
                <a:sym typeface="Wingdings" panose="05000000000000000000" pitchFamily="2" charset="2"/>
              </a:rPr>
              <a:t> </a:t>
            </a:r>
            <a:r>
              <a:rPr lang="sl-SI" sz="2400" b="1" smtClean="0"/>
              <a:t>(</a:t>
            </a:r>
            <a:r>
              <a:rPr lang="sl-SI" sz="2400" b="1" dirty="0" err="1" smtClean="0"/>
              <a:t>Das</a:t>
            </a:r>
            <a:r>
              <a:rPr lang="sl-SI" sz="2400" b="1" dirty="0" smtClean="0"/>
              <a:t> </a:t>
            </a:r>
            <a:r>
              <a:rPr lang="sl-SI" sz="2400" b="1" dirty="0" err="1" smtClean="0"/>
              <a:t>ist</a:t>
            </a:r>
            <a:r>
              <a:rPr lang="sl-SI" sz="2400" b="1" dirty="0" smtClean="0"/>
              <a:t> </a:t>
            </a:r>
            <a:r>
              <a:rPr lang="sl-SI" sz="2400" b="1" dirty="0" err="1" smtClean="0"/>
              <a:t>meine</a:t>
            </a:r>
            <a:r>
              <a:rPr lang="sl-SI" sz="2400" b="1" dirty="0" smtClean="0"/>
              <a:t> </a:t>
            </a:r>
            <a:r>
              <a:rPr lang="sl-SI" sz="2400" b="1" dirty="0" err="1" smtClean="0"/>
              <a:t>Familie</a:t>
            </a:r>
            <a:r>
              <a:rPr lang="sl-SI" sz="2400" b="1" dirty="0" smtClean="0"/>
              <a:t>)</a:t>
            </a:r>
            <a:endParaRPr lang="sl-SI" sz="2400" dirty="0"/>
          </a:p>
          <a:p>
            <a:r>
              <a:rPr lang="sl-SI" sz="2400" b="1" dirty="0"/>
              <a:t> </a:t>
            </a:r>
            <a:endParaRPr lang="sl-SI" sz="2400" dirty="0"/>
          </a:p>
          <a:p>
            <a:r>
              <a:rPr lang="sl-SI" sz="2400" dirty="0" err="1"/>
              <a:t>Das</a:t>
            </a:r>
            <a:r>
              <a:rPr lang="sl-SI" sz="2400" dirty="0"/>
              <a:t> </a:t>
            </a:r>
            <a:r>
              <a:rPr lang="sl-SI" sz="2400" dirty="0" err="1"/>
              <a:t>ist</a:t>
            </a:r>
            <a:r>
              <a:rPr lang="sl-SI" sz="2400" dirty="0"/>
              <a:t> </a:t>
            </a:r>
            <a:r>
              <a:rPr lang="sl-SI" sz="2400" dirty="0" err="1"/>
              <a:t>mein</a:t>
            </a:r>
            <a:r>
              <a:rPr lang="sl-SI" sz="2400" dirty="0"/>
              <a:t> </a:t>
            </a:r>
            <a:r>
              <a:rPr lang="sl-SI" sz="2400" dirty="0" err="1"/>
              <a:t>Vater</a:t>
            </a:r>
            <a:r>
              <a:rPr lang="sl-SI" sz="2400" dirty="0"/>
              <a:t>.			</a:t>
            </a:r>
            <a:r>
              <a:rPr lang="sl-SI" sz="2400" dirty="0" err="1"/>
              <a:t>Das</a:t>
            </a:r>
            <a:r>
              <a:rPr lang="sl-SI" sz="2400" dirty="0"/>
              <a:t> </a:t>
            </a:r>
            <a:r>
              <a:rPr lang="sl-SI" sz="2400" dirty="0" err="1"/>
              <a:t>ist</a:t>
            </a:r>
            <a:r>
              <a:rPr lang="sl-SI" sz="2400" dirty="0"/>
              <a:t> </a:t>
            </a:r>
            <a:r>
              <a:rPr lang="sl-SI" sz="2400" dirty="0" err="1"/>
              <a:t>mein</a:t>
            </a:r>
            <a:r>
              <a:rPr lang="sl-SI" sz="2400" b="1" u="sng" dirty="0" err="1"/>
              <a:t>e</a:t>
            </a:r>
            <a:r>
              <a:rPr lang="sl-SI" sz="2400" dirty="0"/>
              <a:t> </a:t>
            </a:r>
            <a:r>
              <a:rPr lang="sl-SI" sz="2400" dirty="0" err="1"/>
              <a:t>Mutter</a:t>
            </a:r>
            <a:r>
              <a:rPr lang="sl-SI" sz="2400" dirty="0"/>
              <a:t>.</a:t>
            </a:r>
          </a:p>
          <a:p>
            <a:r>
              <a:rPr lang="sl-SI" sz="2400" dirty="0"/>
              <a:t>(To </a:t>
            </a:r>
            <a:r>
              <a:rPr lang="sl-SI" sz="2400" b="1" u="sng" dirty="0"/>
              <a:t>je</a:t>
            </a:r>
            <a:r>
              <a:rPr lang="sl-SI" sz="2400" dirty="0"/>
              <a:t> moj oče.)				(To </a:t>
            </a:r>
            <a:r>
              <a:rPr lang="sl-SI" sz="2400" b="1" u="sng" dirty="0"/>
              <a:t>je</a:t>
            </a:r>
            <a:r>
              <a:rPr lang="sl-SI" sz="2400" dirty="0"/>
              <a:t> moj</a:t>
            </a:r>
            <a:r>
              <a:rPr lang="sl-SI" sz="2400" b="1" u="sng" dirty="0"/>
              <a:t>a</a:t>
            </a:r>
            <a:r>
              <a:rPr lang="sl-SI" sz="2400" dirty="0"/>
              <a:t> mama.)</a:t>
            </a:r>
          </a:p>
          <a:p>
            <a:endParaRPr lang="sl-SI" sz="2400" dirty="0"/>
          </a:p>
          <a:p>
            <a:r>
              <a:rPr lang="sl-SI" sz="2400" b="1" dirty="0" err="1" smtClean="0">
                <a:solidFill>
                  <a:srgbClr val="FFFF00"/>
                </a:solidFill>
              </a:rPr>
              <a:t>Wie</a:t>
            </a:r>
            <a:r>
              <a:rPr lang="sl-SI" sz="2400" b="1" dirty="0" smtClean="0">
                <a:solidFill>
                  <a:srgbClr val="FFFF00"/>
                </a:solidFill>
              </a:rPr>
              <a:t> </a:t>
            </a:r>
            <a:r>
              <a:rPr lang="sl-SI" sz="2400" b="1" dirty="0" err="1" smtClean="0">
                <a:solidFill>
                  <a:srgbClr val="FFFF00"/>
                </a:solidFill>
              </a:rPr>
              <a:t>heißt</a:t>
            </a:r>
            <a:r>
              <a:rPr lang="sl-SI" sz="2400" b="1" dirty="0" smtClean="0">
                <a:solidFill>
                  <a:srgbClr val="FFFF00"/>
                </a:solidFill>
              </a:rPr>
              <a:t> </a:t>
            </a:r>
            <a:r>
              <a:rPr lang="sl-SI" sz="2400" b="1" dirty="0" err="1" smtClean="0">
                <a:solidFill>
                  <a:srgbClr val="FFFF00"/>
                </a:solidFill>
              </a:rPr>
              <a:t>dein</a:t>
            </a:r>
            <a:r>
              <a:rPr lang="sl-SI" sz="2400" b="1" dirty="0" smtClean="0">
                <a:solidFill>
                  <a:srgbClr val="FFFF00"/>
                </a:solidFill>
              </a:rPr>
              <a:t> </a:t>
            </a:r>
            <a:r>
              <a:rPr lang="sl-SI" sz="2400" b="1" dirty="0" err="1" smtClean="0">
                <a:solidFill>
                  <a:srgbClr val="FFFF00"/>
                </a:solidFill>
              </a:rPr>
              <a:t>Vater</a:t>
            </a:r>
            <a:r>
              <a:rPr lang="sl-SI" sz="2400" b="1" dirty="0">
                <a:solidFill>
                  <a:srgbClr val="FFFF00"/>
                </a:solidFill>
              </a:rPr>
              <a:t>? </a:t>
            </a:r>
            <a:r>
              <a:rPr lang="sl-SI" sz="2400" b="1" dirty="0" smtClean="0">
                <a:solidFill>
                  <a:srgbClr val="FFFF00"/>
                </a:solidFill>
              </a:rPr>
              <a:t>                            </a:t>
            </a:r>
            <a:r>
              <a:rPr lang="sl-SI" sz="2400" b="1" dirty="0" err="1" smtClean="0">
                <a:solidFill>
                  <a:srgbClr val="FFFF00"/>
                </a:solidFill>
              </a:rPr>
              <a:t>Wie</a:t>
            </a:r>
            <a:r>
              <a:rPr lang="sl-SI" sz="2400" b="1" dirty="0" smtClean="0">
                <a:solidFill>
                  <a:srgbClr val="FFFF00"/>
                </a:solidFill>
              </a:rPr>
              <a:t> </a:t>
            </a:r>
            <a:r>
              <a:rPr lang="sl-SI" sz="2400" b="1" dirty="0" err="1">
                <a:solidFill>
                  <a:srgbClr val="FFFF00"/>
                </a:solidFill>
              </a:rPr>
              <a:t>heißt</a:t>
            </a:r>
            <a:r>
              <a:rPr lang="sl-SI" sz="2400" b="1" dirty="0">
                <a:solidFill>
                  <a:srgbClr val="FFFF00"/>
                </a:solidFill>
              </a:rPr>
              <a:t> </a:t>
            </a:r>
            <a:r>
              <a:rPr lang="sl-SI" sz="2400" b="1" dirty="0" err="1" smtClean="0">
                <a:solidFill>
                  <a:srgbClr val="FFFF00"/>
                </a:solidFill>
              </a:rPr>
              <a:t>deine</a:t>
            </a:r>
            <a:r>
              <a:rPr lang="sl-SI" sz="2400" b="1" dirty="0" smtClean="0">
                <a:solidFill>
                  <a:srgbClr val="FFFF00"/>
                </a:solidFill>
              </a:rPr>
              <a:t> </a:t>
            </a:r>
            <a:r>
              <a:rPr lang="sl-SI" sz="2400" b="1" dirty="0" err="1" smtClean="0">
                <a:solidFill>
                  <a:srgbClr val="FFFF00"/>
                </a:solidFill>
              </a:rPr>
              <a:t>Mutter</a:t>
            </a:r>
            <a:r>
              <a:rPr lang="sl-SI" sz="2400" b="1" dirty="0" smtClean="0">
                <a:solidFill>
                  <a:srgbClr val="FFFF00"/>
                </a:solidFill>
              </a:rPr>
              <a:t>?</a:t>
            </a:r>
            <a:endParaRPr lang="sl-SI" sz="2400" b="1" dirty="0">
              <a:solidFill>
                <a:srgbClr val="FFFF00"/>
              </a:solidFill>
            </a:endParaRPr>
          </a:p>
          <a:p>
            <a:endParaRPr lang="sl-SI" sz="2400" b="1" dirty="0"/>
          </a:p>
          <a:p>
            <a:r>
              <a:rPr lang="sl-SI" sz="2400" dirty="0"/>
              <a:t>Er </a:t>
            </a:r>
            <a:r>
              <a:rPr lang="sl-SI" sz="2400" b="1" u="sng" dirty="0" err="1"/>
              <a:t>ist</a:t>
            </a:r>
            <a:r>
              <a:rPr lang="sl-SI" sz="2400" dirty="0"/>
              <a:t>/</a:t>
            </a:r>
            <a:r>
              <a:rPr lang="sl-SI" sz="2400" dirty="0" err="1"/>
              <a:t>heiß</a:t>
            </a:r>
            <a:r>
              <a:rPr lang="sl-SI" sz="2400" b="1" u="sng" dirty="0" err="1"/>
              <a:t>t</a:t>
            </a:r>
            <a:r>
              <a:rPr lang="sl-SI" sz="2400" dirty="0"/>
              <a:t>…				</a:t>
            </a:r>
            <a:r>
              <a:rPr lang="sl-SI" sz="2400" dirty="0" smtClean="0"/>
              <a:t>      </a:t>
            </a:r>
            <a:r>
              <a:rPr lang="sl-SI" sz="2400" dirty="0" err="1" smtClean="0"/>
              <a:t>Sie</a:t>
            </a:r>
            <a:r>
              <a:rPr lang="sl-SI" sz="2400" dirty="0" smtClean="0"/>
              <a:t> </a:t>
            </a:r>
            <a:r>
              <a:rPr lang="sl-SI" sz="2400" b="1" u="sng" dirty="0" err="1"/>
              <a:t>ist</a:t>
            </a:r>
            <a:r>
              <a:rPr lang="sl-SI" sz="2400" dirty="0"/>
              <a:t>/</a:t>
            </a:r>
            <a:r>
              <a:rPr lang="sl-SI" sz="2400" dirty="0" err="1"/>
              <a:t>heiß</a:t>
            </a:r>
            <a:r>
              <a:rPr lang="sl-SI" sz="2400" b="1" u="sng" dirty="0" err="1"/>
              <a:t>t</a:t>
            </a:r>
            <a:r>
              <a:rPr lang="sl-SI" sz="2400" dirty="0"/>
              <a:t>…</a:t>
            </a:r>
          </a:p>
          <a:p>
            <a:r>
              <a:rPr lang="sl-SI" sz="2400" dirty="0"/>
              <a:t>  </a:t>
            </a:r>
          </a:p>
          <a:p>
            <a:r>
              <a:rPr lang="sl-SI" sz="2400" dirty="0"/>
              <a:t> </a:t>
            </a:r>
          </a:p>
          <a:p>
            <a:r>
              <a:rPr lang="sl-SI" sz="2400" dirty="0" err="1"/>
              <a:t>Das</a:t>
            </a:r>
            <a:r>
              <a:rPr lang="sl-SI" sz="2400" dirty="0"/>
              <a:t> </a:t>
            </a:r>
            <a:r>
              <a:rPr lang="sl-SI" sz="2400" b="1" u="sng" dirty="0" err="1"/>
              <a:t>sind</a:t>
            </a:r>
            <a:r>
              <a:rPr lang="sl-SI" sz="2400" dirty="0"/>
              <a:t> </a:t>
            </a:r>
            <a:r>
              <a:rPr lang="sl-SI" sz="2400" dirty="0" err="1"/>
              <a:t>mein</a:t>
            </a:r>
            <a:r>
              <a:rPr lang="sl-SI" sz="2400" b="1" u="sng" dirty="0" err="1"/>
              <a:t>e</a:t>
            </a:r>
            <a:r>
              <a:rPr lang="sl-SI" sz="2400" dirty="0"/>
              <a:t> </a:t>
            </a:r>
            <a:r>
              <a:rPr lang="sl-SI" sz="2400" dirty="0" err="1"/>
              <a:t>Eltern</a:t>
            </a:r>
            <a:r>
              <a:rPr lang="sl-SI" sz="2400" dirty="0"/>
              <a:t>.</a:t>
            </a:r>
          </a:p>
          <a:p>
            <a:r>
              <a:rPr lang="sl-SI" sz="2400" dirty="0"/>
              <a:t>(To </a:t>
            </a:r>
            <a:r>
              <a:rPr lang="sl-SI" sz="2400" b="1" u="sng" dirty="0"/>
              <a:t>so</a:t>
            </a:r>
            <a:r>
              <a:rPr lang="sl-SI" sz="2400" dirty="0"/>
              <a:t> moj</a:t>
            </a:r>
            <a:r>
              <a:rPr lang="sl-SI" sz="2400" b="1" u="sng" dirty="0"/>
              <a:t>i</a:t>
            </a:r>
            <a:r>
              <a:rPr lang="sl-SI" sz="2400" dirty="0"/>
              <a:t> starši.)</a:t>
            </a:r>
          </a:p>
          <a:p>
            <a:r>
              <a:rPr lang="sl-SI" sz="2400" dirty="0"/>
              <a:t> </a:t>
            </a:r>
            <a:r>
              <a:rPr lang="sl-SI" sz="2400" b="1" dirty="0" err="1" smtClean="0">
                <a:solidFill>
                  <a:srgbClr val="FFFF00"/>
                </a:solidFill>
              </a:rPr>
              <a:t>Wie</a:t>
            </a:r>
            <a:r>
              <a:rPr lang="sl-SI" sz="2400" b="1" dirty="0" smtClean="0">
                <a:solidFill>
                  <a:srgbClr val="FFFF00"/>
                </a:solidFill>
              </a:rPr>
              <a:t> </a:t>
            </a:r>
            <a:r>
              <a:rPr lang="sl-SI" sz="2400" b="1" dirty="0" err="1" smtClean="0">
                <a:solidFill>
                  <a:srgbClr val="FFFF00"/>
                </a:solidFill>
              </a:rPr>
              <a:t>heißen</a:t>
            </a:r>
            <a:r>
              <a:rPr lang="sl-SI" sz="2400" b="1" dirty="0" smtClean="0">
                <a:solidFill>
                  <a:srgbClr val="FFFF00"/>
                </a:solidFill>
              </a:rPr>
              <a:t> </a:t>
            </a:r>
            <a:r>
              <a:rPr lang="sl-SI" sz="2400" b="1" dirty="0" err="1" smtClean="0">
                <a:solidFill>
                  <a:srgbClr val="FFFF00"/>
                </a:solidFill>
              </a:rPr>
              <a:t>deine</a:t>
            </a:r>
            <a:r>
              <a:rPr lang="sl-SI" sz="2400" b="1" dirty="0" smtClean="0">
                <a:solidFill>
                  <a:srgbClr val="FFFF00"/>
                </a:solidFill>
              </a:rPr>
              <a:t> </a:t>
            </a:r>
            <a:r>
              <a:rPr lang="sl-SI" sz="2400" b="1" dirty="0" err="1" smtClean="0">
                <a:solidFill>
                  <a:srgbClr val="FFFF00"/>
                </a:solidFill>
              </a:rPr>
              <a:t>Eltern</a:t>
            </a:r>
            <a:r>
              <a:rPr lang="sl-SI" sz="2400" b="1" dirty="0" smtClean="0">
                <a:solidFill>
                  <a:srgbClr val="FFFF00"/>
                </a:solidFill>
              </a:rPr>
              <a:t>?</a:t>
            </a:r>
            <a:endParaRPr lang="sl-SI" sz="2400" b="1" dirty="0">
              <a:solidFill>
                <a:srgbClr val="FFFF00"/>
              </a:solidFill>
            </a:endParaRPr>
          </a:p>
          <a:p>
            <a:r>
              <a:rPr lang="sl-SI" sz="2400" dirty="0" err="1"/>
              <a:t>Sie</a:t>
            </a:r>
            <a:r>
              <a:rPr lang="sl-SI" sz="2400" dirty="0"/>
              <a:t> </a:t>
            </a:r>
            <a:r>
              <a:rPr lang="sl-SI" sz="2400" b="1" u="sng" dirty="0" err="1"/>
              <a:t>sind</a:t>
            </a:r>
            <a:r>
              <a:rPr lang="sl-SI" sz="2400" dirty="0"/>
              <a:t>/</a:t>
            </a:r>
            <a:r>
              <a:rPr lang="sl-SI" sz="2400" dirty="0" err="1"/>
              <a:t>heiß</a:t>
            </a:r>
            <a:r>
              <a:rPr lang="sl-SI" sz="2400" b="1" u="sng" dirty="0" err="1"/>
              <a:t>en</a:t>
            </a:r>
            <a:r>
              <a:rPr lang="sl-SI" sz="2400" dirty="0"/>
              <a:t>…</a:t>
            </a:r>
          </a:p>
          <a:p>
            <a:r>
              <a:rPr lang="sl-SI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931944996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vsebine 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75240" cy="344094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r>
              <a:rPr lang="sl-SI" dirty="0"/>
              <a:t>Ü. 8, S. 17</a:t>
            </a:r>
          </a:p>
          <a:p>
            <a:r>
              <a:rPr lang="sl-SI" dirty="0" err="1"/>
              <a:t>Wer</a:t>
            </a:r>
            <a:r>
              <a:rPr lang="sl-SI" dirty="0"/>
              <a:t> </a:t>
            </a:r>
            <a:r>
              <a:rPr lang="sl-SI" dirty="0" err="1"/>
              <a:t>ist</a:t>
            </a:r>
            <a:r>
              <a:rPr lang="sl-SI" dirty="0"/>
              <a:t> </a:t>
            </a:r>
            <a:r>
              <a:rPr lang="sl-SI" dirty="0" err="1"/>
              <a:t>Nummer</a:t>
            </a:r>
            <a:r>
              <a:rPr lang="sl-SI" dirty="0"/>
              <a:t>….?</a:t>
            </a:r>
          </a:p>
          <a:p>
            <a:r>
              <a:rPr lang="sl-SI" dirty="0" err="1"/>
              <a:t>Das</a:t>
            </a:r>
            <a:r>
              <a:rPr lang="sl-SI" dirty="0"/>
              <a:t> </a:t>
            </a:r>
            <a:r>
              <a:rPr lang="sl-SI" dirty="0" err="1"/>
              <a:t>ist</a:t>
            </a:r>
            <a:r>
              <a:rPr lang="sl-SI" dirty="0"/>
              <a:t> Berta </a:t>
            </a:r>
            <a:r>
              <a:rPr lang="sl-SI" dirty="0" err="1"/>
              <a:t>Weigel</a:t>
            </a:r>
            <a:r>
              <a:rPr lang="sl-SI" dirty="0"/>
              <a:t>. </a:t>
            </a:r>
            <a:r>
              <a:rPr lang="sl-SI" dirty="0" err="1"/>
              <a:t>Sie</a:t>
            </a:r>
            <a:r>
              <a:rPr lang="sl-SI" dirty="0"/>
              <a:t> </a:t>
            </a:r>
            <a:r>
              <a:rPr lang="sl-SI" dirty="0" err="1"/>
              <a:t>ist</a:t>
            </a:r>
            <a:r>
              <a:rPr lang="sl-SI" dirty="0"/>
              <a:t> </a:t>
            </a:r>
            <a:r>
              <a:rPr lang="sl-SI" dirty="0" err="1"/>
              <a:t>die</a:t>
            </a:r>
            <a:r>
              <a:rPr lang="sl-SI" dirty="0"/>
              <a:t> </a:t>
            </a:r>
            <a:r>
              <a:rPr lang="sl-SI" dirty="0" err="1"/>
              <a:t>Oma</a:t>
            </a:r>
            <a:r>
              <a:rPr lang="sl-SI" dirty="0"/>
              <a:t> </a:t>
            </a:r>
            <a:r>
              <a:rPr lang="sl-SI" i="1" dirty="0" err="1"/>
              <a:t>von</a:t>
            </a:r>
            <a:r>
              <a:rPr lang="sl-SI" i="1" dirty="0"/>
              <a:t> </a:t>
            </a:r>
            <a:r>
              <a:rPr lang="sl-SI" dirty="0"/>
              <a:t>Stefan </a:t>
            </a:r>
            <a:r>
              <a:rPr lang="sl-SI" dirty="0" err="1"/>
              <a:t>und</a:t>
            </a:r>
            <a:r>
              <a:rPr lang="sl-SI" dirty="0"/>
              <a:t> Tina.</a:t>
            </a:r>
          </a:p>
          <a:p>
            <a:r>
              <a:rPr lang="sl-SI" dirty="0"/>
              <a:t> (To je B.W. Ona je babica od Štefana in Tine.)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71868938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430" y="756047"/>
            <a:ext cx="6498085" cy="4547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220072" y="4300959"/>
            <a:ext cx="2794000" cy="9413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sl-SI" sz="1400" b="1" i="0" u="sng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Calibri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l-SI" altLang="sl-SI" b="1" u="sng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ahoma" pitchFamily="34" charset="0"/>
              </a:rPr>
              <a:t>d</a:t>
            </a:r>
            <a:r>
              <a:rPr kumimoji="0" lang="de-DE" altLang="sl-SI" b="1" i="0" u="sng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ie</a:t>
            </a:r>
            <a:r>
              <a:rPr kumimoji="0" lang="de-DE" altLang="sl-SI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 Großeltern</a:t>
            </a:r>
            <a:r>
              <a:rPr kumimoji="0" lang="sl-SI" altLang="sl-SI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=stari starši</a:t>
            </a:r>
            <a:endParaRPr kumimoji="0" lang="sl-SI" alt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l-SI" altLang="sl-SI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ahoma" pitchFamily="34" charset="0"/>
              </a:rPr>
              <a:t>d</a:t>
            </a:r>
            <a:r>
              <a:rPr kumimoji="0" lang="de-DE" altLang="sl-SI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er Großvater = Der Opa</a:t>
            </a:r>
            <a:endParaRPr kumimoji="0" lang="sl-SI" alt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l-SI" altLang="sl-SI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ahoma" pitchFamily="34" charset="0"/>
              </a:rPr>
              <a:t>d</a:t>
            </a:r>
            <a:r>
              <a:rPr kumimoji="0" lang="de-DE" altLang="sl-SI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ie</a:t>
            </a:r>
            <a:r>
              <a:rPr kumimoji="0" lang="de-DE" altLang="sl-SI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 Großmutter = Die Oma</a:t>
            </a:r>
            <a:endParaRPr kumimoji="0" lang="de-DE" alt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971600" y="404664"/>
            <a:ext cx="2160240" cy="9286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l-SI" altLang="sl-SI" sz="2000" b="1" u="sng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ahoma" pitchFamily="34" charset="0"/>
              </a:rPr>
              <a:t>d</a:t>
            </a:r>
            <a:r>
              <a:rPr kumimoji="0" lang="de-DE" altLang="sl-SI" sz="2000" b="1" i="0" u="sng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ie</a:t>
            </a:r>
            <a:r>
              <a:rPr kumimoji="0" lang="de-DE" altLang="sl-SI" sz="2000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 Eltern</a:t>
            </a:r>
            <a:r>
              <a:rPr kumimoji="0" lang="sl-SI" altLang="sl-SI" sz="2000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 = starši</a:t>
            </a:r>
            <a:endParaRPr kumimoji="0" lang="sl-SI" altLang="sl-SI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l-SI" altLang="sl-SI" sz="2000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ahoma" pitchFamily="34" charset="0"/>
              </a:rPr>
              <a:t>d</a:t>
            </a:r>
            <a:r>
              <a:rPr kumimoji="0" lang="de-DE" altLang="sl-SI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er Vater</a:t>
            </a:r>
            <a:endParaRPr kumimoji="0" lang="sl-SI" altLang="sl-SI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l-SI" altLang="sl-SI" sz="2000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ahoma" pitchFamily="34" charset="0"/>
              </a:rPr>
              <a:t>d</a:t>
            </a:r>
            <a:r>
              <a:rPr kumimoji="0" lang="de-DE" altLang="sl-SI" sz="2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ie</a:t>
            </a:r>
            <a:r>
              <a:rPr kumimoji="0" lang="de-DE" altLang="sl-SI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 Mutter</a:t>
            </a:r>
            <a:endParaRPr kumimoji="0" lang="de-DE" altLang="sl-SI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4725144"/>
            <a:ext cx="2051720" cy="184482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sl-SI" b="1" i="0" u="sng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Calibri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l-SI" altLang="sl-SI" b="1" u="sng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ahoma" pitchFamily="34" charset="0"/>
              </a:rPr>
              <a:t>d</a:t>
            </a:r>
            <a:r>
              <a:rPr kumimoji="0" lang="de-DE" altLang="sl-SI" b="1" i="0" u="sng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ie</a:t>
            </a:r>
            <a:r>
              <a:rPr kumimoji="0" lang="de-DE" altLang="sl-SI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 Geschwister</a:t>
            </a:r>
            <a:r>
              <a:rPr kumimoji="0" lang="sl-SI" altLang="sl-SI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= bratje in sestre</a:t>
            </a:r>
            <a:endParaRPr kumimoji="0" lang="sl-SI" alt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l-SI" altLang="sl-SI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ahoma" pitchFamily="34" charset="0"/>
              </a:rPr>
              <a:t>d</a:t>
            </a:r>
            <a:r>
              <a:rPr kumimoji="0" lang="de-DE" altLang="sl-SI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er Bruder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=brat</a:t>
            </a:r>
            <a:endParaRPr kumimoji="0" lang="sl-SI" alt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l-SI" altLang="sl-SI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ahoma" pitchFamily="34" charset="0"/>
              </a:rPr>
              <a:t>d</a:t>
            </a:r>
            <a:r>
              <a:rPr kumimoji="0" lang="de-DE" altLang="sl-SI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ie</a:t>
            </a:r>
            <a:r>
              <a:rPr kumimoji="0" lang="de-DE" altLang="sl-SI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 Schwester</a:t>
            </a:r>
            <a:endParaRPr kumimoji="0" lang="sl-SI" altLang="sl-SI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Calibri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l-SI" altLang="sl-SI" dirty="0" err="1" smtClean="0">
                <a:solidFill>
                  <a:srgbClr val="0000FF"/>
                </a:solidFill>
                <a:latin typeface="Calibri" pitchFamily="34" charset="0"/>
                <a:cs typeface="Tahoma" pitchFamily="34" charset="0"/>
              </a:rPr>
              <a:t>das</a:t>
            </a:r>
            <a:r>
              <a:rPr lang="sl-SI" altLang="sl-SI" dirty="0" smtClean="0">
                <a:solidFill>
                  <a:srgbClr val="0000FF"/>
                </a:solidFill>
                <a:latin typeface="Calibri" pitchFamily="34" charset="0"/>
                <a:cs typeface="Tahoma" pitchFamily="34" charset="0"/>
              </a:rPr>
              <a:t> </a:t>
            </a:r>
            <a:r>
              <a:rPr lang="sl-SI" altLang="sl-SI" dirty="0" err="1" smtClean="0">
                <a:solidFill>
                  <a:srgbClr val="0000FF"/>
                </a:solidFill>
                <a:latin typeface="Calibri" pitchFamily="34" charset="0"/>
                <a:cs typeface="Tahoma" pitchFamily="34" charset="0"/>
              </a:rPr>
              <a:t>Einzelkind</a:t>
            </a:r>
            <a:r>
              <a:rPr lang="sl-SI" altLang="sl-SI" dirty="0" smtClean="0">
                <a:solidFill>
                  <a:srgbClr val="0000FF"/>
                </a:solidFill>
                <a:latin typeface="Calibri" pitchFamily="34" charset="0"/>
                <a:cs typeface="Tahoma" pitchFamily="34" charset="0"/>
              </a:rPr>
              <a:t>=edinec/</a:t>
            </a:r>
            <a:r>
              <a:rPr lang="sl-SI" altLang="sl-SI" dirty="0" err="1" smtClean="0">
                <a:solidFill>
                  <a:srgbClr val="0000FF"/>
                </a:solidFill>
                <a:latin typeface="Calibri" pitchFamily="34" charset="0"/>
                <a:cs typeface="Tahoma" pitchFamily="34" charset="0"/>
              </a:rPr>
              <a:t>ka</a:t>
            </a:r>
            <a:endParaRPr kumimoji="0" lang="de-DE" alt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612231" y="5303440"/>
            <a:ext cx="2799549" cy="120032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l-SI" altLang="sl-SI" b="1" u="sng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ahoma" pitchFamily="34" charset="0"/>
              </a:rPr>
              <a:t>d</a:t>
            </a:r>
            <a:r>
              <a:rPr kumimoji="0" lang="de-DE" altLang="sl-SI" b="1" i="0" u="sng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ie</a:t>
            </a:r>
            <a:r>
              <a:rPr kumimoji="0" lang="de-DE" altLang="sl-SI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 Kinder (das Kind</a:t>
            </a:r>
            <a:r>
              <a:rPr kumimoji="0" lang="sl-SI" altLang="sl-SI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=otrok</a:t>
            </a:r>
            <a:r>
              <a:rPr kumimoji="0" lang="de-DE" altLang="sl-SI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)</a:t>
            </a:r>
            <a:endParaRPr kumimoji="0" lang="sl-SI" alt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l-SI" altLang="sl-SI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ahoma" pitchFamily="34" charset="0"/>
              </a:rPr>
              <a:t>d</a:t>
            </a:r>
            <a:r>
              <a:rPr kumimoji="0" lang="de-DE" altLang="sl-SI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er Sohn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 =sin</a:t>
            </a:r>
            <a:endParaRPr kumimoji="0" lang="sl-SI" alt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l-SI" altLang="sl-SI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ahoma" pitchFamily="34" charset="0"/>
              </a:rPr>
              <a:t>d</a:t>
            </a:r>
            <a:r>
              <a:rPr kumimoji="0" lang="de-DE" altLang="sl-SI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ie</a:t>
            </a:r>
            <a:r>
              <a:rPr kumimoji="0" lang="de-DE" altLang="sl-SI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 Tochter</a:t>
            </a:r>
            <a:endParaRPr kumimoji="0" lang="sl-SI" alt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l-SI" altLang="sl-SI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ahoma" pitchFamily="34" charset="0"/>
              </a:rPr>
              <a:t>d</a:t>
            </a:r>
            <a:r>
              <a:rPr kumimoji="0" lang="de-DE" altLang="sl-SI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as</a:t>
            </a:r>
            <a:r>
              <a:rPr kumimoji="0" lang="de-DE" altLang="sl-SI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Times New Roman" pitchFamily="18" charset="0"/>
                <a:cs typeface="Tahoma" pitchFamily="34" charset="0"/>
              </a:rPr>
              <a:t> Baby</a:t>
            </a:r>
            <a:endParaRPr kumimoji="0" lang="de-DE" altLang="sl-SI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38766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Pravokotnik 10"/>
          <p:cNvSpPr/>
          <p:nvPr/>
        </p:nvSpPr>
        <p:spPr>
          <a:xfrm>
            <a:off x="3861804" y="5903603"/>
            <a:ext cx="2294372" cy="6001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err="1" smtClean="0">
                <a:solidFill>
                  <a:schemeClr val="tx1"/>
                </a:solidFill>
              </a:rPr>
              <a:t>die</a:t>
            </a:r>
            <a:r>
              <a:rPr lang="sl-SI" b="1" dirty="0" smtClean="0">
                <a:solidFill>
                  <a:schemeClr val="tx1"/>
                </a:solidFill>
              </a:rPr>
              <a:t> </a:t>
            </a:r>
            <a:r>
              <a:rPr lang="sl-SI" b="1" dirty="0" err="1" smtClean="0">
                <a:solidFill>
                  <a:schemeClr val="tx1"/>
                </a:solidFill>
              </a:rPr>
              <a:t>Enkelkinder</a:t>
            </a:r>
            <a:r>
              <a:rPr lang="sl-SI" b="1" dirty="0" smtClean="0">
                <a:solidFill>
                  <a:schemeClr val="tx1"/>
                </a:solidFill>
              </a:rPr>
              <a:t>= vnuki</a:t>
            </a:r>
            <a:endParaRPr lang="sl-SI" b="1" dirty="0">
              <a:solidFill>
                <a:schemeClr val="tx1"/>
              </a:solidFill>
            </a:endParaRPr>
          </a:p>
        </p:txBody>
      </p:sp>
      <p:cxnSp>
        <p:nvCxnSpPr>
          <p:cNvPr id="13" name="Raven puščični povezovalnik 12"/>
          <p:cNvCxnSpPr/>
          <p:nvPr/>
        </p:nvCxnSpPr>
        <p:spPr>
          <a:xfrm>
            <a:off x="6372200" y="5903603"/>
            <a:ext cx="432048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en puščični povezovalnik 14"/>
          <p:cNvCxnSpPr/>
          <p:nvPr/>
        </p:nvCxnSpPr>
        <p:spPr>
          <a:xfrm>
            <a:off x="6510798" y="6381328"/>
            <a:ext cx="432048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ravokotnik 13"/>
          <p:cNvSpPr/>
          <p:nvPr/>
        </p:nvSpPr>
        <p:spPr>
          <a:xfrm>
            <a:off x="7164288" y="5589240"/>
            <a:ext cx="1728192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6" name="Pravokotnik 15"/>
          <p:cNvSpPr/>
          <p:nvPr/>
        </p:nvSpPr>
        <p:spPr>
          <a:xfrm>
            <a:off x="7164288" y="5589240"/>
            <a:ext cx="1728192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err="1" smtClean="0">
                <a:solidFill>
                  <a:schemeClr val="tx1"/>
                </a:solidFill>
              </a:rPr>
              <a:t>der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Enkel</a:t>
            </a:r>
            <a:endParaRPr lang="sl-SI" dirty="0" smtClean="0">
              <a:solidFill>
                <a:schemeClr val="tx1"/>
              </a:solidFill>
            </a:endParaRPr>
          </a:p>
          <a:p>
            <a:pPr algn="ctr"/>
            <a:r>
              <a:rPr lang="sl-SI" dirty="0" err="1" smtClean="0">
                <a:solidFill>
                  <a:schemeClr val="tx1"/>
                </a:solidFill>
              </a:rPr>
              <a:t>die</a:t>
            </a:r>
            <a:r>
              <a:rPr lang="sl-SI" dirty="0" smtClean="0">
                <a:solidFill>
                  <a:schemeClr val="tx1"/>
                </a:solidFill>
              </a:rPr>
              <a:t> </a:t>
            </a:r>
            <a:r>
              <a:rPr lang="sl-SI" dirty="0" err="1" smtClean="0">
                <a:solidFill>
                  <a:schemeClr val="tx1"/>
                </a:solidFill>
              </a:rPr>
              <a:t>Enkelin</a:t>
            </a:r>
            <a:endParaRPr lang="sl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51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1520" y="187524"/>
            <a:ext cx="8229600" cy="1143000"/>
          </a:xfrm>
        </p:spPr>
        <p:txBody>
          <a:bodyPr/>
          <a:lstStyle/>
          <a:p>
            <a:r>
              <a:rPr lang="sl-SI" dirty="0" err="1" smtClean="0">
                <a:solidFill>
                  <a:srgbClr val="0070C0"/>
                </a:solidFill>
              </a:rPr>
              <a:t>Die</a:t>
            </a:r>
            <a:r>
              <a:rPr lang="sl-SI" dirty="0" smtClean="0">
                <a:solidFill>
                  <a:srgbClr val="0070C0"/>
                </a:solidFill>
              </a:rPr>
              <a:t> </a:t>
            </a:r>
            <a:r>
              <a:rPr lang="sl-SI" dirty="0" err="1" smtClean="0">
                <a:solidFill>
                  <a:srgbClr val="0070C0"/>
                </a:solidFill>
              </a:rPr>
              <a:t>Verwandten</a:t>
            </a:r>
            <a:r>
              <a:rPr lang="sl-SI" dirty="0" smtClean="0">
                <a:solidFill>
                  <a:srgbClr val="0070C0"/>
                </a:solidFill>
              </a:rPr>
              <a:t>=sorodniki</a:t>
            </a:r>
            <a:endParaRPr lang="sl-SI" dirty="0">
              <a:solidFill>
                <a:srgbClr val="0070C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Pravokotnik 3"/>
          <p:cNvSpPr/>
          <p:nvPr/>
        </p:nvSpPr>
        <p:spPr>
          <a:xfrm>
            <a:off x="547900" y="2132856"/>
            <a:ext cx="81369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400" dirty="0" err="1"/>
              <a:t>der</a:t>
            </a:r>
            <a:r>
              <a:rPr lang="sl-SI" sz="2400" dirty="0"/>
              <a:t> </a:t>
            </a:r>
            <a:r>
              <a:rPr lang="sl-SI" sz="2400" dirty="0" err="1"/>
              <a:t>Onkel</a:t>
            </a:r>
            <a:r>
              <a:rPr lang="sl-SI" sz="2400" dirty="0"/>
              <a:t> - </a:t>
            </a:r>
            <a:r>
              <a:rPr lang="sl-SI" sz="2400" dirty="0" err="1"/>
              <a:t>stric				die</a:t>
            </a:r>
            <a:r>
              <a:rPr lang="sl-SI" sz="2400" dirty="0"/>
              <a:t> </a:t>
            </a:r>
            <a:r>
              <a:rPr lang="sl-SI" sz="2400" dirty="0" err="1"/>
              <a:t>Tante</a:t>
            </a:r>
            <a:r>
              <a:rPr lang="sl-SI" sz="2400" dirty="0"/>
              <a:t> – teta</a:t>
            </a:r>
          </a:p>
          <a:p>
            <a:r>
              <a:rPr lang="sl-SI" sz="2400" dirty="0" smtClean="0"/>
              <a:t>(</a:t>
            </a:r>
            <a:r>
              <a:rPr lang="sl-SI" sz="2400" dirty="0" err="1" smtClean="0"/>
              <a:t>die</a:t>
            </a:r>
            <a:r>
              <a:rPr lang="sl-SI" sz="2400" dirty="0" smtClean="0"/>
              <a:t> </a:t>
            </a:r>
            <a:r>
              <a:rPr lang="sl-SI" sz="2400" dirty="0" err="1" smtClean="0"/>
              <a:t>Onkel</a:t>
            </a:r>
            <a:r>
              <a:rPr lang="sl-SI" sz="2400" dirty="0" smtClean="0"/>
              <a:t> =strici)</a:t>
            </a:r>
            <a:r>
              <a:rPr lang="sl-SI" sz="2400" dirty="0"/>
              <a:t>		 </a:t>
            </a:r>
            <a:r>
              <a:rPr lang="sl-SI" sz="2400" dirty="0" smtClean="0"/>
              <a:t>                        (</a:t>
            </a:r>
            <a:r>
              <a:rPr lang="sl-SI" sz="2400" dirty="0" err="1" smtClean="0"/>
              <a:t>die</a:t>
            </a:r>
            <a:r>
              <a:rPr lang="sl-SI" sz="2400" dirty="0" smtClean="0"/>
              <a:t> </a:t>
            </a:r>
            <a:r>
              <a:rPr lang="sl-SI" sz="2400" dirty="0" err="1" smtClean="0"/>
              <a:t>Tanten</a:t>
            </a:r>
            <a:r>
              <a:rPr lang="sl-SI" sz="2400" dirty="0" smtClean="0"/>
              <a:t>=tete)</a:t>
            </a:r>
          </a:p>
          <a:p>
            <a:endParaRPr lang="sl-SI" sz="2400" dirty="0" smtClean="0"/>
          </a:p>
          <a:p>
            <a:r>
              <a:rPr lang="sl-SI" sz="2400" dirty="0" err="1" smtClean="0"/>
              <a:t>der</a:t>
            </a:r>
            <a:r>
              <a:rPr lang="sl-SI" sz="2400" dirty="0" smtClean="0"/>
              <a:t> </a:t>
            </a:r>
            <a:r>
              <a:rPr lang="sl-SI" sz="2400" dirty="0" err="1"/>
              <a:t>Cousin</a:t>
            </a:r>
            <a:r>
              <a:rPr lang="sl-SI" sz="2400" dirty="0"/>
              <a:t> - </a:t>
            </a:r>
            <a:r>
              <a:rPr lang="sl-SI" sz="2400" dirty="0" err="1"/>
              <a:t>bratranec			die</a:t>
            </a:r>
            <a:r>
              <a:rPr lang="sl-SI" sz="2400" dirty="0"/>
              <a:t> </a:t>
            </a:r>
            <a:r>
              <a:rPr lang="sl-SI" sz="2400" dirty="0" err="1"/>
              <a:t>Cousine</a:t>
            </a:r>
            <a:r>
              <a:rPr lang="sl-SI" sz="2400" dirty="0"/>
              <a:t> - sestrična</a:t>
            </a:r>
          </a:p>
          <a:p>
            <a:r>
              <a:rPr lang="sl-SI" sz="2400" dirty="0"/>
              <a:t>/</a:t>
            </a:r>
            <a:r>
              <a:rPr lang="sl-SI" sz="2400" dirty="0" err="1"/>
              <a:t>kuzan</a:t>
            </a:r>
            <a:r>
              <a:rPr lang="sl-SI" sz="2400" dirty="0"/>
              <a:t>/	                 </a:t>
            </a:r>
            <a:r>
              <a:rPr lang="sl-SI" sz="2400" dirty="0" smtClean="0"/>
              <a:t>                                          /</a:t>
            </a:r>
            <a:r>
              <a:rPr lang="sl-SI" sz="2400" dirty="0" err="1"/>
              <a:t>kuzine</a:t>
            </a:r>
            <a:r>
              <a:rPr lang="sl-SI" sz="2400" dirty="0"/>
              <a:t>/</a:t>
            </a:r>
          </a:p>
          <a:p>
            <a:r>
              <a:rPr lang="sl-SI" sz="2400" dirty="0"/>
              <a:t>(</a:t>
            </a:r>
            <a:r>
              <a:rPr lang="sl-SI" sz="2400" dirty="0" err="1"/>
              <a:t>die</a:t>
            </a:r>
            <a:r>
              <a:rPr lang="sl-SI" sz="2400" dirty="0"/>
              <a:t> </a:t>
            </a:r>
            <a:r>
              <a:rPr lang="sl-SI" sz="2400" dirty="0" err="1" smtClean="0"/>
              <a:t>Cousins</a:t>
            </a:r>
            <a:r>
              <a:rPr lang="sl-SI" sz="2400" dirty="0" smtClean="0"/>
              <a:t>=bratranci)                         </a:t>
            </a:r>
            <a:r>
              <a:rPr lang="sl-SI" sz="2400" dirty="0"/>
              <a:t>(</a:t>
            </a:r>
            <a:r>
              <a:rPr lang="sl-SI" sz="2400" dirty="0" err="1"/>
              <a:t>die</a:t>
            </a:r>
            <a:r>
              <a:rPr lang="sl-SI" sz="2400" dirty="0"/>
              <a:t> </a:t>
            </a:r>
            <a:r>
              <a:rPr lang="sl-SI" sz="2400" dirty="0" err="1" smtClean="0"/>
              <a:t>Cousinen</a:t>
            </a:r>
            <a:r>
              <a:rPr lang="en-US" sz="2400" dirty="0" smtClean="0"/>
              <a:t>=</a:t>
            </a:r>
            <a:r>
              <a:rPr lang="sl-SI" sz="2400" dirty="0" smtClean="0"/>
              <a:t>sestrične</a:t>
            </a:r>
            <a:r>
              <a:rPr lang="sl-SI" sz="2400" dirty="0" smtClean="0"/>
              <a:t>)</a:t>
            </a:r>
            <a:endParaRPr lang="sl-SI" sz="2400" dirty="0"/>
          </a:p>
          <a:p>
            <a:endParaRPr lang="sl-SI" sz="2400" dirty="0"/>
          </a:p>
          <a:p>
            <a:r>
              <a:rPr lang="sl-SI" sz="2400" dirty="0" err="1"/>
              <a:t>der</a:t>
            </a:r>
            <a:r>
              <a:rPr lang="sl-SI" sz="2400" dirty="0"/>
              <a:t> </a:t>
            </a:r>
            <a:r>
              <a:rPr lang="sl-SI" sz="2400" dirty="0" err="1"/>
              <a:t>Neffe</a:t>
            </a:r>
            <a:r>
              <a:rPr lang="sl-SI" sz="2400" dirty="0"/>
              <a:t> - </a:t>
            </a:r>
            <a:r>
              <a:rPr lang="sl-SI" sz="2400" dirty="0" err="1" smtClean="0"/>
              <a:t>nečak</a:t>
            </a:r>
            <a:r>
              <a:rPr lang="sl-SI" sz="2400" dirty="0" err="1"/>
              <a:t>			</a:t>
            </a:r>
            <a:r>
              <a:rPr lang="sl-SI" sz="2400" dirty="0" err="1" smtClean="0"/>
              <a:t>die</a:t>
            </a:r>
            <a:r>
              <a:rPr lang="sl-SI" sz="2400" dirty="0" smtClean="0"/>
              <a:t> </a:t>
            </a:r>
            <a:r>
              <a:rPr lang="sl-SI" sz="2400" dirty="0" err="1"/>
              <a:t>Nichte</a:t>
            </a:r>
            <a:r>
              <a:rPr lang="sl-SI" sz="2400" dirty="0"/>
              <a:t> - nečakinja</a:t>
            </a:r>
          </a:p>
          <a:p>
            <a:r>
              <a:rPr lang="sl-SI" sz="2400" dirty="0"/>
              <a:t>(</a:t>
            </a:r>
            <a:r>
              <a:rPr lang="sl-SI" sz="2400" dirty="0" err="1"/>
              <a:t>die</a:t>
            </a:r>
            <a:r>
              <a:rPr lang="sl-SI" sz="2400" dirty="0"/>
              <a:t> </a:t>
            </a:r>
            <a:r>
              <a:rPr lang="sl-SI" sz="2400" dirty="0" err="1" smtClean="0"/>
              <a:t>Neffen</a:t>
            </a:r>
            <a:r>
              <a:rPr lang="sl-SI" sz="2400" dirty="0" smtClean="0"/>
              <a:t>=nečaki)</a:t>
            </a:r>
            <a:r>
              <a:rPr lang="sl-SI" sz="2400" dirty="0"/>
              <a:t>		 </a:t>
            </a:r>
            <a:r>
              <a:rPr lang="sl-SI" sz="2400" dirty="0" smtClean="0"/>
              <a:t>             (</a:t>
            </a:r>
            <a:r>
              <a:rPr lang="sl-SI" sz="2400" dirty="0" err="1"/>
              <a:t>die</a:t>
            </a:r>
            <a:r>
              <a:rPr lang="sl-SI" sz="2400" dirty="0"/>
              <a:t> </a:t>
            </a:r>
            <a:r>
              <a:rPr lang="sl-SI" sz="2400" dirty="0" err="1" smtClean="0"/>
              <a:t>Nichten</a:t>
            </a:r>
            <a:r>
              <a:rPr lang="sl-SI" sz="2400" dirty="0" smtClean="0"/>
              <a:t>=nečakinje)</a:t>
            </a:r>
          </a:p>
          <a:p>
            <a:endParaRPr lang="sl-SI" sz="2400" dirty="0"/>
          </a:p>
          <a:p>
            <a:r>
              <a:rPr lang="sl-SI" sz="2400" dirty="0"/>
              <a:t>DZ: str. </a:t>
            </a:r>
            <a:r>
              <a:rPr lang="sl-SI" sz="2400" dirty="0" err="1"/>
              <a:t>9/6.n</a:t>
            </a:r>
            <a:endParaRPr lang="sl-SI" sz="2400" dirty="0"/>
          </a:p>
          <a:p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130099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sl-SI" smtClean="0">
                <a:latin typeface="Comic Sans MS" pitchFamily="66" charset="0"/>
              </a:rPr>
              <a:t>Hier ist Homer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altLang="sl-SI" sz="2800" dirty="0" err="1" smtClean="0">
                <a:latin typeface="Comic Sans MS" pitchFamily="66" charset="0"/>
              </a:rPr>
              <a:t>Er</a:t>
            </a:r>
            <a:r>
              <a:rPr lang="en-GB" altLang="sl-SI" sz="2800" dirty="0" smtClean="0">
                <a:latin typeface="Comic Sans MS" pitchFamily="66" charset="0"/>
              </a:rPr>
              <a:t> </a:t>
            </a:r>
            <a:r>
              <a:rPr lang="en-GB" altLang="sl-SI" sz="2800" dirty="0" err="1" smtClean="0">
                <a:latin typeface="Comic Sans MS" pitchFamily="66" charset="0"/>
              </a:rPr>
              <a:t>ist</a:t>
            </a:r>
            <a:r>
              <a:rPr lang="en-GB" altLang="sl-SI" sz="2800" dirty="0" smtClean="0">
                <a:latin typeface="Comic Sans MS" pitchFamily="66" charset="0"/>
              </a:rPr>
              <a:t> </a:t>
            </a:r>
            <a:r>
              <a:rPr lang="en-GB" altLang="sl-SI" sz="2800" dirty="0" smtClean="0">
                <a:solidFill>
                  <a:schemeClr val="hlink"/>
                </a:solidFill>
                <a:latin typeface="Comic Sans MS" pitchFamily="66" charset="0"/>
              </a:rPr>
              <a:t>der </a:t>
            </a:r>
            <a:r>
              <a:rPr lang="en-GB" altLang="sl-SI" sz="2800" dirty="0" err="1" smtClean="0">
                <a:solidFill>
                  <a:schemeClr val="hlink"/>
                </a:solidFill>
                <a:latin typeface="Comic Sans MS" pitchFamily="66" charset="0"/>
              </a:rPr>
              <a:t>Vater</a:t>
            </a:r>
            <a:r>
              <a:rPr lang="en-GB" altLang="sl-SI" sz="2800" dirty="0" smtClean="0">
                <a:latin typeface="Comic Sans MS" pitchFamily="66" charset="0"/>
              </a:rPr>
              <a:t> von</a:t>
            </a:r>
          </a:p>
          <a:p>
            <a:pPr eaLnBrk="1" hangingPunct="1">
              <a:buFontTx/>
              <a:buNone/>
            </a:pPr>
            <a:r>
              <a:rPr lang="en-GB" altLang="sl-SI" sz="2800" dirty="0" smtClean="0">
                <a:latin typeface="Comic Sans MS" pitchFamily="66" charset="0"/>
              </a:rPr>
              <a:t>Bart</a:t>
            </a:r>
            <a:r>
              <a:rPr lang="sl-SI" altLang="sl-SI" sz="2800" dirty="0" smtClean="0">
                <a:latin typeface="Comic Sans MS" pitchFamily="66" charset="0"/>
              </a:rPr>
              <a:t>,</a:t>
            </a:r>
            <a:r>
              <a:rPr lang="en-GB" altLang="sl-SI" sz="2800" dirty="0" smtClean="0">
                <a:latin typeface="Comic Sans MS" pitchFamily="66" charset="0"/>
              </a:rPr>
              <a:t> Lisa und Maggie.</a:t>
            </a:r>
          </a:p>
          <a:p>
            <a:pPr eaLnBrk="1" hangingPunct="1">
              <a:buFontTx/>
              <a:buNone/>
            </a:pPr>
            <a:endParaRPr lang="en-GB" altLang="sl-SI" sz="2800" dirty="0" smtClean="0">
              <a:latin typeface="Comic Sans MS" pitchFamily="66" charset="0"/>
            </a:endParaRPr>
          </a:p>
        </p:txBody>
      </p:sp>
      <p:pic>
        <p:nvPicPr>
          <p:cNvPr id="2" name="Picture 15" descr="Homrsani"/>
          <p:cNvPicPr>
            <a:picLocks noGrp="1" noChangeAspect="1" noChangeArrowheads="1" noCrop="1"/>
          </p:cNvPicPr>
          <p:nvPr>
            <p:ph type="clipArt"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57363" y="3005138"/>
            <a:ext cx="1438275" cy="17145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658968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utoUpdateAnimBg="0"/>
      <p:bldP spid="3085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sl-SI" smtClean="0">
                <a:latin typeface="Comic Sans MS" pitchFamily="66" charset="0"/>
              </a:rPr>
              <a:t>Hier ist Marge</a:t>
            </a:r>
            <a:r>
              <a:rPr lang="en-GB" altLang="sl-SI" smtClean="0"/>
              <a:t> 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3429000" y="1600200"/>
            <a:ext cx="5715000" cy="4525963"/>
          </a:xfrm>
        </p:spPr>
        <p:txBody>
          <a:bodyPr/>
          <a:lstStyle/>
          <a:p>
            <a:pPr eaLnBrk="1" hangingPunct="1"/>
            <a:r>
              <a:rPr lang="en-GB" altLang="sl-SI" sz="2800" smtClean="0">
                <a:latin typeface="Comic Sans MS" pitchFamily="66" charset="0"/>
              </a:rPr>
              <a:t>Sie ist </a:t>
            </a:r>
            <a:r>
              <a:rPr lang="en-GB" altLang="sl-SI" sz="2800" smtClean="0">
                <a:solidFill>
                  <a:srgbClr val="FF0066"/>
                </a:solidFill>
                <a:latin typeface="Comic Sans MS" pitchFamily="66" charset="0"/>
              </a:rPr>
              <a:t>die Mutter</a:t>
            </a:r>
            <a:r>
              <a:rPr lang="en-GB" altLang="sl-SI" sz="2800" smtClean="0">
                <a:latin typeface="Comic Sans MS" pitchFamily="66" charset="0"/>
              </a:rPr>
              <a:t> von Bart Maggie und Lisa.</a:t>
            </a:r>
          </a:p>
          <a:p>
            <a:pPr eaLnBrk="1" hangingPunct="1"/>
            <a:endParaRPr lang="en-GB" altLang="sl-SI" sz="2800" smtClean="0">
              <a:latin typeface="Comic Sans MS" pitchFamily="66" charset="0"/>
            </a:endParaRPr>
          </a:p>
        </p:txBody>
      </p:sp>
      <p:pic>
        <p:nvPicPr>
          <p:cNvPr id="7175" name="Picture 7" descr="Margrani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05000"/>
            <a:ext cx="2808288" cy="403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7" name="Rectangle 9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endParaRPr lang="en-US" altLang="sl-SI" sz="2800" smtClean="0"/>
          </a:p>
        </p:txBody>
      </p:sp>
    </p:spTree>
    <p:extLst>
      <p:ext uri="{BB962C8B-B14F-4D97-AF65-F5344CB8AC3E}">
        <p14:creationId xmlns:p14="http://schemas.microsoft.com/office/powerpoint/2010/main" val="2215936353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3" grpId="0" autoUpdateAnimBg="0"/>
      <p:bldP spid="717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sl-SI" smtClean="0">
                <a:latin typeface="Comic Sans MS" pitchFamily="66" charset="0"/>
              </a:rPr>
              <a:t>Hier ist Bart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GB" altLang="sl-SI" sz="2800" dirty="0" err="1" smtClean="0">
                <a:latin typeface="Comic Sans MS" pitchFamily="66" charset="0"/>
              </a:rPr>
              <a:t>Er</a:t>
            </a:r>
            <a:r>
              <a:rPr lang="en-GB" altLang="sl-SI" sz="2800" dirty="0" smtClean="0">
                <a:latin typeface="Comic Sans MS" pitchFamily="66" charset="0"/>
              </a:rPr>
              <a:t> </a:t>
            </a:r>
            <a:r>
              <a:rPr lang="en-GB" altLang="sl-SI" sz="2800" dirty="0" err="1" smtClean="0">
                <a:latin typeface="Comic Sans MS" pitchFamily="66" charset="0"/>
              </a:rPr>
              <a:t>ist</a:t>
            </a:r>
            <a:r>
              <a:rPr lang="en-GB" altLang="sl-SI" sz="2800" dirty="0" smtClean="0">
                <a:latin typeface="Comic Sans MS" pitchFamily="66" charset="0"/>
              </a:rPr>
              <a:t> </a:t>
            </a:r>
            <a:r>
              <a:rPr lang="en-GB" altLang="sl-SI" sz="2800" dirty="0" smtClean="0">
                <a:solidFill>
                  <a:srgbClr val="0070C0"/>
                </a:solidFill>
                <a:latin typeface="Comic Sans MS" pitchFamily="66" charset="0"/>
              </a:rPr>
              <a:t>der </a:t>
            </a:r>
            <a:r>
              <a:rPr lang="en-GB" altLang="sl-SI" sz="2800" dirty="0" err="1" smtClean="0">
                <a:solidFill>
                  <a:srgbClr val="0070C0"/>
                </a:solidFill>
                <a:latin typeface="Comic Sans MS" pitchFamily="66" charset="0"/>
              </a:rPr>
              <a:t>Sohn</a:t>
            </a:r>
            <a:r>
              <a:rPr lang="en-GB" altLang="sl-SI" sz="28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GB" altLang="sl-SI" sz="2800" dirty="0" smtClean="0">
                <a:latin typeface="Comic Sans MS" pitchFamily="66" charset="0"/>
              </a:rPr>
              <a:t>von Marge und Homer.</a:t>
            </a:r>
          </a:p>
          <a:p>
            <a:pPr eaLnBrk="1" hangingPunct="1"/>
            <a:endParaRPr lang="en-GB" altLang="sl-SI" sz="2800" dirty="0" smtClean="0">
              <a:latin typeface="Comic Sans MS" pitchFamily="66" charset="0"/>
            </a:endParaRPr>
          </a:p>
          <a:p>
            <a:pPr eaLnBrk="1" hangingPunct="1"/>
            <a:r>
              <a:rPr lang="en-GB" altLang="sl-SI" sz="2800" dirty="0" err="1" smtClean="0">
                <a:latin typeface="Comic Sans MS" pitchFamily="66" charset="0"/>
              </a:rPr>
              <a:t>Er</a:t>
            </a:r>
            <a:r>
              <a:rPr lang="en-GB" altLang="sl-SI" sz="2800" dirty="0" smtClean="0">
                <a:latin typeface="Comic Sans MS" pitchFamily="66" charset="0"/>
              </a:rPr>
              <a:t> </a:t>
            </a:r>
            <a:r>
              <a:rPr lang="en-GB" altLang="sl-SI" sz="2800" dirty="0" err="1" smtClean="0">
                <a:latin typeface="Comic Sans MS" pitchFamily="66" charset="0"/>
              </a:rPr>
              <a:t>ist</a:t>
            </a:r>
            <a:r>
              <a:rPr lang="en-GB" altLang="sl-SI" sz="2800" dirty="0" smtClean="0">
                <a:latin typeface="Comic Sans MS" pitchFamily="66" charset="0"/>
              </a:rPr>
              <a:t> </a:t>
            </a:r>
            <a:r>
              <a:rPr lang="en-GB" altLang="sl-SI" sz="2800" dirty="0" smtClean="0">
                <a:solidFill>
                  <a:srgbClr val="0070C0"/>
                </a:solidFill>
                <a:latin typeface="Comic Sans MS" pitchFamily="66" charset="0"/>
              </a:rPr>
              <a:t>der </a:t>
            </a:r>
            <a:r>
              <a:rPr lang="en-GB" altLang="sl-SI" sz="2800" dirty="0" err="1" smtClean="0">
                <a:solidFill>
                  <a:srgbClr val="0070C0"/>
                </a:solidFill>
                <a:latin typeface="Comic Sans MS" pitchFamily="66" charset="0"/>
              </a:rPr>
              <a:t>Bruder</a:t>
            </a:r>
            <a:r>
              <a:rPr lang="en-GB" altLang="sl-SI" sz="2800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GB" altLang="sl-SI" sz="2800" dirty="0" smtClean="0">
                <a:latin typeface="Comic Sans MS" pitchFamily="66" charset="0"/>
              </a:rPr>
              <a:t>von Lisa und Maggie.</a:t>
            </a:r>
          </a:p>
          <a:p>
            <a:pPr eaLnBrk="1" hangingPunct="1"/>
            <a:endParaRPr lang="en-GB" altLang="sl-SI" sz="2800" dirty="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sl-SI" sz="2800" dirty="0" smtClean="0"/>
          </a:p>
          <a:p>
            <a:pPr eaLnBrk="1" hangingPunct="1"/>
            <a:endParaRPr lang="en-GB" altLang="sl-SI" sz="2800" dirty="0" smtClean="0"/>
          </a:p>
        </p:txBody>
      </p:sp>
      <p:pic>
        <p:nvPicPr>
          <p:cNvPr id="9223" name="Picture 7" descr="elbarto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989138"/>
            <a:ext cx="3168650" cy="352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5" name="Rectangle 9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endParaRPr lang="en-US" altLang="sl-SI" sz="2800" smtClean="0"/>
          </a:p>
        </p:txBody>
      </p:sp>
    </p:spTree>
    <p:extLst>
      <p:ext uri="{BB962C8B-B14F-4D97-AF65-F5344CB8AC3E}">
        <p14:creationId xmlns:p14="http://schemas.microsoft.com/office/powerpoint/2010/main" val="3927695414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  <p:bldP spid="9221" grpId="0" autoUpdateAnimBg="0"/>
      <p:bldP spid="922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sl-SI" smtClean="0">
                <a:latin typeface="Comic Sans MS" pitchFamily="66" charset="0"/>
              </a:rPr>
              <a:t>Hier ist Lisa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114800" y="1600200"/>
            <a:ext cx="4572000" cy="4525963"/>
          </a:xfrm>
        </p:spPr>
        <p:txBody>
          <a:bodyPr/>
          <a:lstStyle/>
          <a:p>
            <a:pPr eaLnBrk="1" hangingPunct="1"/>
            <a:r>
              <a:rPr lang="en-GB" altLang="sl-SI" sz="2800" dirty="0" err="1" smtClean="0">
                <a:latin typeface="Comic Sans MS" pitchFamily="66" charset="0"/>
              </a:rPr>
              <a:t>Sie</a:t>
            </a:r>
            <a:r>
              <a:rPr lang="en-GB" altLang="sl-SI" sz="2800" dirty="0" smtClean="0">
                <a:latin typeface="Comic Sans MS" pitchFamily="66" charset="0"/>
              </a:rPr>
              <a:t> </a:t>
            </a:r>
            <a:r>
              <a:rPr lang="en-GB" altLang="sl-SI" sz="2800" dirty="0" err="1" smtClean="0">
                <a:latin typeface="Comic Sans MS" pitchFamily="66" charset="0"/>
              </a:rPr>
              <a:t>ist</a:t>
            </a:r>
            <a:r>
              <a:rPr lang="en-GB" altLang="sl-SI" sz="2800" dirty="0" smtClean="0">
                <a:latin typeface="Comic Sans MS" pitchFamily="66" charset="0"/>
              </a:rPr>
              <a:t> </a:t>
            </a:r>
            <a:r>
              <a:rPr lang="en-GB" altLang="sl-SI" sz="2800" dirty="0" smtClean="0">
                <a:solidFill>
                  <a:srgbClr val="FF0000"/>
                </a:solidFill>
                <a:latin typeface="Comic Sans MS" pitchFamily="66" charset="0"/>
              </a:rPr>
              <a:t>die </a:t>
            </a:r>
            <a:r>
              <a:rPr lang="en-GB" altLang="sl-SI" sz="2800" dirty="0" err="1" smtClean="0">
                <a:solidFill>
                  <a:srgbClr val="FF0000"/>
                </a:solidFill>
                <a:latin typeface="Comic Sans MS" pitchFamily="66" charset="0"/>
              </a:rPr>
              <a:t>Tochter</a:t>
            </a:r>
            <a:r>
              <a:rPr lang="en-GB" altLang="sl-SI" sz="28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GB" altLang="sl-SI" sz="2800" dirty="0" smtClean="0">
                <a:latin typeface="Comic Sans MS" pitchFamily="66" charset="0"/>
              </a:rPr>
              <a:t>von Homer und Marge.</a:t>
            </a:r>
          </a:p>
          <a:p>
            <a:pPr eaLnBrk="1" hangingPunct="1"/>
            <a:endParaRPr lang="en-GB" altLang="sl-SI" sz="2800" dirty="0" smtClean="0">
              <a:latin typeface="Comic Sans MS" pitchFamily="66" charset="0"/>
            </a:endParaRPr>
          </a:p>
          <a:p>
            <a:pPr eaLnBrk="1" hangingPunct="1"/>
            <a:r>
              <a:rPr lang="en-GB" altLang="sl-SI" sz="2800" dirty="0" err="1" smtClean="0">
                <a:latin typeface="Comic Sans MS" pitchFamily="66" charset="0"/>
              </a:rPr>
              <a:t>Sie</a:t>
            </a:r>
            <a:r>
              <a:rPr lang="en-GB" altLang="sl-SI" sz="2800" dirty="0" smtClean="0">
                <a:latin typeface="Comic Sans MS" pitchFamily="66" charset="0"/>
              </a:rPr>
              <a:t> </a:t>
            </a:r>
            <a:r>
              <a:rPr lang="en-GB" altLang="sl-SI" sz="2800" dirty="0" err="1" smtClean="0">
                <a:latin typeface="Comic Sans MS" pitchFamily="66" charset="0"/>
              </a:rPr>
              <a:t>ist</a:t>
            </a:r>
            <a:r>
              <a:rPr lang="en-GB" altLang="sl-SI" sz="2800" dirty="0" smtClean="0">
                <a:latin typeface="Comic Sans MS" pitchFamily="66" charset="0"/>
              </a:rPr>
              <a:t> </a:t>
            </a:r>
            <a:r>
              <a:rPr lang="en-GB" altLang="sl-SI" sz="2800" dirty="0" smtClean="0">
                <a:solidFill>
                  <a:srgbClr val="FF0000"/>
                </a:solidFill>
                <a:latin typeface="Comic Sans MS" pitchFamily="66" charset="0"/>
              </a:rPr>
              <a:t>die </a:t>
            </a:r>
            <a:r>
              <a:rPr lang="en-GB" altLang="sl-SI" sz="2800" dirty="0" err="1" smtClean="0">
                <a:solidFill>
                  <a:srgbClr val="FF0000"/>
                </a:solidFill>
                <a:latin typeface="Comic Sans MS" pitchFamily="66" charset="0"/>
              </a:rPr>
              <a:t>Schwester</a:t>
            </a:r>
            <a:r>
              <a:rPr lang="en-GB" altLang="sl-SI" sz="28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GB" altLang="sl-SI" sz="2800" dirty="0" smtClean="0">
                <a:latin typeface="Comic Sans MS" pitchFamily="66" charset="0"/>
              </a:rPr>
              <a:t>von Bart und Maggie.</a:t>
            </a:r>
          </a:p>
          <a:p>
            <a:pPr eaLnBrk="1" hangingPunct="1"/>
            <a:endParaRPr lang="en-GB" altLang="sl-SI" sz="2800" dirty="0" smtClean="0">
              <a:latin typeface="Comic Sans MS" pitchFamily="66" charset="0"/>
            </a:endParaRPr>
          </a:p>
        </p:txBody>
      </p:sp>
      <p:pic>
        <p:nvPicPr>
          <p:cNvPr id="11272" name="Picture 8" descr="Lisasaxo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989138"/>
            <a:ext cx="2592388" cy="324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4" name="Rectangle 10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endParaRPr lang="en-US" altLang="sl-SI" sz="2800" smtClean="0"/>
          </a:p>
        </p:txBody>
      </p:sp>
    </p:spTree>
    <p:extLst>
      <p:ext uri="{BB962C8B-B14F-4D97-AF65-F5344CB8AC3E}">
        <p14:creationId xmlns:p14="http://schemas.microsoft.com/office/powerpoint/2010/main" val="1772274460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utoUpdateAnimBg="0"/>
      <p:bldP spid="11270" grpId="0" autoUpdateAnimBg="0"/>
      <p:bldP spid="11274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sl-SI" smtClean="0">
                <a:latin typeface="Comic Sans MS" pitchFamily="66" charset="0"/>
              </a:rPr>
              <a:t>Hier ist Abraham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886200" y="1600200"/>
            <a:ext cx="4800600" cy="4525963"/>
          </a:xfrm>
        </p:spPr>
        <p:txBody>
          <a:bodyPr/>
          <a:lstStyle/>
          <a:p>
            <a:pPr eaLnBrk="1" hangingPunct="1"/>
            <a:r>
              <a:rPr lang="en-GB" altLang="sl-SI" sz="2800" dirty="0" err="1" smtClean="0">
                <a:latin typeface="Comic Sans MS" pitchFamily="66" charset="0"/>
              </a:rPr>
              <a:t>Er</a:t>
            </a:r>
            <a:r>
              <a:rPr lang="en-GB" altLang="sl-SI" sz="2800" dirty="0" smtClean="0">
                <a:latin typeface="Comic Sans MS" pitchFamily="66" charset="0"/>
              </a:rPr>
              <a:t> </a:t>
            </a:r>
            <a:r>
              <a:rPr lang="en-GB" altLang="sl-SI" sz="2800" dirty="0" err="1" smtClean="0">
                <a:latin typeface="Comic Sans MS" pitchFamily="66" charset="0"/>
              </a:rPr>
              <a:t>ist</a:t>
            </a:r>
            <a:r>
              <a:rPr lang="en-GB" altLang="sl-SI" sz="2800" dirty="0" smtClean="0">
                <a:latin typeface="Comic Sans MS" pitchFamily="66" charset="0"/>
              </a:rPr>
              <a:t> </a:t>
            </a:r>
            <a:r>
              <a:rPr lang="en-GB" altLang="sl-SI" sz="2800" dirty="0" smtClean="0">
                <a:solidFill>
                  <a:srgbClr val="00CCFF"/>
                </a:solidFill>
                <a:latin typeface="Comic Sans MS" pitchFamily="66" charset="0"/>
              </a:rPr>
              <a:t>der </a:t>
            </a:r>
            <a:r>
              <a:rPr lang="en-GB" altLang="sl-SI" sz="2800" dirty="0" err="1" smtClean="0">
                <a:solidFill>
                  <a:srgbClr val="00CCFF"/>
                </a:solidFill>
                <a:latin typeface="Comic Sans MS" pitchFamily="66" charset="0"/>
              </a:rPr>
              <a:t>Vater</a:t>
            </a:r>
            <a:r>
              <a:rPr lang="en-GB" altLang="sl-SI" sz="2800" dirty="0" smtClean="0">
                <a:latin typeface="Comic Sans MS" pitchFamily="66" charset="0"/>
              </a:rPr>
              <a:t> von Homer.</a:t>
            </a:r>
          </a:p>
          <a:p>
            <a:pPr eaLnBrk="1" hangingPunct="1"/>
            <a:endParaRPr lang="en-GB" altLang="sl-SI" sz="2800" dirty="0" smtClean="0">
              <a:latin typeface="Comic Sans MS" pitchFamily="66" charset="0"/>
            </a:endParaRPr>
          </a:p>
          <a:p>
            <a:pPr eaLnBrk="1" hangingPunct="1"/>
            <a:r>
              <a:rPr lang="en-GB" altLang="sl-SI" sz="2800" dirty="0" err="1" smtClean="0">
                <a:latin typeface="Comic Sans MS" pitchFamily="66" charset="0"/>
              </a:rPr>
              <a:t>Er</a:t>
            </a:r>
            <a:r>
              <a:rPr lang="en-GB" altLang="sl-SI" sz="2800" dirty="0" smtClean="0">
                <a:latin typeface="Comic Sans MS" pitchFamily="66" charset="0"/>
              </a:rPr>
              <a:t> </a:t>
            </a:r>
            <a:r>
              <a:rPr lang="en-GB" altLang="sl-SI" sz="2800" dirty="0" err="1" smtClean="0">
                <a:latin typeface="Comic Sans MS" pitchFamily="66" charset="0"/>
              </a:rPr>
              <a:t>ist</a:t>
            </a:r>
            <a:r>
              <a:rPr lang="en-GB" altLang="sl-SI" sz="2800" dirty="0" smtClean="0">
                <a:latin typeface="Comic Sans MS" pitchFamily="66" charset="0"/>
              </a:rPr>
              <a:t> </a:t>
            </a:r>
            <a:r>
              <a:rPr lang="en-GB" altLang="sl-SI" sz="2800" dirty="0" smtClean="0">
                <a:solidFill>
                  <a:srgbClr val="00CCFF"/>
                </a:solidFill>
                <a:latin typeface="Comic Sans MS" pitchFamily="66" charset="0"/>
              </a:rPr>
              <a:t>der </a:t>
            </a:r>
            <a:r>
              <a:rPr lang="en-GB" altLang="sl-SI" sz="2800" u="sng" dirty="0" err="1" smtClean="0">
                <a:solidFill>
                  <a:srgbClr val="00CCFF"/>
                </a:solidFill>
                <a:latin typeface="Comic Sans MS" pitchFamily="66" charset="0"/>
              </a:rPr>
              <a:t>Gro</a:t>
            </a:r>
            <a:r>
              <a:rPr lang="en-GB" altLang="sl-SI" sz="2800" u="sng" dirty="0" err="1" smtClean="0">
                <a:solidFill>
                  <a:srgbClr val="00CCFF"/>
                </a:solidFill>
                <a:latin typeface="Comic Sans MS" pitchFamily="66" charset="0"/>
                <a:cs typeface="Arial" charset="0"/>
              </a:rPr>
              <a:t>ß</a:t>
            </a:r>
            <a:r>
              <a:rPr lang="en-GB" altLang="sl-SI" sz="2800" dirty="0" err="1" smtClean="0">
                <a:solidFill>
                  <a:srgbClr val="00CCFF"/>
                </a:solidFill>
                <a:latin typeface="Comic Sans MS" pitchFamily="66" charset="0"/>
              </a:rPr>
              <a:t>vater</a:t>
            </a:r>
            <a:r>
              <a:rPr lang="en-GB" altLang="sl-SI" sz="2800" dirty="0" smtClean="0">
                <a:latin typeface="Comic Sans MS" pitchFamily="66" charset="0"/>
              </a:rPr>
              <a:t> von Bart</a:t>
            </a:r>
            <a:r>
              <a:rPr lang="sl-SI" altLang="sl-SI" sz="2800" dirty="0" smtClean="0">
                <a:latin typeface="Comic Sans MS" pitchFamily="66" charset="0"/>
              </a:rPr>
              <a:t>,</a:t>
            </a:r>
            <a:r>
              <a:rPr lang="en-GB" altLang="sl-SI" sz="2800" dirty="0" smtClean="0">
                <a:latin typeface="Comic Sans MS" pitchFamily="66" charset="0"/>
              </a:rPr>
              <a:t> Lisa und Maggie.</a:t>
            </a:r>
          </a:p>
          <a:p>
            <a:pPr eaLnBrk="1" hangingPunct="1"/>
            <a:endParaRPr lang="en-GB" altLang="sl-SI" sz="2800" dirty="0" smtClean="0">
              <a:latin typeface="Comic Sans MS" pitchFamily="66" charset="0"/>
            </a:endParaRPr>
          </a:p>
        </p:txBody>
      </p:sp>
      <p:pic>
        <p:nvPicPr>
          <p:cNvPr id="19464" name="Picture 8" descr="grampere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0"/>
            <a:ext cx="2808288" cy="324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6" name="Rectangle 10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endParaRPr lang="en-US" altLang="sl-SI" sz="2800" smtClean="0"/>
          </a:p>
        </p:txBody>
      </p:sp>
    </p:spTree>
    <p:extLst>
      <p:ext uri="{BB962C8B-B14F-4D97-AF65-F5344CB8AC3E}">
        <p14:creationId xmlns:p14="http://schemas.microsoft.com/office/powerpoint/2010/main" val="1075029845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utoUpdateAnimBg="0"/>
      <p:bldP spid="19462" grpId="0" autoUpdateAnimBg="0"/>
      <p:bldP spid="19466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Določni členi </a:t>
            </a:r>
            <a:r>
              <a:rPr lang="sl-SI" dirty="0" smtClean="0"/>
              <a:t>in osebni zaimki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dirty="0" err="1" smtClean="0">
                <a:solidFill>
                  <a:srgbClr val="0070C0"/>
                </a:solidFill>
              </a:rPr>
              <a:t>der</a:t>
            </a:r>
            <a:r>
              <a:rPr lang="sl-SI" dirty="0" smtClean="0">
                <a:solidFill>
                  <a:srgbClr val="0070C0"/>
                </a:solidFill>
              </a:rPr>
              <a:t> </a:t>
            </a:r>
            <a:r>
              <a:rPr lang="sl-SI" dirty="0" smtClean="0">
                <a:solidFill>
                  <a:srgbClr val="0070C0"/>
                </a:solidFill>
                <a:sym typeface="Wingdings" pitchFamily="2" charset="2"/>
              </a:rPr>
              <a:t> er</a:t>
            </a:r>
          </a:p>
          <a:p>
            <a:r>
              <a:rPr lang="sl-SI" dirty="0" err="1" smtClean="0">
                <a:solidFill>
                  <a:srgbClr val="FF0000"/>
                </a:solidFill>
                <a:sym typeface="Wingdings" pitchFamily="2" charset="2"/>
              </a:rPr>
              <a:t>die</a:t>
            </a:r>
            <a:r>
              <a:rPr lang="sl-SI" dirty="0" smtClean="0">
                <a:solidFill>
                  <a:srgbClr val="FF0000"/>
                </a:solidFill>
                <a:sym typeface="Wingdings" pitchFamily="2" charset="2"/>
              </a:rPr>
              <a:t>  </a:t>
            </a:r>
            <a:r>
              <a:rPr lang="sl-SI" dirty="0" err="1" smtClean="0">
                <a:solidFill>
                  <a:srgbClr val="FF0000"/>
                </a:solidFill>
                <a:sym typeface="Wingdings" pitchFamily="2" charset="2"/>
              </a:rPr>
              <a:t>sie</a:t>
            </a:r>
            <a:endParaRPr lang="sl-SI" dirty="0" smtClean="0">
              <a:solidFill>
                <a:srgbClr val="FF0000"/>
              </a:solidFill>
              <a:sym typeface="Wingdings" pitchFamily="2" charset="2"/>
            </a:endParaRPr>
          </a:p>
          <a:p>
            <a:r>
              <a:rPr lang="sl-SI" dirty="0" err="1" smtClean="0">
                <a:solidFill>
                  <a:srgbClr val="00B050"/>
                </a:solidFill>
                <a:sym typeface="Wingdings" pitchFamily="2" charset="2"/>
              </a:rPr>
              <a:t>das</a:t>
            </a:r>
            <a:r>
              <a:rPr lang="sl-SI" dirty="0" smtClean="0">
                <a:solidFill>
                  <a:srgbClr val="00B050"/>
                </a:solidFill>
                <a:sym typeface="Wingdings" pitchFamily="2" charset="2"/>
              </a:rPr>
              <a:t>  </a:t>
            </a:r>
            <a:r>
              <a:rPr lang="sl-SI" dirty="0" err="1" smtClean="0">
                <a:solidFill>
                  <a:srgbClr val="00B050"/>
                </a:solidFill>
                <a:sym typeface="Wingdings" pitchFamily="2" charset="2"/>
              </a:rPr>
              <a:t>es</a:t>
            </a:r>
            <a:endParaRPr lang="sl-SI" dirty="0" smtClean="0">
              <a:solidFill>
                <a:srgbClr val="00B050"/>
              </a:solidFill>
              <a:sym typeface="Wingdings" pitchFamily="2" charset="2"/>
            </a:endParaRPr>
          </a:p>
          <a:p>
            <a:r>
              <a:rPr lang="sl-SI" dirty="0" err="1" smtClean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die</a:t>
            </a:r>
            <a:r>
              <a:rPr lang="sl-SI" dirty="0" smtClean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 (mn) sie (oni)</a:t>
            </a:r>
            <a:endParaRPr lang="sl-SI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242</Words>
  <Application>Microsoft Office PowerPoint</Application>
  <PresentationFormat>Diaprojekcija na zaslonu (4:3)</PresentationFormat>
  <Paragraphs>74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2" baseType="lpstr">
      <vt:lpstr>Officeova tema</vt:lpstr>
      <vt:lpstr>PowerPointova predstavitev</vt:lpstr>
      <vt:lpstr>PowerPointova predstavitev</vt:lpstr>
      <vt:lpstr>Die Verwandten=sorodniki</vt:lpstr>
      <vt:lpstr>Hier ist Homer</vt:lpstr>
      <vt:lpstr>Hier ist Marge </vt:lpstr>
      <vt:lpstr>Hier ist Bart</vt:lpstr>
      <vt:lpstr>Hier ist Lisa</vt:lpstr>
      <vt:lpstr>Hier ist Abraham</vt:lpstr>
      <vt:lpstr>Določni členi in osebni zaimki</vt:lpstr>
      <vt:lpstr>PowerPointova predstavitev</vt:lpstr>
      <vt:lpstr>PowerPointova predstavitev</vt:lpstr>
    </vt:vector>
  </TitlesOfParts>
  <Company>Ministrstvo za Šolstvo in Šport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Uporabnik</dc:creator>
  <cp:lastModifiedBy>user</cp:lastModifiedBy>
  <cp:revision>14</cp:revision>
  <dcterms:created xsi:type="dcterms:W3CDTF">2013-11-07T07:20:50Z</dcterms:created>
  <dcterms:modified xsi:type="dcterms:W3CDTF">2016-11-21T12:35:08Z</dcterms:modified>
</cp:coreProperties>
</file>