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6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05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2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59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432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74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4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24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572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4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9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4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2F4A3-63A8-493D-A04F-91E5D97C7FA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3B54A-88D2-49F3-B1AD-31FBBD5FA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0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6000" dirty="0" smtClean="0"/>
              <a:t>VELELNIK (Imperativ)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21549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/>
            </a:r>
            <a:br>
              <a:rPr lang="en-US" dirty="0"/>
            </a:br>
            <a:r>
              <a:rPr lang="sl-SI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sl-SI" dirty="0"/>
              <a:t>Veliš vedno 2. osebi ednine in množine (</a:t>
            </a:r>
            <a:r>
              <a:rPr lang="sl-SI" dirty="0" err="1"/>
              <a:t>du</a:t>
            </a:r>
            <a:r>
              <a:rPr lang="sl-SI" dirty="0"/>
              <a:t>, </a:t>
            </a:r>
            <a:r>
              <a:rPr lang="sl-SI" dirty="0" err="1"/>
              <a:t>ihr</a:t>
            </a:r>
            <a:r>
              <a:rPr lang="sl-SI" dirty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sl-SI" dirty="0"/>
              <a:t>Glagol je pri ukazovanju vedno na 1. mestu v stavku, osebe ne omenjaš!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0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/>
              <a:t>gl. spregaš v 2. osebo </a:t>
            </a:r>
            <a:r>
              <a:rPr lang="sl-SI" u="sng" dirty="0"/>
              <a:t>ednine</a:t>
            </a:r>
            <a:r>
              <a:rPr lang="sl-SI" dirty="0"/>
              <a:t> in izpustiš končnico –st, in osebo: </a:t>
            </a:r>
            <a:endParaRPr lang="en-US" dirty="0" smtClean="0"/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l-SI" dirty="0">
                <a:sym typeface="Wingdings"/>
              </a:rPr>
              <a:t></a:t>
            </a:r>
            <a:r>
              <a:rPr lang="sl-SI" dirty="0"/>
              <a:t> kommen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du kommst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</a:t>
            </a:r>
            <a:r>
              <a:rPr lang="sl-SI" b="1" dirty="0"/>
              <a:t>Komm!</a:t>
            </a:r>
            <a:r>
              <a:rPr lang="sl-SI" dirty="0"/>
              <a:t> (Pridi!)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cxnSp>
        <p:nvCxnSpPr>
          <p:cNvPr id="5" name="Raven povezovalnik 4"/>
          <p:cNvCxnSpPr/>
          <p:nvPr/>
        </p:nvCxnSpPr>
        <p:spPr>
          <a:xfrm flipH="1">
            <a:off x="2980509" y="3398520"/>
            <a:ext cx="609600" cy="381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ovezovalnik 6"/>
          <p:cNvCxnSpPr/>
          <p:nvPr/>
        </p:nvCxnSpPr>
        <p:spPr>
          <a:xfrm>
            <a:off x="2980509" y="3276600"/>
            <a:ext cx="609600" cy="533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ovezovalnik 5"/>
          <p:cNvCxnSpPr/>
          <p:nvPr/>
        </p:nvCxnSpPr>
        <p:spPr>
          <a:xfrm flipH="1">
            <a:off x="4648200" y="3398520"/>
            <a:ext cx="304800" cy="381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/>
          <p:cNvCxnSpPr/>
          <p:nvPr/>
        </p:nvCxnSpPr>
        <p:spPr>
          <a:xfrm>
            <a:off x="4648200" y="3398520"/>
            <a:ext cx="304800" cy="381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06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/>
              <a:t>oz. gl. spregaš v 2. osebo</a:t>
            </a:r>
            <a:r>
              <a:rPr lang="sl-SI" u="sng" dirty="0"/>
              <a:t> množine</a:t>
            </a:r>
            <a:r>
              <a:rPr lang="sl-SI" dirty="0"/>
              <a:t> in izpustiš osebo</a:t>
            </a:r>
            <a:endParaRPr lang="en-US" dirty="0"/>
          </a:p>
          <a:p>
            <a:r>
              <a:rPr lang="sl-SI" dirty="0">
                <a:sym typeface="Wingdings"/>
              </a:rPr>
              <a:t></a:t>
            </a:r>
            <a:r>
              <a:rPr lang="sl-SI" dirty="0"/>
              <a:t> Ihr kommt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</a:t>
            </a:r>
            <a:r>
              <a:rPr lang="sl-SI" b="1" dirty="0"/>
              <a:t>Kommt!</a:t>
            </a:r>
            <a:r>
              <a:rPr lang="sl-SI" dirty="0"/>
              <a:t> (Pridite!)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Raven povezovalnik 4"/>
          <p:cNvCxnSpPr/>
          <p:nvPr/>
        </p:nvCxnSpPr>
        <p:spPr>
          <a:xfrm>
            <a:off x="1371600" y="2743200"/>
            <a:ext cx="381000" cy="457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ovezovalnik 6"/>
          <p:cNvCxnSpPr/>
          <p:nvPr/>
        </p:nvCxnSpPr>
        <p:spPr>
          <a:xfrm flipH="1">
            <a:off x="1371600" y="2743200"/>
            <a:ext cx="457200" cy="45720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20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>
                <a:solidFill>
                  <a:srgbClr val="0070C0"/>
                </a:solidFill>
              </a:rPr>
              <a:t>a) Nepravilni glagoli:</a:t>
            </a:r>
          </a:p>
          <a:p>
            <a:pPr lvl="0"/>
            <a:r>
              <a:rPr lang="sl-SI" dirty="0" err="1"/>
              <a:t>sprechen</a:t>
            </a:r>
            <a:r>
              <a:rPr lang="sl-SI" dirty="0"/>
              <a:t>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du sprichst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</a:t>
            </a:r>
            <a:r>
              <a:rPr lang="sl-SI" b="1" dirty="0"/>
              <a:t>Sprich! (</a:t>
            </a:r>
            <a:r>
              <a:rPr lang="sl-SI" dirty="0"/>
              <a:t>Govori!), enako: </a:t>
            </a:r>
          </a:p>
          <a:p>
            <a:r>
              <a:rPr lang="sl-SI" dirty="0" err="1"/>
              <a:t>essen</a:t>
            </a:r>
            <a:r>
              <a:rPr lang="sl-SI" dirty="0"/>
              <a:t>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Iss! </a:t>
            </a:r>
          </a:p>
          <a:p>
            <a:r>
              <a:rPr lang="sl-SI" dirty="0" err="1"/>
              <a:t>nehmen</a:t>
            </a:r>
            <a:r>
              <a:rPr lang="sl-SI" dirty="0"/>
              <a:t>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Nimm!</a:t>
            </a:r>
          </a:p>
          <a:p>
            <a:r>
              <a:rPr lang="sl-SI" dirty="0"/>
              <a:t>lesen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Lies!</a:t>
            </a:r>
          </a:p>
          <a:p>
            <a:pPr lvl="0"/>
            <a:r>
              <a:rPr lang="sl-SI" dirty="0" err="1"/>
              <a:t>geben</a:t>
            </a:r>
            <a:r>
              <a:rPr lang="sl-SI" dirty="0"/>
              <a:t>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gibst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Gib!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8292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sl-SI" dirty="0" err="1"/>
              <a:t>fahren</a:t>
            </a:r>
            <a:r>
              <a:rPr lang="sl-SI" dirty="0"/>
              <a:t>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du fährst </a:t>
            </a:r>
            <a:r>
              <a:rPr lang="sl-SI" dirty="0">
                <a:sym typeface="Wingdings"/>
              </a:rPr>
              <a:t></a:t>
            </a:r>
            <a:r>
              <a:rPr lang="sl-SI" dirty="0"/>
              <a:t> Fahr! (Vozi!); </a:t>
            </a:r>
          </a:p>
          <a:p>
            <a:r>
              <a:rPr lang="sl-SI" dirty="0"/>
              <a:t>enako: </a:t>
            </a:r>
            <a:r>
              <a:rPr lang="sl-SI" dirty="0" err="1"/>
              <a:t>einladen</a:t>
            </a:r>
            <a:r>
              <a:rPr lang="sl-SI" dirty="0"/>
              <a:t>…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b="1" dirty="0">
                <a:solidFill>
                  <a:srgbClr val="0070C0"/>
                </a:solidFill>
              </a:rPr>
              <a:t>b)Ločljivi gl.</a:t>
            </a:r>
          </a:p>
          <a:p>
            <a:r>
              <a:rPr lang="sl-SI" dirty="0" err="1"/>
              <a:t>anrufen</a:t>
            </a:r>
            <a:r>
              <a:rPr lang="sl-SI" dirty="0"/>
              <a:t> = poklicati</a:t>
            </a:r>
          </a:p>
          <a:p>
            <a:r>
              <a:rPr lang="sl-SI" dirty="0"/>
              <a:t>Ruf </a:t>
            </a:r>
            <a:r>
              <a:rPr lang="sl-SI" dirty="0" err="1"/>
              <a:t>an</a:t>
            </a:r>
            <a:r>
              <a:rPr lang="sl-SI" dirty="0"/>
              <a:t>!= Pokliči!</a:t>
            </a:r>
          </a:p>
          <a:p>
            <a:r>
              <a:rPr lang="sl-SI" dirty="0" err="1"/>
              <a:t>Ruft</a:t>
            </a:r>
            <a:r>
              <a:rPr lang="sl-SI" dirty="0"/>
              <a:t> </a:t>
            </a:r>
            <a:r>
              <a:rPr lang="sl-SI" dirty="0" err="1"/>
              <a:t>an</a:t>
            </a:r>
            <a:r>
              <a:rPr lang="sl-SI" dirty="0"/>
              <a:t>!= Pokličite!</a:t>
            </a:r>
          </a:p>
          <a:p>
            <a:r>
              <a:rPr lang="sl-SI" dirty="0" err="1"/>
              <a:t>aufstehen</a:t>
            </a:r>
            <a:endParaRPr lang="sl-SI" dirty="0"/>
          </a:p>
          <a:p>
            <a:r>
              <a:rPr lang="sl-SI" dirty="0" err="1"/>
              <a:t>Steh</a:t>
            </a:r>
            <a:r>
              <a:rPr lang="sl-SI" dirty="0"/>
              <a:t> </a:t>
            </a:r>
            <a:r>
              <a:rPr lang="sl-SI" dirty="0" err="1"/>
              <a:t>auf</a:t>
            </a:r>
            <a:r>
              <a:rPr lang="sl-SI" dirty="0"/>
              <a:t>!</a:t>
            </a:r>
          </a:p>
          <a:p>
            <a:r>
              <a:rPr lang="sl-SI" dirty="0" err="1"/>
              <a:t>Steht</a:t>
            </a:r>
            <a:r>
              <a:rPr lang="sl-SI" dirty="0"/>
              <a:t> </a:t>
            </a:r>
            <a:r>
              <a:rPr lang="sl-SI" dirty="0" err="1"/>
              <a:t>auf</a:t>
            </a:r>
            <a:r>
              <a:rPr lang="sl-SI" dirty="0"/>
              <a:t>!</a:t>
            </a:r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5305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b="1" dirty="0">
                <a:solidFill>
                  <a:srgbClr val="0070C0"/>
                </a:solidFill>
              </a:rPr>
              <a:t>c) pomožna gl. </a:t>
            </a:r>
            <a:r>
              <a:rPr lang="sl-SI" b="1" dirty="0" err="1">
                <a:solidFill>
                  <a:srgbClr val="0070C0"/>
                </a:solidFill>
              </a:rPr>
              <a:t>sein</a:t>
            </a:r>
            <a:r>
              <a:rPr lang="sl-SI" b="1" dirty="0">
                <a:solidFill>
                  <a:srgbClr val="0070C0"/>
                </a:solidFill>
              </a:rPr>
              <a:t> in </a:t>
            </a:r>
            <a:r>
              <a:rPr lang="sl-SI" b="1" dirty="0" err="1">
                <a:solidFill>
                  <a:srgbClr val="0070C0"/>
                </a:solidFill>
              </a:rPr>
              <a:t>haben</a:t>
            </a:r>
            <a:r>
              <a:rPr lang="sl-SI" b="1" dirty="0">
                <a:solidFill>
                  <a:srgbClr val="0070C0"/>
                </a:solidFill>
              </a:rPr>
              <a:t>:</a:t>
            </a:r>
          </a:p>
          <a:p>
            <a:r>
              <a:rPr lang="sl-SI" dirty="0"/>
              <a:t>- </a:t>
            </a:r>
            <a:r>
              <a:rPr lang="sl-SI" b="1" dirty="0" err="1"/>
              <a:t>Sei</a:t>
            </a:r>
            <a:r>
              <a:rPr lang="sl-SI" b="1" dirty="0"/>
              <a:t>!</a:t>
            </a:r>
            <a:r>
              <a:rPr lang="sl-SI" dirty="0"/>
              <a:t> = bodi ( </a:t>
            </a:r>
            <a:r>
              <a:rPr lang="sl-SI" dirty="0" err="1"/>
              <a:t>Sei</a:t>
            </a:r>
            <a:r>
              <a:rPr lang="sl-SI" dirty="0"/>
              <a:t> </a:t>
            </a:r>
            <a:r>
              <a:rPr lang="sl-SI" dirty="0" err="1"/>
              <a:t>pünktlich</a:t>
            </a:r>
            <a:r>
              <a:rPr lang="sl-SI" dirty="0"/>
              <a:t>! = Bodi točen!)</a:t>
            </a:r>
          </a:p>
          <a:p>
            <a:r>
              <a:rPr lang="sl-SI" dirty="0"/>
              <a:t>-  </a:t>
            </a:r>
            <a:r>
              <a:rPr lang="sl-SI" b="1" dirty="0" err="1"/>
              <a:t>Seid</a:t>
            </a:r>
            <a:r>
              <a:rPr lang="sl-SI" b="1" dirty="0"/>
              <a:t>!</a:t>
            </a:r>
            <a:r>
              <a:rPr lang="sl-SI" dirty="0"/>
              <a:t> = bodite ( </a:t>
            </a:r>
            <a:r>
              <a:rPr lang="sl-SI" dirty="0" err="1"/>
              <a:t>Seid</a:t>
            </a:r>
            <a:r>
              <a:rPr lang="sl-SI" dirty="0"/>
              <a:t> </a:t>
            </a:r>
            <a:r>
              <a:rPr lang="sl-SI" dirty="0" err="1"/>
              <a:t>pünktlich</a:t>
            </a:r>
            <a:r>
              <a:rPr lang="sl-SI" dirty="0"/>
              <a:t>! = Bodite točni!)</a:t>
            </a:r>
          </a:p>
          <a:p>
            <a:r>
              <a:rPr lang="sl-SI" dirty="0"/>
              <a:t>- </a:t>
            </a:r>
            <a:r>
              <a:rPr lang="sl-SI" b="1" dirty="0" err="1"/>
              <a:t>Seien</a:t>
            </a:r>
            <a:r>
              <a:rPr lang="sl-SI" b="1" dirty="0"/>
              <a:t> </a:t>
            </a:r>
            <a:r>
              <a:rPr lang="sl-SI" b="1" dirty="0" err="1"/>
              <a:t>Sie</a:t>
            </a:r>
            <a:r>
              <a:rPr lang="sl-SI" b="1" dirty="0"/>
              <a:t>!-</a:t>
            </a:r>
            <a:r>
              <a:rPr lang="sl-SI" dirty="0"/>
              <a:t> Bodite (Vikanje)!</a:t>
            </a:r>
          </a:p>
          <a:p>
            <a:pPr marL="0" indent="0">
              <a:buNone/>
            </a:pPr>
            <a:r>
              <a:rPr lang="sl-SI" dirty="0"/>
              <a:t> </a:t>
            </a:r>
          </a:p>
          <a:p>
            <a:r>
              <a:rPr lang="sl-SI" dirty="0"/>
              <a:t>Hab! = imej ( Hab </a:t>
            </a:r>
            <a:r>
              <a:rPr lang="sl-SI" dirty="0" err="1"/>
              <a:t>die</a:t>
            </a:r>
            <a:r>
              <a:rPr lang="sl-SI" dirty="0"/>
              <a:t> </a:t>
            </a:r>
            <a:r>
              <a:rPr lang="sl-SI" dirty="0" err="1"/>
              <a:t>Hausaufgabe</a:t>
            </a:r>
            <a:r>
              <a:rPr lang="sl-SI" dirty="0"/>
              <a:t>! = Imej DN!)</a:t>
            </a:r>
          </a:p>
          <a:p>
            <a:r>
              <a:rPr lang="sl-SI" dirty="0" err="1"/>
              <a:t>Habt</a:t>
            </a:r>
            <a:r>
              <a:rPr lang="sl-SI" dirty="0"/>
              <a:t>! = imejte ( </a:t>
            </a:r>
            <a:r>
              <a:rPr lang="sl-SI" dirty="0" err="1"/>
              <a:t>Habt</a:t>
            </a:r>
            <a:r>
              <a:rPr lang="sl-SI" dirty="0"/>
              <a:t> </a:t>
            </a:r>
            <a:r>
              <a:rPr lang="sl-SI" dirty="0" err="1"/>
              <a:t>die</a:t>
            </a:r>
            <a:r>
              <a:rPr lang="sl-SI" dirty="0"/>
              <a:t> HA! = Imejte DN!)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8468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169</Words>
  <Application>Microsoft Office PowerPoint</Application>
  <PresentationFormat>Diaprojekcija na zaslonu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Officeova tema</vt:lpstr>
      <vt:lpstr>PowerPointova predstavitev</vt:lpstr>
      <vt:lpstr>   Veliš vedno 2. osebi ednine in množine (du, ihr) Glagol je pri ukazovanju vedno na 1. mestu v stavku, osebe ne omenjaš! 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user</dc:creator>
  <cp:lastModifiedBy>Admin</cp:lastModifiedBy>
  <cp:revision>2</cp:revision>
  <dcterms:created xsi:type="dcterms:W3CDTF">2018-04-11T12:40:57Z</dcterms:created>
  <dcterms:modified xsi:type="dcterms:W3CDTF">2018-04-13T10:09:57Z</dcterms:modified>
</cp:coreProperties>
</file>