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2" r:id="rId1"/>
  </p:sldMasterIdLst>
  <p:sldIdLst>
    <p:sldId id="257" r:id="rId2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l-SI" smtClean="0"/>
              <a:t>Kliknite, če želite urediti slog podnaslova matrice</a:t>
            </a:r>
            <a:endParaRPr kumimoji="0" lang="en-US"/>
          </a:p>
        </p:txBody>
      </p:sp>
      <p:sp>
        <p:nvSpPr>
          <p:cNvPr id="28" name="Naslov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cxnSp>
        <p:nvCxnSpPr>
          <p:cNvPr id="8" name="Raven konek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en konek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ipsa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grada datuma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867F2-25BD-42C3-9744-01BB979A4113}" type="datetimeFigureOut">
              <a:rPr lang="sl-SI" smtClean="0"/>
              <a:t>2.3.2011</a:t>
            </a:fld>
            <a:endParaRPr lang="sl-SI"/>
          </a:p>
        </p:txBody>
      </p:sp>
      <p:sp>
        <p:nvSpPr>
          <p:cNvPr id="16" name="Ograda številke diapozitiva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51A1F3A-0790-4DDD-9107-E8CCFD977F65}" type="slidenum">
              <a:rPr lang="sl-SI" smtClean="0"/>
              <a:t>‹#›</a:t>
            </a:fld>
            <a:endParaRPr lang="sl-SI"/>
          </a:p>
        </p:txBody>
      </p:sp>
      <p:sp>
        <p:nvSpPr>
          <p:cNvPr id="17" name="Ograda noge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867F2-25BD-42C3-9744-01BB979A4113}" type="datetimeFigureOut">
              <a:rPr lang="sl-SI" smtClean="0"/>
              <a:t>2.3.2011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A1F3A-0790-4DDD-9107-E8CCFD977F6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867F2-25BD-42C3-9744-01BB979A4113}" type="datetimeFigureOut">
              <a:rPr lang="sl-SI" smtClean="0"/>
              <a:t>2.3.2011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A1F3A-0790-4DDD-9107-E8CCFD977F6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grada vsebine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14" name="Ograda datuma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3B867F2-25BD-42C3-9744-01BB979A4113}" type="datetimeFigureOut">
              <a:rPr lang="sl-SI" smtClean="0"/>
              <a:t>2.3.2011</a:t>
            </a:fld>
            <a:endParaRPr lang="sl-SI"/>
          </a:p>
        </p:txBody>
      </p:sp>
      <p:sp>
        <p:nvSpPr>
          <p:cNvPr id="15" name="Ograda številke diapozitiva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851A1F3A-0790-4DDD-9107-E8CCFD977F65}" type="slidenum">
              <a:rPr lang="sl-SI" smtClean="0"/>
              <a:t>‹#›</a:t>
            </a:fld>
            <a:endParaRPr lang="sl-SI"/>
          </a:p>
        </p:txBody>
      </p:sp>
      <p:sp>
        <p:nvSpPr>
          <p:cNvPr id="16" name="Ograda noge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7" name="Naslov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867F2-25BD-42C3-9744-01BB979A4113}" type="datetimeFigureOut">
              <a:rPr lang="sl-SI" smtClean="0"/>
              <a:t>2.3.2011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A1F3A-0790-4DDD-9107-E8CCFD977F65}" type="slidenum">
              <a:rPr lang="sl-SI" smtClean="0"/>
              <a:t>‹#›</a:t>
            </a:fld>
            <a:endParaRPr lang="sl-SI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cxnSp>
        <p:nvCxnSpPr>
          <p:cNvPr id="7" name="Raven konek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867F2-25BD-42C3-9744-01BB979A4113}" type="datetimeFigureOut">
              <a:rPr lang="sl-SI" smtClean="0"/>
              <a:t>2.3.2011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A1F3A-0790-4DDD-9107-E8CCFD977F65}" type="slidenum">
              <a:rPr lang="sl-SI" smtClean="0"/>
              <a:t>‹#›</a:t>
            </a:fld>
            <a:endParaRPr lang="sl-SI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11" name="Ograda vsebine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13" name="Ograda vsebine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A1F3A-0790-4DDD-9107-E8CCFD977F65}" type="slidenum">
              <a:rPr lang="sl-SI" smtClean="0"/>
              <a:t>‹#›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867F2-25BD-42C3-9744-01BB979A4113}" type="datetimeFigureOut">
              <a:rPr lang="sl-SI" smtClean="0"/>
              <a:t>2.3.2011</a:t>
            </a:fld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32" name="Ograda vsebine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34" name="Ograda vsebine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12" name="Ograda besedila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cxnSp>
        <p:nvCxnSpPr>
          <p:cNvPr id="10" name="Raven konek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ven konek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867F2-25BD-42C3-9744-01BB979A4113}" type="datetimeFigureOut">
              <a:rPr lang="sl-SI" smtClean="0"/>
              <a:t>2.3.2011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A1F3A-0790-4DDD-9107-E8CCFD977F65}" type="slidenum">
              <a:rPr lang="sl-SI" smtClean="0"/>
              <a:t>‹#›</a:t>
            </a:fld>
            <a:endParaRPr lang="sl-SI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867F2-25BD-42C3-9744-01BB979A4113}" type="datetimeFigureOut">
              <a:rPr lang="sl-SI" smtClean="0"/>
              <a:t>2.3.2011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A1F3A-0790-4DDD-9107-E8CCFD977F6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Ograda vsebine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31" name="Naslov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8" name="Ograda datuma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3B867F2-25BD-42C3-9744-01BB979A4113}" type="datetimeFigureOut">
              <a:rPr lang="sl-SI" smtClean="0"/>
              <a:t>2.3.2011</a:t>
            </a:fld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51A1F3A-0790-4DDD-9107-E8CCFD977F65}" type="slidenum">
              <a:rPr lang="sl-SI" smtClean="0"/>
              <a:t>‹#›</a:t>
            </a:fld>
            <a:endParaRPr lang="sl-SI"/>
          </a:p>
        </p:txBody>
      </p:sp>
      <p:sp>
        <p:nvSpPr>
          <p:cNvPr id="10" name="Ograda noge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sl-SI" smtClean="0"/>
              <a:t>Kliknite ikono, če želite dodati sliko</a:t>
            </a:r>
            <a:endParaRPr kumimoji="0" lang="en-US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8" name="Ograda datuma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867F2-25BD-42C3-9744-01BB979A4113}" type="datetimeFigureOut">
              <a:rPr lang="sl-SI" smtClean="0"/>
              <a:t>2.3.2011</a:t>
            </a:fld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51A1F3A-0790-4DDD-9107-E8CCFD977F65}" type="slidenum">
              <a:rPr lang="sl-SI" smtClean="0"/>
              <a:t>‹#›</a:t>
            </a:fld>
            <a:endParaRPr lang="sl-SI"/>
          </a:p>
        </p:txBody>
      </p:sp>
      <p:sp>
        <p:nvSpPr>
          <p:cNvPr id="10" name="Ograda noge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grada besedila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  <p:sp>
        <p:nvSpPr>
          <p:cNvPr id="24" name="Ograda datuma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3B867F2-25BD-42C3-9744-01BB979A4113}" type="datetimeFigureOut">
              <a:rPr lang="sl-SI" smtClean="0"/>
              <a:t>2.3.2011</a:t>
            </a:fld>
            <a:endParaRPr lang="sl-SI"/>
          </a:p>
        </p:txBody>
      </p:sp>
      <p:sp>
        <p:nvSpPr>
          <p:cNvPr id="10" name="Ograda noge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sl-SI"/>
          </a:p>
        </p:txBody>
      </p:sp>
      <p:sp>
        <p:nvSpPr>
          <p:cNvPr id="22" name="Ograda številke diapozitiva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851A1F3A-0790-4DDD-9107-E8CCFD977F65}" type="slidenum">
              <a:rPr lang="sl-SI" smtClean="0"/>
              <a:t>‹#›</a:t>
            </a:fld>
            <a:endParaRPr lang="sl-SI"/>
          </a:p>
        </p:txBody>
      </p:sp>
      <p:sp>
        <p:nvSpPr>
          <p:cNvPr id="5" name="Ograda naslova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33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142844" y="928670"/>
            <a:ext cx="9001156" cy="5643602"/>
          </a:xfrm>
        </p:spPr>
        <p:txBody>
          <a:bodyPr>
            <a:normAutofit fontScale="77500" lnSpcReduction="20000"/>
          </a:bodyPr>
          <a:lstStyle/>
          <a:p>
            <a:r>
              <a:rPr lang="sl-SI" dirty="0" smtClean="0"/>
              <a:t>Pesem je bila objavljena leta 1920 v Župančičevi zbirki V zarje Vidove.</a:t>
            </a:r>
          </a:p>
          <a:p>
            <a:r>
              <a:rPr lang="sl-SI" dirty="0" smtClean="0"/>
              <a:t>Govori o težkem, celodnevnem in enoličnem delu žebljarjev (utrujenost, izčrpanost, naveličanost – 14-urni delavnik: od 4-13h in od 15-20h)</a:t>
            </a:r>
          </a:p>
          <a:p>
            <a:endParaRPr lang="sl-SI" dirty="0" smtClean="0"/>
          </a:p>
          <a:p>
            <a:r>
              <a:rPr lang="sl-SI" b="1" u="sng" dirty="0" smtClean="0"/>
              <a:t>TEMA</a:t>
            </a:r>
            <a:r>
              <a:rPr lang="sl-SI" dirty="0" smtClean="0"/>
              <a:t>: - socialna (opisuje revščino, družbene razmere)</a:t>
            </a:r>
          </a:p>
          <a:p>
            <a:r>
              <a:rPr lang="sl-SI" b="1" u="sng" dirty="0" smtClean="0"/>
              <a:t>ZUNANJA ZGRADBA</a:t>
            </a:r>
            <a:r>
              <a:rPr lang="sl-SI" dirty="0" smtClean="0"/>
              <a:t>: - 6 kitic, svobodna rima, verz: amfibrah (U-U)</a:t>
            </a:r>
          </a:p>
          <a:p>
            <a:r>
              <a:rPr lang="sl-SI" b="1" u="sng" dirty="0" smtClean="0"/>
              <a:t>NOTRANJA ZGRABA</a:t>
            </a:r>
            <a:r>
              <a:rPr lang="sl-SI" dirty="0" smtClean="0"/>
              <a:t>: - posnemanje naravnih glasov (udarjanje kladiv) = </a:t>
            </a:r>
            <a:r>
              <a:rPr lang="sl-SI" dirty="0" err="1" smtClean="0"/>
              <a:t>onomatopoija</a:t>
            </a:r>
            <a:r>
              <a:rPr lang="sl-SI" dirty="0" smtClean="0"/>
              <a:t>.</a:t>
            </a:r>
            <a:r>
              <a:rPr lang="sl-SI" dirty="0" smtClean="0"/>
              <a:t> </a:t>
            </a:r>
            <a:endParaRPr lang="sl-SI" dirty="0" smtClean="0"/>
          </a:p>
          <a:p>
            <a:pPr>
              <a:buNone/>
            </a:pPr>
            <a:r>
              <a:rPr lang="sl-SI" dirty="0" smtClean="0"/>
              <a:t>	</a:t>
            </a:r>
            <a:r>
              <a:rPr lang="sl-SI" dirty="0" smtClean="0"/>
              <a:t>	</a:t>
            </a:r>
            <a:r>
              <a:rPr lang="sl-SI" b="1" u="sng" dirty="0" smtClean="0"/>
              <a:t>Ponavljanje: </a:t>
            </a:r>
          </a:p>
          <a:p>
            <a:pPr>
              <a:buFont typeface="Wingdings" pitchFamily="2" charset="2"/>
              <a:buChar char="v"/>
            </a:pPr>
            <a:r>
              <a:rPr lang="sl-SI" dirty="0" smtClean="0"/>
              <a:t> </a:t>
            </a:r>
            <a:r>
              <a:rPr lang="sl-SI" b="1" dirty="0" smtClean="0"/>
              <a:t>PODVOJITEV</a:t>
            </a:r>
            <a:r>
              <a:rPr lang="sl-SI" dirty="0" smtClean="0"/>
              <a:t> (</a:t>
            </a:r>
            <a:r>
              <a:rPr lang="sl-SI" dirty="0" err="1" smtClean="0"/>
              <a:t>geminacija</a:t>
            </a:r>
            <a:r>
              <a:rPr lang="sl-SI" dirty="0" smtClean="0"/>
              <a:t>) – ista beseda se podvoji v istem verzu </a:t>
            </a:r>
          </a:p>
          <a:p>
            <a:pPr>
              <a:buNone/>
            </a:pPr>
            <a:r>
              <a:rPr lang="sl-SI" dirty="0" smtClean="0"/>
              <a:t>	</a:t>
            </a:r>
            <a:r>
              <a:rPr lang="sl-SI" dirty="0" smtClean="0"/>
              <a:t>(x, </a:t>
            </a:r>
            <a:r>
              <a:rPr lang="sl-SI" dirty="0" err="1" smtClean="0"/>
              <a:t>x</a:t>
            </a:r>
            <a:r>
              <a:rPr lang="sl-SI" dirty="0" smtClean="0"/>
              <a:t>_____)       </a:t>
            </a:r>
            <a:r>
              <a:rPr lang="sl-SI" sz="2400" i="1" dirty="0" smtClean="0"/>
              <a:t>Sijaj, sijaj sončece</a:t>
            </a:r>
            <a:r>
              <a:rPr lang="sl-SI" dirty="0" smtClean="0"/>
              <a:t>.</a:t>
            </a:r>
            <a:endParaRPr lang="sl-SI" dirty="0" smtClean="0"/>
          </a:p>
          <a:p>
            <a:pPr>
              <a:buFont typeface="Wingdings" pitchFamily="2" charset="2"/>
              <a:buChar char="v"/>
            </a:pPr>
            <a:r>
              <a:rPr lang="sl-SI" b="1" dirty="0" smtClean="0"/>
              <a:t>ANAFORA</a:t>
            </a:r>
            <a:r>
              <a:rPr lang="sl-SI" dirty="0" smtClean="0"/>
              <a:t> – ponovitev istih besed na začetku zaporednih verzov </a:t>
            </a:r>
          </a:p>
          <a:p>
            <a:pPr>
              <a:buNone/>
            </a:pPr>
            <a:r>
              <a:rPr lang="sl-SI" dirty="0" smtClean="0"/>
              <a:t>	</a:t>
            </a:r>
            <a:r>
              <a:rPr lang="sl-SI" dirty="0" smtClean="0"/>
              <a:t>(x_____,          </a:t>
            </a:r>
            <a:r>
              <a:rPr lang="sl-SI" sz="2400" i="1" dirty="0" smtClean="0"/>
              <a:t>Pij zdravilo,</a:t>
            </a:r>
          </a:p>
          <a:p>
            <a:pPr>
              <a:buNone/>
            </a:pPr>
            <a:r>
              <a:rPr lang="sl-SI" dirty="0" smtClean="0"/>
              <a:t>	 x_____ )         </a:t>
            </a:r>
            <a:r>
              <a:rPr lang="sl-SI" sz="2400" i="1" dirty="0" smtClean="0"/>
              <a:t>pij zlato</a:t>
            </a:r>
            <a:r>
              <a:rPr lang="sl-SI" dirty="0" smtClean="0"/>
              <a:t>.</a:t>
            </a:r>
          </a:p>
          <a:p>
            <a:pPr>
              <a:buFont typeface="Wingdings" pitchFamily="2" charset="2"/>
              <a:buChar char="v"/>
            </a:pPr>
            <a:r>
              <a:rPr lang="sl-SI" b="1" dirty="0" smtClean="0"/>
              <a:t>EPIFORA</a:t>
            </a:r>
            <a:r>
              <a:rPr lang="sl-SI" dirty="0" smtClean="0"/>
              <a:t> – ponovitev istih besed na koncu verzov</a:t>
            </a:r>
          </a:p>
          <a:p>
            <a:pPr>
              <a:buNone/>
            </a:pPr>
            <a:r>
              <a:rPr lang="sl-SI" dirty="0" smtClean="0"/>
              <a:t>	(_____x,      …</a:t>
            </a:r>
            <a:r>
              <a:rPr lang="sl-SI" sz="2400" i="1" dirty="0" smtClean="0"/>
              <a:t>nesmrtnost daje. </a:t>
            </a:r>
          </a:p>
          <a:p>
            <a:pPr>
              <a:buNone/>
            </a:pPr>
            <a:r>
              <a:rPr lang="sl-SI" dirty="0" smtClean="0"/>
              <a:t> </a:t>
            </a:r>
            <a:r>
              <a:rPr lang="sl-SI" dirty="0" smtClean="0"/>
              <a:t>     _____x)           </a:t>
            </a:r>
            <a:r>
              <a:rPr lang="sl-SI" sz="2400" i="1" dirty="0" smtClean="0"/>
              <a:t>ti večnost daje.</a:t>
            </a:r>
          </a:p>
          <a:p>
            <a:pPr>
              <a:buFont typeface="Wingdings" pitchFamily="2" charset="2"/>
              <a:buChar char="v"/>
            </a:pPr>
            <a:r>
              <a:rPr lang="sl-SI" b="1" dirty="0" smtClean="0"/>
              <a:t>REFREN </a:t>
            </a:r>
            <a:r>
              <a:rPr lang="sl-SI" dirty="0" smtClean="0"/>
              <a:t>– ponovitev na koncu verzov ali kitic, izraža glavno misel</a:t>
            </a:r>
          </a:p>
          <a:p>
            <a:pPr>
              <a:buNone/>
            </a:pPr>
            <a:endParaRPr lang="sl-SI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04832"/>
          </a:xfrm>
        </p:spPr>
        <p:txBody>
          <a:bodyPr>
            <a:normAutofit/>
          </a:bodyPr>
          <a:lstStyle/>
          <a:p>
            <a:pPr algn="ctr"/>
            <a:r>
              <a:rPr lang="sl-SI" sz="3200" b="1" dirty="0" smtClean="0">
                <a:solidFill>
                  <a:schemeClr val="tx1"/>
                </a:solidFill>
              </a:rPr>
              <a:t>OTON ŽUPANČIČ: ŽEBLJARSKA</a:t>
            </a:r>
            <a:endParaRPr lang="sl-SI" sz="32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ir">
  <a:themeElements>
    <a:clrScheme name="Papi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i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i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55</TotalTime>
  <Words>83</Words>
  <Application>Microsoft Office PowerPoint</Application>
  <PresentationFormat>Diaprojekcija na zaslonu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2" baseType="lpstr">
      <vt:lpstr>Papir</vt:lpstr>
      <vt:lpstr>OTON ŽUPANČIČ: ŽEBLJARSKA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Diapozitiv 1</dc:title>
  <dc:creator>Mateja Pučko</dc:creator>
  <cp:lastModifiedBy>Mateja Pučko</cp:lastModifiedBy>
  <cp:revision>5</cp:revision>
  <dcterms:created xsi:type="dcterms:W3CDTF">2011-03-02T18:42:45Z</dcterms:created>
  <dcterms:modified xsi:type="dcterms:W3CDTF">2011-03-02T19:38:29Z</dcterms:modified>
</cp:coreProperties>
</file>