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708" r:id="rId3"/>
    <p:sldMasterId id="2147483723" r:id="rId4"/>
  </p:sldMasterIdLst>
  <p:sldIdLst>
    <p:sldId id="258" r:id="rId5"/>
    <p:sldId id="299" r:id="rId6"/>
    <p:sldId id="260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6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28" r:id="rId39"/>
    <p:sldId id="289" r:id="rId40"/>
    <p:sldId id="290" r:id="rId41"/>
    <p:sldId id="300" r:id="rId42"/>
    <p:sldId id="327" r:id="rId43"/>
    <p:sldId id="301" r:id="rId44"/>
    <p:sldId id="303" r:id="rId45"/>
    <p:sldId id="304" r:id="rId46"/>
    <p:sldId id="29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 flipV="1">
            <a:off x="1" y="5803200"/>
            <a:ext cx="9143998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1" y="0"/>
            <a:ext cx="9143998" cy="580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83384" y="1"/>
            <a:ext cx="7577234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"/>
          </p:nvPr>
        </p:nvSpPr>
        <p:spPr>
          <a:xfrm>
            <a:off x="783384" y="3741442"/>
            <a:ext cx="7577234" cy="2061759"/>
          </a:xfrm>
        </p:spPr>
        <p:txBody>
          <a:bodyPr anchor="t" anchorCtr="0"/>
          <a:lstStyle>
            <a:lvl1pPr marL="0" indent="0" algn="l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Rechteck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/>
          <p:nvPr userDrawn="1"/>
        </p:nvSpPr>
        <p:spPr bwMode="auto">
          <a:xfrm flipV="1">
            <a:off x="1" y="5804101"/>
            <a:ext cx="9143998" cy="1054800"/>
          </a:xfrm>
          <a:prstGeom prst="rect">
            <a:avLst/>
          </a:prstGeom>
          <a:solidFill>
            <a:schemeClr val="bg1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pic>
        <p:nvPicPr>
          <p:cNvPr id="10" name="Picture 55" descr="C:\Users\stephan.g\Desktop\PL LOGO 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93" y="6121210"/>
            <a:ext cx="2025264" cy="4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1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7395E-345B-4E19-8D36-2D1CFCACA7A2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0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81AE4-2E62-43C0-9312-438F9D3EDF9B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3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8C91-C714-431E-B9B8-25980F8E05A9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9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8003-1FCB-416F-B13D-DFFE3C7BDB73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4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4C95-3569-490D-B855-EADC1A849E9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84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10C5-0B99-487B-A84D-C8D931CB85BD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5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AA06C-13B6-4D3F-9A3B-0F6131C27E7A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7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C0C29-061C-43BB-960A-18C5B48DF471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98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slov, 2 vsebini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A99C-5E4B-48B6-B39F-D0EEE0B057D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77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3F8FC49-8B55-4AD1-9D5A-C3581CE3B4F5}" type="slidenum">
              <a:rPr lang="sl-SI" altLang="sl-SI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4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3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F4D44-A15D-428A-B518-BDB70784C82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96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827-E701-461F-9CD4-DABEAE9987A7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20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4E25-9EB4-4422-9D57-1D7B011FA06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29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ACF48-E5B1-4EFA-9A38-09089D27C57B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30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5D40-E164-42B4-A992-84D2C2249B58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9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2B5A-30A3-42B4-8313-E6294C94771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58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99B8-6C97-425F-B161-C3212A5636C9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62395-30C6-40B7-9E70-1831FA8FF0A7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16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BE10-3483-4A09-8C26-FE7288F0049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89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7DE8-E11C-44FB-9A3A-3D9A61BDA79A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6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387240" y="1483952"/>
            <a:ext cx="8351099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slov, vsebina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93626-8387-4513-B20F-3F9037DC0570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slov, 2 vsebini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D73D-07BA-4DA0-8809-E8AE28C95C8E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84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295EE6-B847-468F-8D9D-F8BE4F4FE97D}" type="slidenum">
              <a:rPr lang="sl-SI" altLang="sl-SI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29318-E937-487C-916F-373A03FE9CD6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585CB-4927-4C6E-908E-0A1FEAA51D65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58FE5-2A9E-4125-A7CE-C42BC386C94F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7395E-345B-4E19-8D36-2D1CFCACA7A2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81AE4-2E62-43C0-9312-438F9D3EDF9B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78C91-C714-431E-B9B8-25980F8E05A9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98003-1FCB-416F-B13D-DFFE3C7BDB73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87240" y="1483952"/>
            <a:ext cx="8351099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14C95-3569-490D-B855-EADC1A849E9F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B10C5-0B99-487B-A84D-C8D931CB85BD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AA06C-13B6-4D3F-9A3B-0F6131C27E7A}" type="slidenum">
              <a:rPr lang="sl-SI" altLang="sl-SI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ranji slide BIC v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66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87240" y="1483952"/>
            <a:ext cx="8351099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sl-SI" altLang="sl-SI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sl-SI" altLang="sl-SI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 altLang="sl-SI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295EE6-B847-468F-8D9D-F8BE4F4FE97D}" type="slidenum">
              <a:rPr lang="sl-SI" altLang="sl-SI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9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9318-E937-487C-916F-373A03FE9CD6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85CB-4927-4C6E-908E-0A1FEAA51D6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58FE5-2A9E-4125-A7CE-C42BC386C94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8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7240" y="410830"/>
            <a:ext cx="8351099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7240" y="1483952"/>
            <a:ext cx="8351099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295" y="6152561"/>
            <a:ext cx="512228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240" y="6152561"/>
            <a:ext cx="68582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5F2A8-52F2-44F1-A61D-74359DD05A37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9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l-SI" altLang="sl-SI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7D2321-433A-4D9D-9357-35F20204BAC4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NZNzmZQ_Mi8" TargetMode="Externa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06BXgWbGv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youtube.com/watch?v=W8lBMFw2xF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q-ATVqUx8" TargetMode="External"/><Relationship Id="rId2" Type="http://schemas.openxmlformats.org/officeDocument/2006/relationships/hyperlink" Target="https://www.youtube.com/watch?v=9fuK9VpEy98" TargetMode="Externa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azela.dnevnik.si/sl/Novice/5697/Gazela+2015:+Ljubljana+bo+danes+dobila+gazelo+osrednje+Slovenije" TargetMode="External"/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nevnik.si/1042785620/posel/gazela/nominiranci-za-gazelo-osrednje-slovenije-so-agitavit-solutions-don-don-in-elektrin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5219700" y="2492375"/>
            <a:ext cx="3529013" cy="1055688"/>
          </a:xfrm>
        </p:spPr>
        <p:txBody>
          <a:bodyPr/>
          <a:lstStyle/>
          <a:p>
            <a:pPr eaLnBrk="1" hangingPunct="1"/>
            <a:r>
              <a:rPr lang="sl-SI" altLang="sl-SI" smtClean="0"/>
              <a:t>EMP in EKP</a:t>
            </a:r>
          </a:p>
        </p:txBody>
      </p:sp>
      <p:pic>
        <p:nvPicPr>
          <p:cNvPr id="307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>
          <a:xfrm>
            <a:off x="179388" y="1052513"/>
            <a:ext cx="4752975" cy="4535487"/>
          </a:xfrm>
        </p:spPr>
      </p:pic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017713"/>
            <a:ext cx="39512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endParaRPr lang="sl-SI" altLang="sl-SI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dirty="0" smtClean="0"/>
              <a:t>1. predavanja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dirty="0" smtClean="0"/>
              <a:t>str. 5 do 11. GRADIVO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dirty="0" smtClean="0">
                <a:solidFill>
                  <a:srgbClr val="6600CC"/>
                </a:solidFill>
              </a:rPr>
              <a:t>mag. Vesna LOBOREC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altLang="sl-SI" sz="2800" u="sng" dirty="0" err="1" smtClean="0">
                <a:solidFill>
                  <a:schemeClr val="tx2"/>
                </a:solidFill>
              </a:rPr>
              <a:t>vesna.loborec@bic</a:t>
            </a:r>
            <a:r>
              <a:rPr lang="sl-SI" altLang="sl-SI" sz="2800" u="sng" dirty="0" smtClean="0">
                <a:solidFill>
                  <a:schemeClr val="tx2"/>
                </a:solidFill>
              </a:rPr>
              <a:t>-</a:t>
            </a:r>
            <a:r>
              <a:rPr lang="sl-SI" altLang="sl-SI" sz="2800" u="sng" dirty="0" err="1" smtClean="0">
                <a:solidFill>
                  <a:schemeClr val="tx2"/>
                </a:solidFill>
              </a:rPr>
              <a:t>lj.si</a:t>
            </a:r>
            <a:endParaRPr lang="sl-SI" altLang="sl-SI" sz="2800" dirty="0" smtClean="0"/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3668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22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sl-SI" sz="2000" b="1" dirty="0">
                <a:solidFill>
                  <a:srgbClr val="6600CC"/>
                </a:solidFill>
                <a:latin typeface="Tahoma"/>
              </a:rPr>
              <a:t>Vrednote </a:t>
            </a:r>
            <a:r>
              <a:rPr lang="pl-PL" altLang="sl-SI" sz="2000" dirty="0">
                <a:latin typeface="Tahoma"/>
              </a:rPr>
              <a:t>opredeljujejo, kaj je pomembno za </a:t>
            </a:r>
            <a:r>
              <a:rPr lang="pl-PL" altLang="sl-SI" sz="2000" dirty="0" smtClean="0">
                <a:latin typeface="Tahoma"/>
              </a:rPr>
              <a:t>podjetje</a:t>
            </a:r>
          </a:p>
          <a:p>
            <a:endParaRPr lang="pl-PL" altLang="sl-SI" sz="2000" b="1" dirty="0">
              <a:solidFill>
                <a:srgbClr val="6600CC"/>
              </a:solidFill>
              <a:latin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Verdana"/>
              </a:rPr>
              <a:t>Vrednote</a:t>
            </a:r>
            <a:r>
              <a:rPr lang="en-US" sz="2000" dirty="0">
                <a:latin typeface="Verdana"/>
              </a:rPr>
              <a:t> so </a:t>
            </a:r>
            <a:r>
              <a:rPr lang="en-US" sz="2000" dirty="0" err="1">
                <a:latin typeface="Verdana"/>
              </a:rPr>
              <a:t>prepričanja</a:t>
            </a:r>
            <a:r>
              <a:rPr lang="en-US" sz="2000" dirty="0">
                <a:latin typeface="Verdana"/>
              </a:rPr>
              <a:t> o tem, </a:t>
            </a:r>
            <a:r>
              <a:rPr lang="en-US" sz="2000" dirty="0" err="1">
                <a:latin typeface="Verdana"/>
              </a:rPr>
              <a:t>kaj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podjetje</a:t>
            </a:r>
            <a:r>
              <a:rPr lang="en-US" sz="2000" dirty="0">
                <a:latin typeface="Verdana"/>
              </a:rPr>
              <a:t> in </a:t>
            </a:r>
            <a:r>
              <a:rPr lang="en-US" sz="2000" dirty="0" err="1">
                <a:latin typeface="Verdana"/>
              </a:rPr>
              <a:t>njegovi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ljudje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cenijo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kot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pozitivno</a:t>
            </a:r>
            <a:r>
              <a:rPr lang="en-US" sz="2000" dirty="0">
                <a:latin typeface="Verdana"/>
              </a:rPr>
              <a:t>, </a:t>
            </a:r>
            <a:r>
              <a:rPr lang="en-US" sz="2000" dirty="0" err="1">
                <a:latin typeface="Verdana"/>
              </a:rPr>
              <a:t>zaželeno</a:t>
            </a:r>
            <a:r>
              <a:rPr lang="en-US" sz="2000" dirty="0">
                <a:latin typeface="Verdana"/>
              </a:rPr>
              <a:t> in </a:t>
            </a:r>
            <a:r>
              <a:rPr lang="en-US" sz="2000" dirty="0" err="1">
                <a:latin typeface="Verdana"/>
              </a:rPr>
              <a:t>vredno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 smtClean="0">
                <a:latin typeface="Verdana"/>
              </a:rPr>
              <a:t>truda</a:t>
            </a:r>
            <a:endParaRPr lang="sl-SI" sz="2000" dirty="0" smtClean="0"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dirty="0">
              <a:solidFill>
                <a:srgbClr val="000000"/>
              </a:solidFill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dirty="0" smtClean="0">
              <a:solidFill>
                <a:srgbClr val="000000"/>
              </a:solidFill>
              <a:latin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altLang="sl-SI" sz="2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solidFill>
                  <a:prstClr val="black"/>
                </a:solidFill>
                <a:latin typeface="Verdana" pitchFamily="34" charset="0"/>
              </a:rPr>
              <a:t>GOSPODARJENJE IN EKONOMIKA PODJETJA</a:t>
            </a:r>
          </a:p>
        </p:txBody>
      </p:sp>
    </p:spTree>
    <p:extLst>
      <p:ext uri="{BB962C8B-B14F-4D97-AF65-F5344CB8AC3E}">
        <p14:creationId xmlns:p14="http://schemas.microsoft.com/office/powerpoint/2010/main" val="35776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Da bi se podjetja sploh ustanavljala in poslovala, je potrebno ustrezno </a:t>
            </a:r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podjetniško okolje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. </a:t>
            </a:r>
          </a:p>
          <a:p>
            <a:pPr lvl="0"/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V svetu so se izoblikovali različni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modeli podjetniškega okolja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, vsekakor pa so za podjetnike mikavni nizki davki, izobražena in ne predraga delovna sila, urejena infrastruktura ter stabilno fiskalno, monetarno in politično okolje</a:t>
            </a:r>
          </a:p>
          <a:p>
            <a:pPr marL="285750" indent="-285750">
              <a:buFont typeface="Arial" charset="0"/>
              <a:buChar char="•"/>
            </a:pPr>
            <a:endParaRPr lang="sl-SI" sz="2200" dirty="0" smtClean="0">
              <a:latin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l-SI" sz="2200" dirty="0">
                <a:latin typeface="Verdana" pitchFamily="34" charset="0"/>
                <a:hlinkClick r:id="rId2"/>
              </a:rPr>
              <a:t>https://</a:t>
            </a:r>
            <a:r>
              <a:rPr lang="sl-SI" sz="2200" dirty="0" smtClean="0">
                <a:latin typeface="Verdana" pitchFamily="34" charset="0"/>
                <a:hlinkClick r:id="rId2"/>
              </a:rPr>
              <a:t>www.youtube.com/watch?v=NZNzmZQ_Mi8</a:t>
            </a:r>
            <a:r>
              <a:rPr lang="sl-SI" sz="2200" dirty="0" smtClean="0">
                <a:latin typeface="Verdana" pitchFamily="34" charset="0"/>
              </a:rPr>
              <a:t> </a:t>
            </a:r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70571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GOSPODARJENJE IN EKONOMIKA PODJETJA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5950772" cy="17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3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Izhodišče za obravnavo ekonomike podjetja so človekove </a:t>
            </a:r>
            <a:r>
              <a:rPr lang="sl-SI" altLang="sl-SI" sz="2000" b="1" kern="0" dirty="0">
                <a:solidFill>
                  <a:srgbClr val="6600CC"/>
                </a:solidFill>
                <a:latin typeface="Tahoma"/>
              </a:rPr>
              <a:t>potrebe</a:t>
            </a: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 na eni strani in </a:t>
            </a:r>
            <a:r>
              <a:rPr lang="sl-SI" altLang="sl-SI" sz="2000" b="1" kern="0" dirty="0">
                <a:solidFill>
                  <a:srgbClr val="6600CC"/>
                </a:solidFill>
                <a:latin typeface="Tahoma"/>
              </a:rPr>
              <a:t>redkost dobrin</a:t>
            </a: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, s katerimi človek zadovoljuje svoje potrebe, na drugi.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0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Neskladje med neomejenimi potrebami posameznikov in družbe ter omejenimi proizvodnimi dejavniki in dobrinami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000" kern="0" dirty="0">
                <a:solidFill>
                  <a:srgbClr val="333399"/>
                </a:solidFill>
                <a:latin typeface="Tahoma"/>
              </a:rPr>
              <a:t>    imenujemo </a:t>
            </a:r>
            <a:r>
              <a:rPr lang="sl-SI" altLang="sl-SI" sz="2000" b="1" kern="0" dirty="0">
                <a:solidFill>
                  <a:srgbClr val="333399"/>
                </a:solidFill>
                <a:latin typeface="Tahoma"/>
              </a:rPr>
              <a:t>temeljni ekonomski problem</a:t>
            </a:r>
          </a:p>
          <a:p>
            <a:pPr marL="285750" indent="-285750">
              <a:buFont typeface="Arial" charset="0"/>
              <a:buChar char="•"/>
            </a:pPr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EKONOMSKI PROBLEM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61044" r="17210" b="12143"/>
          <a:stretch>
            <a:fillRect/>
          </a:stretch>
        </p:blipFill>
        <p:spPr bwMode="auto">
          <a:xfrm>
            <a:off x="1476375" y="4241826"/>
            <a:ext cx="5616575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971600" y="60212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www.youtube.com/watch?v=u06BXgWbGvA</a:t>
            </a:r>
            <a:r>
              <a:rPr lang="sl-SI" dirty="0" smtClean="0"/>
              <a:t> – </a:t>
            </a:r>
            <a:r>
              <a:rPr lang="sl-SI" dirty="0" err="1" smtClean="0"/>
              <a:t>did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konow</a:t>
            </a:r>
            <a:endParaRPr lang="sl-SI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www.youtube.com/watch?v=W8lBMFw2xFA</a:t>
            </a:r>
            <a:r>
              <a:rPr lang="sl-S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Neomejenim </a:t>
            </a: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potrebam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ljudi je na razpolago omejena količina sredstev za njihovo zadovoljevanje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Sredstva za zadovoljevanje potreb imenujemo </a:t>
            </a: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dobrine</a:t>
            </a:r>
          </a:p>
          <a:p>
            <a:pPr marL="285750" indent="-285750">
              <a:buFont typeface="Arial" charset="0"/>
              <a:buChar char="•"/>
            </a:pPr>
            <a:endParaRPr lang="sl-SI" sz="2200" dirty="0">
              <a:latin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sl-SI" sz="2200" dirty="0" smtClean="0">
              <a:latin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l-SI" sz="2200" dirty="0">
                <a:latin typeface="Verdana" pitchFamily="34" charset="0"/>
                <a:hlinkClick r:id="rId2"/>
              </a:rPr>
              <a:t>https://</a:t>
            </a:r>
            <a:r>
              <a:rPr lang="sl-SI" sz="2200" dirty="0" smtClean="0">
                <a:latin typeface="Verdana" pitchFamily="34" charset="0"/>
                <a:hlinkClick r:id="rId2"/>
              </a:rPr>
              <a:t>www.youtube.com/watch?v=9fuK9VpEy98</a:t>
            </a:r>
            <a:r>
              <a:rPr lang="sl-SI" sz="2200" dirty="0" smtClean="0">
                <a:latin typeface="Verdana" pitchFamily="34" charset="0"/>
              </a:rPr>
              <a:t> IPHONEX – </a:t>
            </a:r>
            <a:r>
              <a:rPr lang="sl-SI" sz="2200" dirty="0" err="1" smtClean="0">
                <a:latin typeface="Verdana" pitchFamily="34" charset="0"/>
              </a:rPr>
              <a:t>samsung</a:t>
            </a:r>
            <a:r>
              <a:rPr lang="sl-SI" sz="2200" dirty="0" smtClean="0">
                <a:latin typeface="Verdana" pitchFamily="34" charset="0"/>
              </a:rPr>
              <a:t> note</a:t>
            </a:r>
            <a:endParaRPr lang="sl-SI" sz="2200" dirty="0">
              <a:latin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sl-SI" sz="2200" dirty="0" smtClean="0">
              <a:latin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sl-SI" sz="2200" dirty="0">
                <a:latin typeface="Verdana" pitchFamily="34" charset="0"/>
                <a:hlinkClick r:id="rId3"/>
              </a:rPr>
              <a:t>https://</a:t>
            </a:r>
            <a:r>
              <a:rPr lang="sl-SI" sz="2200" dirty="0" smtClean="0">
                <a:latin typeface="Verdana" pitchFamily="34" charset="0"/>
                <a:hlinkClick r:id="rId3"/>
              </a:rPr>
              <a:t>www.youtube.com/watch?v=Hjq-ATVqUx8</a:t>
            </a:r>
            <a:r>
              <a:rPr lang="sl-SI" sz="2200" dirty="0" smtClean="0">
                <a:latin typeface="Verdana" pitchFamily="34" charset="0"/>
              </a:rPr>
              <a:t> AR</a:t>
            </a:r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EKONOMSKI PROBLEM</a:t>
            </a:r>
          </a:p>
        </p:txBody>
      </p:sp>
    </p:spTree>
    <p:extLst>
      <p:ext uri="{BB962C8B-B14F-4D97-AF65-F5344CB8AC3E}">
        <p14:creationId xmlns:p14="http://schemas.microsoft.com/office/powerpoint/2010/main" val="31814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Izvor vseh dobrin je v naravi sami, zato so vse dobrine </a:t>
            </a:r>
            <a:r>
              <a:rPr lang="sl-SI" altLang="sl-SI" sz="2400" b="1" kern="0" dirty="0" smtClean="0">
                <a:solidFill>
                  <a:srgbClr val="333399"/>
                </a:solidFill>
                <a:latin typeface="Tahoma"/>
              </a:rPr>
              <a:t>naravne</a:t>
            </a:r>
            <a:endParaRPr lang="sl-SI" altLang="sl-SI" sz="2400" kern="0" dirty="0" smtClean="0">
              <a:solidFill>
                <a:srgbClr val="333399"/>
              </a:solidFill>
              <a:latin typeface="Tahoma"/>
            </a:endParaRPr>
          </a:p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 smtClean="0">
                <a:solidFill>
                  <a:srgbClr val="333399"/>
                </a:solidFill>
                <a:latin typeface="Tahoma"/>
              </a:rPr>
              <a:t>Delimo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jih na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proste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in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</a:t>
            </a:r>
          </a:p>
          <a:p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EKONOMSKI PROBLEM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633663"/>
            <a:ext cx="5394684" cy="36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4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Proste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naravne dobrine uporabljamo takšne, kot so (zrak, sonce, voda)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dobrine pa mora človek pridobiti iz narave s svojim delom</a:t>
            </a:r>
          </a:p>
          <a:p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DOBRINE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6013"/>
            <a:ext cx="4646365" cy="309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9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95536" y="1901825"/>
            <a:ext cx="849694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 dobrine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so tiste, ki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  jih v primerjavi s potrebami ni v zadostnih količinah.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Osnovna razlika med prostimi in gospodarskimi dobrinami </a:t>
            </a:r>
            <a:r>
              <a:rPr lang="sl-SI" altLang="sl-SI" sz="2400" kern="0" dirty="0" smtClean="0">
                <a:solidFill>
                  <a:srgbClr val="333399"/>
                </a:solidFill>
                <a:latin typeface="Tahoma"/>
              </a:rPr>
              <a:t>je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 smtClean="0">
                <a:solidFill>
                  <a:srgbClr val="333399"/>
                </a:solidFill>
                <a:latin typeface="Tahoma"/>
              </a:rPr>
              <a:t> </a:t>
            </a: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v načinu plačevanja: </a:t>
            </a: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prostih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ne plačujemo in jih je izredno malo, z njimi pa zadovoljimo osebne potrebe, </a:t>
            </a:r>
            <a:endParaRPr lang="sl-SI" altLang="sl-SI" sz="2400" kern="0" dirty="0" smtClean="0">
              <a:solidFill>
                <a:srgbClr val="333399"/>
              </a:solidFill>
              <a:latin typeface="Tahoma"/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 dobrine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pa plačujemo in jih je zelo veliko</a:t>
            </a:r>
          </a:p>
          <a:p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DOBRINE</a:t>
            </a:r>
          </a:p>
        </p:txBody>
      </p:sp>
      <p:pic>
        <p:nvPicPr>
          <p:cNvPr id="4" name="Picture 8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30698"/>
            <a:ext cx="1763688" cy="124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6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Po namenu uporabe ločimo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investicijske dobrine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in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dobrine končne porabe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(potrošne dobrine)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Investicijske dobrine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so namenjene za proizvodnjo potrošnih ali drugih investicijskih dobrin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Potrošne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so namenjene neposrednemu zadovoljevanju potreb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b="1" kern="0" dirty="0">
              <a:solidFill>
                <a:srgbClr val="6600CC"/>
              </a:solidFill>
              <a:latin typeface="Tahoma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DOBRINE</a:t>
            </a:r>
          </a:p>
        </p:txBody>
      </p:sp>
      <p:pic>
        <p:nvPicPr>
          <p:cNvPr id="12290" name="Picture 2" descr="Image result for investicijske dob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7609"/>
            <a:ext cx="2901284" cy="23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168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6600CC"/>
                </a:solidFill>
                <a:latin typeface="Tahoma"/>
              </a:rPr>
              <a:t>Gospodarske dobrine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so vedno rezultat proizvodnje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 smtClean="0">
                <a:solidFill>
                  <a:srgbClr val="333399"/>
                </a:solidFill>
                <a:latin typeface="Tahoma"/>
              </a:rPr>
              <a:t>To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je prva faza </a:t>
            </a:r>
            <a:r>
              <a:rPr lang="sl-SI" altLang="sl-SI" sz="2400" kern="0" dirty="0">
                <a:solidFill>
                  <a:srgbClr val="7030A0"/>
                </a:solidFill>
                <a:latin typeface="Tahoma"/>
              </a:rPr>
              <a:t>gospodarskega procesa</a:t>
            </a:r>
          </a:p>
          <a:p>
            <a:pPr marL="285750" indent="-285750">
              <a:buFont typeface="Arial" charset="0"/>
              <a:buChar char="•"/>
            </a:pPr>
            <a:endParaRPr lang="sl-SI" sz="2200" dirty="0">
              <a:latin typeface="Verdana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DOBRINE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07082"/>
            <a:ext cx="5808315" cy="353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1. skupina: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PRIMARNE DEJAVNOSTI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RUDARSTVO: pridobivanje surovin iz narave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KMETIJSTVO : pridobivanje rastlinskih in živalskih proizvodov.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GOZDARSTVO: vzgoja in izkoriščanje gozdnega bogastva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LOV in RIBOLOV: gojenje in </a:t>
            </a:r>
            <a:r>
              <a:rPr lang="sl-SI" altLang="sl-SI" sz="2400" kern="0" dirty="0" err="1">
                <a:solidFill>
                  <a:srgbClr val="333399"/>
                </a:solidFill>
                <a:latin typeface="Tahoma"/>
              </a:rPr>
              <a:t>uplen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divjačine in rib iz narave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Verdana" pitchFamily="34" charset="0"/>
              </a:rPr>
              <a:t>DELITEV GOSPODARSTVA PO PANOGAH IN SKUPINAH</a:t>
            </a:r>
            <a:endParaRPr lang="sl-SI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088" y="404813"/>
            <a:ext cx="1152525" cy="114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1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55650" y="115888"/>
          <a:ext cx="7632700" cy="673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4" imgW="4426766" imgH="3909119" progId="Visio.Drawing.11">
                  <p:embed/>
                </p:oleObj>
              </mc:Choice>
              <mc:Fallback>
                <p:oleObj name="Visio" r:id="rId4" imgW="4426766" imgH="39091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5888"/>
                        <a:ext cx="7632700" cy="673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107950" y="404813"/>
            <a:ext cx="165576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PoljeZBesedilom 2"/>
          <p:cNvSpPr txBox="1">
            <a:spLocks noChangeArrowheads="1"/>
          </p:cNvSpPr>
          <p:nvPr/>
        </p:nvSpPr>
        <p:spPr bwMode="auto">
          <a:xfrm>
            <a:off x="2484438" y="2706688"/>
            <a:ext cx="1800225" cy="738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1400" smtClean="0">
                <a:solidFill>
                  <a:srgbClr val="000000"/>
                </a:solidFill>
              </a:rPr>
              <a:t>3 predavanja EKONOMIKE PODJETJA</a:t>
            </a:r>
          </a:p>
        </p:txBody>
      </p:sp>
      <p:sp>
        <p:nvSpPr>
          <p:cNvPr id="5126" name="PoljeZBesedilom 6"/>
          <p:cNvSpPr txBox="1">
            <a:spLocks noChangeArrowheads="1"/>
          </p:cNvSpPr>
          <p:nvPr/>
        </p:nvSpPr>
        <p:spPr bwMode="auto">
          <a:xfrm>
            <a:off x="4932363" y="2706688"/>
            <a:ext cx="1871662" cy="738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1400" smtClean="0">
                <a:solidFill>
                  <a:srgbClr val="000000"/>
                </a:solidFill>
              </a:rPr>
              <a:t>3 predavanja EKONOMIKE PODJETJA</a:t>
            </a:r>
          </a:p>
        </p:txBody>
      </p:sp>
      <p:sp>
        <p:nvSpPr>
          <p:cNvPr id="5127" name="PoljeZBesedilom 7"/>
          <p:cNvSpPr txBox="1">
            <a:spLocks noChangeArrowheads="1"/>
          </p:cNvSpPr>
          <p:nvPr/>
        </p:nvSpPr>
        <p:spPr bwMode="auto">
          <a:xfrm>
            <a:off x="2339975" y="3956050"/>
            <a:ext cx="2087563" cy="739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1400" smtClean="0">
                <a:solidFill>
                  <a:srgbClr val="000000"/>
                </a:solidFill>
              </a:rPr>
              <a:t>2 predavanji MANAGEMENT PODJETJA</a:t>
            </a:r>
          </a:p>
        </p:txBody>
      </p:sp>
      <p:sp>
        <p:nvSpPr>
          <p:cNvPr id="5128" name="PoljeZBesedilom 8"/>
          <p:cNvSpPr txBox="1">
            <a:spLocks noChangeArrowheads="1"/>
          </p:cNvSpPr>
          <p:nvPr/>
        </p:nvSpPr>
        <p:spPr bwMode="auto">
          <a:xfrm>
            <a:off x="5076825" y="3981450"/>
            <a:ext cx="1798638" cy="738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1400" smtClean="0">
                <a:solidFill>
                  <a:srgbClr val="000000"/>
                </a:solidFill>
              </a:rPr>
              <a:t>2 vaje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1400" smtClean="0">
                <a:solidFill>
                  <a:srgbClr val="000000"/>
                </a:solidFill>
              </a:rPr>
              <a:t> EKONOMIKE PODJETJA</a:t>
            </a:r>
          </a:p>
        </p:txBody>
      </p:sp>
      <p:sp>
        <p:nvSpPr>
          <p:cNvPr id="5129" name="PoljeZBesedilom 9"/>
          <p:cNvSpPr txBox="1">
            <a:spLocks noChangeArrowheads="1"/>
          </p:cNvSpPr>
          <p:nvPr/>
        </p:nvSpPr>
        <p:spPr bwMode="auto">
          <a:xfrm>
            <a:off x="2268538" y="5157788"/>
            <a:ext cx="2232025" cy="1168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1400" smtClean="0">
                <a:solidFill>
                  <a:srgbClr val="000000"/>
                </a:solidFill>
              </a:rPr>
              <a:t>3 vaje  EKONOMIKE in MANAGEMENTA PODJETJA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1400" smtClean="0">
                <a:solidFill>
                  <a:srgbClr val="000000"/>
                </a:solidFill>
              </a:rPr>
              <a:t>in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l-SI" altLang="sl-SI" sz="1400" smtClean="0">
                <a:solidFill>
                  <a:srgbClr val="000000"/>
                </a:solidFill>
              </a:rPr>
              <a:t>SEMINARSKA NALOGA</a:t>
            </a:r>
          </a:p>
        </p:txBody>
      </p:sp>
    </p:spTree>
    <p:extLst>
      <p:ext uri="{BB962C8B-B14F-4D97-AF65-F5344CB8AC3E}">
        <p14:creationId xmlns:p14="http://schemas.microsoft.com/office/powerpoint/2010/main" val="1686733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2. skupina: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SEKUNDARNE DEJAVNOSTI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- predelava surovin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INDUSTRIJA : masovno in strojno predelovanje surovin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PROIZVODNA OBRT: </a:t>
            </a:r>
            <a:r>
              <a:rPr lang="sl-SI" altLang="sl-SI" sz="2400" kern="0" dirty="0" err="1">
                <a:solidFill>
                  <a:srgbClr val="333399"/>
                </a:solidFill>
                <a:latin typeface="Tahoma"/>
              </a:rPr>
              <a:t>nemasovna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, posamična, delno ročna obrt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GRADBENIŠTVO: izgradnja in opremljanje raznih objektov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ENERGETIKA: proizvodnja raznih vrst energije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Verdana" pitchFamily="34" charset="0"/>
              </a:rPr>
              <a:t>DELITEV GOSPODARSTVA PO PANOGAH IN SKUPINAH</a:t>
            </a:r>
            <a:endParaRPr lang="sl-SI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3. skupina: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TERCIARNA DEJAVNOST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- posredovanje storitev</a:t>
            </a:r>
          </a:p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TRANSPORT: prevoz materialnih dobrin in ljudi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TRGOVINA: posredovanje blaga od proizvajalcev do potrošnikov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GOSTINSTVO: opravljanje gostinskih storitev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STORITVENA OBRT: opravljanje osebnih storitev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KOMUNALNE DEJAVNOSTI: oskrba prebivalcev z vodo, komunalno urejanje prostora...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Verdana" pitchFamily="34" charset="0"/>
              </a:rPr>
              <a:t>DELITEV GOSPODARSTVA PO PANOGAH IN SKUPINAH</a:t>
            </a:r>
            <a:endParaRPr lang="sl-SI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KVARTARNE DEJAVNOSTI 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– </a:t>
            </a:r>
            <a:r>
              <a:rPr lang="sl-SI" altLang="sl-SI" sz="2400" kern="0" dirty="0" err="1">
                <a:solidFill>
                  <a:srgbClr val="333399"/>
                </a:solidFill>
                <a:latin typeface="Tahoma"/>
              </a:rPr>
              <a:t>zadovojevanje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 družbenih potreb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>
                <a:latin typeface="Verdana" pitchFamily="34" charset="0"/>
              </a:rPr>
              <a:t>DELITEV GOSPODARSTVA PO PANOGAH IN SKUPINAH</a:t>
            </a:r>
            <a:endParaRPr lang="sl-SI" sz="2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D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omači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b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ruto </a:t>
            </a:r>
            <a:r>
              <a:rPr lang="sl-SI" altLang="sl-SI" sz="2400" b="1" kern="0" dirty="0">
                <a:solidFill>
                  <a:srgbClr val="333399"/>
                </a:solidFill>
                <a:latin typeface="Tahoma"/>
              </a:rPr>
              <a:t>p</a:t>
            </a: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roizvod (DBP) je rezultat vsega gospodarstva, vseh dejavnosti v nekem določenem časovnem obdobju na nekem </a:t>
            </a:r>
            <a:r>
              <a:rPr lang="sl-SI" altLang="sl-SI" sz="2400" kern="0" dirty="0" smtClean="0">
                <a:solidFill>
                  <a:srgbClr val="333399"/>
                </a:solidFill>
                <a:latin typeface="Tahoma"/>
              </a:rPr>
              <a:t>ozemlju</a:t>
            </a: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lvl="0">
              <a:spcBef>
                <a:spcPct val="20000"/>
              </a:spcBef>
              <a:buClr>
                <a:srgbClr val="3333CC"/>
              </a:buClr>
              <a:buSzPct val="60000"/>
            </a:pPr>
            <a:endParaRPr lang="sl-SI" altLang="sl-SI" sz="2400" kern="0" dirty="0">
              <a:solidFill>
                <a:srgbClr val="333399"/>
              </a:solidFill>
              <a:latin typeface="Tahoma"/>
            </a:endParaRP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Običajno se izraža v ameriških dolarjih.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Vendar potrebujemo podatke o DBP/prebivalca! </a:t>
            </a:r>
          </a:p>
          <a:p>
            <a:pPr marL="342900" lvl="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sl-SI" altLang="sl-SI" sz="2400" kern="0" dirty="0">
                <a:solidFill>
                  <a:srgbClr val="333399"/>
                </a:solidFill>
                <a:latin typeface="Tahoma"/>
              </a:rPr>
              <a:t>Je kazalec razvitosti neke države.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DOMAČI BRUTO </a:t>
            </a:r>
            <a:br>
              <a:rPr lang="sl-SI" sz="2800" b="1" dirty="0">
                <a:latin typeface="Verdana" pitchFamily="34" charset="0"/>
              </a:rPr>
            </a:br>
            <a:r>
              <a:rPr lang="sl-SI" sz="2800" b="1" dirty="0">
                <a:latin typeface="Verdana" pitchFamily="34" charset="0"/>
              </a:rPr>
              <a:t>PROIZVOD - GDP</a:t>
            </a:r>
          </a:p>
        </p:txBody>
      </p:sp>
    </p:spTree>
    <p:extLst>
      <p:ext uri="{BB962C8B-B14F-4D97-AF65-F5344CB8AC3E}">
        <p14:creationId xmlns:p14="http://schemas.microsoft.com/office/powerpoint/2010/main" val="2553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46856"/>
            <a:ext cx="7035800" cy="1462087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GOSPODARSKI PROCES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773238"/>
            <a:ext cx="7119938" cy="3643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dirty="0" smtClean="0">
                <a:solidFill>
                  <a:schemeClr val="tx2"/>
                </a:solidFill>
              </a:rPr>
              <a:t>Bistveni elementi gospodarjenja so: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dirty="0" smtClean="0">
                <a:solidFill>
                  <a:schemeClr val="tx2"/>
                </a:solidFill>
              </a:rPr>
              <a:t>človeške potrebe,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dirty="0" smtClean="0">
                <a:solidFill>
                  <a:schemeClr val="tx2"/>
                </a:solidFill>
              </a:rPr>
              <a:t>omejena sredstva in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dirty="0" smtClean="0">
                <a:solidFill>
                  <a:schemeClr val="tx2"/>
                </a:solidFill>
              </a:rPr>
              <a:t>zavestna dejavnost za zmanjšanje omejenosti sredstev. 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dirty="0" smtClean="0">
                <a:solidFill>
                  <a:schemeClr val="tx2"/>
                </a:solidFill>
              </a:rPr>
              <a:t>Ker se proces proizvodnje ponavlja, največkrat v </a:t>
            </a:r>
            <a:r>
              <a:rPr lang="sl-SI" altLang="sl-SI" sz="2400" dirty="0" err="1" smtClean="0">
                <a:solidFill>
                  <a:schemeClr val="tx2"/>
                </a:solidFill>
              </a:rPr>
              <a:t>vsevečjem</a:t>
            </a:r>
            <a:r>
              <a:rPr lang="sl-SI" altLang="sl-SI" sz="2400" dirty="0" smtClean="0">
                <a:solidFill>
                  <a:schemeClr val="tx2"/>
                </a:solidFill>
              </a:rPr>
              <a:t> obsegu, govorimo </a:t>
            </a:r>
            <a:r>
              <a:rPr lang="sl-SI" altLang="sl-SI" sz="2400" b="1" dirty="0" smtClean="0">
                <a:solidFill>
                  <a:srgbClr val="6600CC"/>
                </a:solidFill>
              </a:rPr>
              <a:t>reprodukcijskem procesu.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pivo_5130857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84763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771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124" y="0"/>
            <a:ext cx="7035800" cy="1462087"/>
          </a:xfrm>
        </p:spPr>
        <p:txBody>
          <a:bodyPr/>
          <a:lstStyle/>
          <a:p>
            <a:pPr eaLnBrk="1" hangingPunct="1"/>
            <a:r>
              <a:rPr lang="sl-SI" altLang="sl-SI" sz="4000" b="1" dirty="0" smtClean="0"/>
              <a:t>GOSPODARSKI PROCES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t="11724" r="10023" b="8018"/>
          <a:stretch/>
        </p:blipFill>
        <p:spPr>
          <a:xfrm>
            <a:off x="1790223" y="1700808"/>
            <a:ext cx="6667994" cy="5040560"/>
          </a:xfr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pivo_5130857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755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0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035800" cy="1462087"/>
          </a:xfrm>
        </p:spPr>
        <p:txBody>
          <a:bodyPr/>
          <a:lstStyle/>
          <a:p>
            <a:r>
              <a:rPr lang="sl-SI" altLang="sl-SI" sz="3600" b="1" dirty="0"/>
              <a:t>GOSPODARSKI PROCES</a:t>
            </a:r>
            <a:endParaRPr lang="sl-SI" altLang="sl-SI" sz="36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2017713"/>
            <a:ext cx="711993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l-SI" altLang="sl-SI" sz="2400" b="1" smtClean="0">
                <a:solidFill>
                  <a:srgbClr val="6600CC"/>
                </a:solidFill>
              </a:rPr>
              <a:t>Proizvodnja</a:t>
            </a:r>
            <a:r>
              <a:rPr lang="sl-SI" altLang="sl-SI" sz="2400" b="1" smtClean="0">
                <a:solidFill>
                  <a:schemeClr val="tx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je prva faza gospodarskega procesa. </a:t>
            </a:r>
          </a:p>
          <a:p>
            <a:pPr eaLnBrk="1" hangingPunct="1"/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sl-SI" altLang="sl-SI" sz="2400" smtClean="0">
                <a:solidFill>
                  <a:schemeClr val="tx2"/>
                </a:solidFill>
              </a:rPr>
              <a:t>To je faza, kjer iz narave pridobivamo surovine, jih preoblikujemo in jim dajemo nove lastnosti.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proizvodn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6"/>
          <a:stretch>
            <a:fillRect/>
          </a:stretch>
        </p:blipFill>
        <p:spPr bwMode="auto">
          <a:xfrm>
            <a:off x="4067175" y="4221163"/>
            <a:ext cx="3529013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779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550" y="246856"/>
            <a:ext cx="7035800" cy="1462087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GOSPODARSKI PROCES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924175"/>
            <a:ext cx="8199437" cy="364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b="1" smtClean="0">
                <a:solidFill>
                  <a:srgbClr val="6600CC"/>
                </a:solidFill>
              </a:rPr>
              <a:t>Razdelitev </a:t>
            </a:r>
            <a:r>
              <a:rPr lang="sl-SI" altLang="sl-SI" sz="2400" smtClean="0">
                <a:solidFill>
                  <a:schemeClr val="tx2"/>
                </a:solidFill>
              </a:rPr>
              <a:t>se loči na </a:t>
            </a:r>
            <a:r>
              <a:rPr lang="sl-SI" altLang="sl-SI" sz="2400" b="1" smtClean="0">
                <a:solidFill>
                  <a:schemeClr val="tx2"/>
                </a:solidFill>
              </a:rPr>
              <a:t>posredno </a:t>
            </a:r>
            <a:r>
              <a:rPr lang="sl-SI" altLang="sl-SI" sz="2400" smtClean="0">
                <a:solidFill>
                  <a:schemeClr val="tx2"/>
                </a:solidFill>
              </a:rPr>
              <a:t>(denar)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smtClean="0">
                <a:solidFill>
                  <a:schemeClr val="tx2"/>
                </a:solidFill>
              </a:rPr>
              <a:t>in na </a:t>
            </a:r>
            <a:r>
              <a:rPr lang="sl-SI" altLang="sl-SI" sz="2400" b="1" smtClean="0">
                <a:solidFill>
                  <a:schemeClr val="tx2"/>
                </a:solidFill>
              </a:rPr>
              <a:t>neposredno </a:t>
            </a:r>
            <a:r>
              <a:rPr lang="sl-SI" altLang="sl-SI" sz="2400" smtClean="0">
                <a:solidFill>
                  <a:schemeClr val="tx2"/>
                </a:solidFill>
              </a:rPr>
              <a:t>(naturalno). 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Neposredne razdelitve je zelo malo. 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Razdelitev je tista faza gospodarskega procesa, v kateri si skladno z vloženim delom razdelimo denar, ki smo ga dobili od prodaje rezultatov proizvodnje.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j0400346_cop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2808287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46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219" y="188640"/>
            <a:ext cx="7035800" cy="1462087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GOSPODARSKI PROCES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773238"/>
            <a:ext cx="7119938" cy="3643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 b="1" smtClean="0">
                <a:solidFill>
                  <a:srgbClr val="6600CC"/>
                </a:solidFill>
              </a:rPr>
              <a:t>Menjava</a:t>
            </a:r>
            <a:r>
              <a:rPr lang="sl-SI" altLang="sl-SI" sz="2400" b="1" smtClean="0">
                <a:solidFill>
                  <a:schemeClr val="tx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je tretja faza, v njej pa menjamo denar, ki smo ga dobili v fazi razdelitve, za dobrine, ki jih potrebujemo. 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Ta faza je omejena s količino denarja in s potrebami, ki jih želimo zadovoljiti.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b="1" smtClean="0">
              <a:solidFill>
                <a:srgbClr val="6600CC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money_on_a_frying_p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6538"/>
            <a:ext cx="35290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192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7053" y="404813"/>
            <a:ext cx="6531769" cy="1462087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GOSPODARSKI PROCES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1916113"/>
            <a:ext cx="7478713" cy="40322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b="1" smtClean="0">
                <a:solidFill>
                  <a:srgbClr val="6600CC"/>
                </a:solidFill>
              </a:rPr>
              <a:t>Potrošnja</a:t>
            </a:r>
            <a:r>
              <a:rPr lang="sl-SI" altLang="sl-SI" sz="2400" b="1" smtClean="0">
                <a:solidFill>
                  <a:schemeClr val="tx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je zadnja faza, v kateri stvari potrošimo: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000" smtClean="0">
                <a:solidFill>
                  <a:schemeClr val="tx2"/>
                </a:solidFill>
              </a:rPr>
              <a:t>1.</a:t>
            </a:r>
            <a:r>
              <a:rPr lang="sl-SI" altLang="sl-SI" sz="2000" b="1" smtClean="0">
                <a:solidFill>
                  <a:schemeClr val="tx2"/>
                </a:solidFill>
              </a:rPr>
              <a:t> osebna </a:t>
            </a:r>
            <a:r>
              <a:rPr lang="sl-SI" altLang="sl-SI" sz="2000" smtClean="0">
                <a:solidFill>
                  <a:schemeClr val="tx2"/>
                </a:solidFill>
              </a:rPr>
              <a:t>– zadovoljevanje osebnih potreb (hrana, pijača),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00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000" smtClean="0">
                <a:solidFill>
                  <a:schemeClr val="tx2"/>
                </a:solidFill>
              </a:rPr>
              <a:t>2. </a:t>
            </a:r>
            <a:r>
              <a:rPr lang="sl-SI" altLang="sl-SI" sz="2000" b="1" smtClean="0">
                <a:solidFill>
                  <a:schemeClr val="tx2"/>
                </a:solidFill>
              </a:rPr>
              <a:t>družbena </a:t>
            </a:r>
            <a:r>
              <a:rPr lang="sl-SI" altLang="sl-SI" sz="2000" smtClean="0">
                <a:solidFill>
                  <a:schemeClr val="tx2"/>
                </a:solidFill>
              </a:rPr>
              <a:t>– zadovoljevanje splošnih in skupnih družbenih potreb (zdravstvo, šolstvo,kultura)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000" smtClean="0">
              <a:solidFill>
                <a:schemeClr val="tx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000" smtClean="0">
                <a:solidFill>
                  <a:schemeClr val="tx2"/>
                </a:solidFill>
              </a:rPr>
              <a:t>3. </a:t>
            </a:r>
            <a:r>
              <a:rPr lang="sl-SI" altLang="sl-SI" sz="2000" b="1" smtClean="0">
                <a:solidFill>
                  <a:schemeClr val="tx2"/>
                </a:solidFill>
              </a:rPr>
              <a:t>proizvodna </a:t>
            </a:r>
            <a:r>
              <a:rPr lang="sl-SI" altLang="sl-SI" sz="2000" smtClean="0">
                <a:solidFill>
                  <a:schemeClr val="tx2"/>
                </a:solidFill>
              </a:rPr>
              <a:t>– gre za obnavljanje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000" smtClean="0">
                <a:solidFill>
                  <a:schemeClr val="tx2"/>
                </a:solidFill>
              </a:rPr>
              <a:t>sredstev proizvodnje.</a:t>
            </a:r>
            <a:endParaRPr lang="sl-SI" altLang="sl-SI" sz="2000" b="1" smtClean="0">
              <a:solidFill>
                <a:srgbClr val="6600CC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000" b="1" smtClean="0">
              <a:solidFill>
                <a:srgbClr val="6600CC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476250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x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638675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6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44675"/>
            <a:ext cx="4103688" cy="911225"/>
          </a:xfrm>
        </p:spPr>
        <p:txBody>
          <a:bodyPr/>
          <a:lstStyle/>
          <a:p>
            <a:pPr eaLnBrk="1" hangingPunct="1"/>
            <a:r>
              <a:rPr lang="sl-SI" altLang="sl-SI" smtClean="0"/>
              <a:t>EMP   in    EKP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>
          <a:xfrm>
            <a:off x="0" y="765175"/>
            <a:ext cx="2347913" cy="1987550"/>
          </a:xfrm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619250" y="620713"/>
            <a:ext cx="661511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l-SI" altLang="sl-SI" sz="2800" smtClean="0"/>
              <a:t>        Obveznosti:</a:t>
            </a:r>
          </a:p>
          <a:p>
            <a:pPr eaLnBrk="1" hangingPunct="1">
              <a:buFont typeface="Wingdings" pitchFamily="2" charset="2"/>
              <a:buNone/>
            </a:pPr>
            <a:endParaRPr lang="sl-SI" altLang="sl-SI" sz="2800" smtClean="0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136683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0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47813" y="2595563"/>
          <a:ext cx="6480175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5" imgW="4426766" imgH="7437302" progId="Visio.Drawing.11">
                  <p:embed/>
                </p:oleObj>
              </mc:Choice>
              <mc:Fallback>
                <p:oleObj name="Visio" r:id="rId5" imgW="4426766" imgH="74373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037" t="65305"/>
                      <a:stretch>
                        <a:fillRect/>
                      </a:stretch>
                    </p:blipFill>
                    <p:spPr bwMode="auto">
                      <a:xfrm>
                        <a:off x="1547813" y="2595563"/>
                        <a:ext cx="6480175" cy="424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499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3600" b="1" smtClean="0"/>
              <a:t>DEJAVNIKI PROIZVODNJE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2565400"/>
            <a:ext cx="7119937" cy="364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dirty="0" smtClean="0">
                <a:solidFill>
                  <a:schemeClr val="tx2"/>
                </a:solidFill>
              </a:rPr>
              <a:t>V poslovnem procesu sodelujejo štiri skupine dejavnikov: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 b="1" dirty="0" smtClean="0">
                <a:solidFill>
                  <a:schemeClr val="tx2"/>
                </a:solidFill>
              </a:rPr>
              <a:t>Delo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dirty="0" smtClean="0">
                <a:solidFill>
                  <a:schemeClr val="tx2"/>
                </a:solidFill>
              </a:rPr>
              <a:t>Sredstva za delo</a:t>
            </a:r>
            <a:endParaRPr lang="sl-SI" altLang="sl-SI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l-SI" altLang="sl-SI" sz="2400" b="1" dirty="0" smtClean="0">
                <a:solidFill>
                  <a:schemeClr val="tx2"/>
                </a:solidFill>
              </a:rPr>
              <a:t>Predmeti dela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dirty="0" smtClean="0">
                <a:solidFill>
                  <a:schemeClr val="tx2"/>
                </a:solidFill>
              </a:rPr>
              <a:t>Storitve</a:t>
            </a:r>
            <a:endParaRPr lang="sl-SI" altLang="sl-SI" sz="2400" dirty="0" smtClean="0">
              <a:solidFill>
                <a:schemeClr val="tx2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977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516678"/>
            <a:ext cx="7035800" cy="768350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DEJAVNIKI PROIZVODNJE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2133600"/>
            <a:ext cx="7119938" cy="364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b="1" smtClean="0">
                <a:solidFill>
                  <a:schemeClr val="tx2"/>
                </a:solidFill>
              </a:rPr>
              <a:t>Delo </a:t>
            </a:r>
            <a:r>
              <a:rPr lang="sl-SI" altLang="sl-SI" sz="2400" smtClean="0">
                <a:solidFill>
                  <a:schemeClr val="tx2"/>
                </a:solidFill>
              </a:rPr>
              <a:t>– premišljeno, smotrno trošenje umskih in fizičnih lastnosti.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smtClean="0">
                <a:solidFill>
                  <a:schemeClr val="tx2"/>
                </a:solidFill>
              </a:rPr>
              <a:t>Glede na to, katere sposobnosti bolj trošimo,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smtClean="0">
                <a:solidFill>
                  <a:schemeClr val="tx2"/>
                </a:solidFill>
              </a:rPr>
              <a:t>delo delimo na </a:t>
            </a:r>
            <a:r>
              <a:rPr lang="sl-SI" altLang="sl-SI" sz="2400" b="1" smtClean="0">
                <a:solidFill>
                  <a:srgbClr val="6600CC"/>
                </a:solidFill>
              </a:rPr>
              <a:t>umsko</a:t>
            </a:r>
            <a:r>
              <a:rPr lang="sl-SI" altLang="sl-SI" sz="2400" smtClean="0">
                <a:solidFill>
                  <a:schemeClr val="tx2"/>
                </a:solidFill>
              </a:rPr>
              <a:t> in </a:t>
            </a:r>
            <a:r>
              <a:rPr lang="sl-SI" altLang="sl-SI" sz="2400" b="1" smtClean="0">
                <a:solidFill>
                  <a:srgbClr val="6600CC"/>
                </a:solidFill>
              </a:rPr>
              <a:t>fizično</a:t>
            </a:r>
            <a:r>
              <a:rPr lang="sl-SI" altLang="sl-SI" sz="2400" smtClean="0">
                <a:solidFill>
                  <a:schemeClr val="tx2"/>
                </a:solidFill>
              </a:rPr>
              <a:t>. Delo je pretežno umsko ali pretežno fizično, nikoli pa ni samo umsko ali samo fizično.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924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6748239" cy="1462087"/>
          </a:xfrm>
        </p:spPr>
        <p:txBody>
          <a:bodyPr/>
          <a:lstStyle/>
          <a:p>
            <a:r>
              <a:rPr lang="sl-SI" altLang="sl-SI" sz="3600" b="1" dirty="0"/>
              <a:t>DEJAVNIKI PROIZVODNJE</a:t>
            </a:r>
            <a:endParaRPr lang="sl-SI" altLang="sl-SI" sz="3600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773238"/>
            <a:ext cx="7119938" cy="3643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b="1" smtClean="0">
                <a:solidFill>
                  <a:srgbClr val="6600CC"/>
                </a:solidFill>
              </a:rPr>
              <a:t>Sredstva za delo</a:t>
            </a:r>
            <a:r>
              <a:rPr lang="sl-SI" altLang="sl-SI" sz="2400" b="1" smtClean="0">
                <a:solidFill>
                  <a:schemeClr val="tx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– razni pripomočki, ki nam pomagajo pri hitrejšem proizvajanju (stroji, naprave, orodja). 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smtClean="0">
                <a:solidFill>
                  <a:schemeClr val="tx2"/>
                </a:solidFill>
              </a:rPr>
              <a:t>Sredstva za delo delimo v dve skupini: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smtClean="0">
                <a:solidFill>
                  <a:schemeClr val="tx2"/>
                </a:solidFill>
              </a:rPr>
              <a:t>naravna </a:t>
            </a:r>
            <a:r>
              <a:rPr lang="sl-SI" altLang="sl-SI" sz="2400" smtClean="0">
                <a:solidFill>
                  <a:schemeClr val="tx2"/>
                </a:solidFill>
              </a:rPr>
              <a:t>(njive, sadovnjaki) in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 b="1" smtClean="0">
                <a:solidFill>
                  <a:schemeClr val="tx2"/>
                </a:solidFill>
              </a:rPr>
              <a:t>prirejena</a:t>
            </a:r>
            <a:r>
              <a:rPr lang="sl-SI" altLang="sl-SI" sz="2400" smtClean="0">
                <a:solidFill>
                  <a:schemeClr val="tx2"/>
                </a:solidFill>
              </a:rPr>
              <a:t>, tista, v katere je bilo delo že vloženo (stroji). Sredstva za delo se obrabljajo.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42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76672"/>
            <a:ext cx="6604223" cy="1462087"/>
          </a:xfrm>
        </p:spPr>
        <p:txBody>
          <a:bodyPr/>
          <a:lstStyle/>
          <a:p>
            <a:r>
              <a:rPr lang="sl-SI" altLang="sl-SI" sz="3600" b="1" dirty="0"/>
              <a:t>DEJAVNIKI PROIZVODNJE</a:t>
            </a:r>
            <a:endParaRPr lang="sl-SI" altLang="sl-SI" sz="3600" b="1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619250" y="2133600"/>
            <a:ext cx="7119938" cy="3643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b="1" smtClean="0">
                <a:solidFill>
                  <a:srgbClr val="6600CC"/>
                </a:solidFill>
              </a:rPr>
              <a:t>Predmeti dela</a:t>
            </a:r>
            <a:r>
              <a:rPr lang="sl-SI" altLang="sl-SI" sz="2400" b="1" smtClean="0">
                <a:solidFill>
                  <a:schemeClr val="tx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– dobrine oziroma stvari, ki jih z delom in s sredstvi za delo preoblikujemo v nekaj novega, v nekaj, kar nam koristi.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smtClean="0">
                <a:solidFill>
                  <a:schemeClr val="tx2"/>
                </a:solidFill>
              </a:rPr>
              <a:t>Predmeti dela se v procesu proizvodnje spremenijo – porabijo.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028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08720"/>
            <a:ext cx="7035800" cy="1462087"/>
          </a:xfrm>
        </p:spPr>
        <p:txBody>
          <a:bodyPr/>
          <a:lstStyle/>
          <a:p>
            <a:r>
              <a:rPr lang="sl-SI" altLang="sl-SI" sz="3600" b="1" dirty="0"/>
              <a:t>DEJAVNIKI PROIZVODNJE</a:t>
            </a:r>
            <a:endParaRPr lang="sl-SI" altLang="sl-SI" sz="3600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773238"/>
            <a:ext cx="7119938" cy="3643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b="1" smtClean="0">
              <a:solidFill>
                <a:srgbClr val="66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b="1" smtClean="0">
              <a:solidFill>
                <a:srgbClr val="66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altLang="sl-SI" sz="2400" b="1" smtClean="0">
                <a:solidFill>
                  <a:srgbClr val="6600CC"/>
                </a:solidFill>
              </a:rPr>
              <a:t>Storitve</a:t>
            </a:r>
            <a:r>
              <a:rPr lang="sl-SI" altLang="sl-SI" sz="2400" b="1" smtClean="0">
                <a:solidFill>
                  <a:schemeClr val="tx2"/>
                </a:solidFill>
              </a:rPr>
              <a:t> </a:t>
            </a:r>
            <a:r>
              <a:rPr lang="sl-SI" altLang="sl-SI" sz="2400" smtClean="0">
                <a:solidFill>
                  <a:schemeClr val="tx2"/>
                </a:solidFill>
              </a:rPr>
              <a:t>– prvine poslovnega procesa, ki ponavadi nimajo opredmetene pojavne oblike, npr. prevozne storitve, poštne, bančne, računovodske, svetovalne storitve.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203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007641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Proizvodni dejavniki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691680" y="2852936"/>
            <a:ext cx="6696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**</a:t>
            </a:r>
            <a:r>
              <a:rPr lang="en-US" dirty="0" err="1" smtClean="0"/>
              <a:t>delo</a:t>
            </a:r>
            <a:r>
              <a:rPr lang="en-US" dirty="0" smtClean="0"/>
              <a:t> (</a:t>
            </a:r>
            <a:r>
              <a:rPr lang="en-US" dirty="0" err="1" smtClean="0"/>
              <a:t>kvalificirani</a:t>
            </a:r>
            <a:r>
              <a:rPr lang="en-US" dirty="0" smtClean="0"/>
              <a:t> in </a:t>
            </a:r>
            <a:r>
              <a:rPr lang="en-US" dirty="0" err="1" smtClean="0"/>
              <a:t>nekvalificirani</a:t>
            </a:r>
            <a:r>
              <a:rPr lang="en-US" dirty="0" smtClean="0"/>
              <a:t> </a:t>
            </a:r>
            <a:r>
              <a:rPr lang="en-US" dirty="0" err="1" smtClean="0"/>
              <a:t>delavci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podjetniške</a:t>
            </a:r>
            <a:r>
              <a:rPr lang="en-US" dirty="0" smtClean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***</a:t>
            </a:r>
            <a:r>
              <a:rPr lang="en-US" dirty="0" err="1" smtClean="0"/>
              <a:t>zemljo</a:t>
            </a:r>
            <a:r>
              <a:rPr lang="en-US" dirty="0" smtClean="0"/>
              <a:t> (</a:t>
            </a:r>
            <a:r>
              <a:rPr lang="en-US" dirty="0" err="1" smtClean="0"/>
              <a:t>obdelovalne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r>
              <a:rPr lang="en-US" dirty="0" smtClean="0"/>
              <a:t>, </a:t>
            </a:r>
            <a:r>
              <a:rPr lang="en-US" dirty="0" err="1" smtClean="0"/>
              <a:t>stavbna</a:t>
            </a:r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en-US" dirty="0" err="1" smtClean="0"/>
              <a:t>zemljišča</a:t>
            </a:r>
            <a:r>
              <a:rPr lang="en-US" dirty="0" smtClean="0"/>
              <a:t>, </a:t>
            </a:r>
            <a:r>
              <a:rPr lang="en-US" dirty="0" err="1" smtClean="0"/>
              <a:t>tovarniška</a:t>
            </a:r>
            <a:r>
              <a:rPr lang="en-US" dirty="0" smtClean="0"/>
              <a:t> </a:t>
            </a:r>
            <a:r>
              <a:rPr lang="en-US" dirty="0" err="1" smtClean="0"/>
              <a:t>zemljišča</a:t>
            </a:r>
            <a:r>
              <a:rPr lang="en-US" dirty="0" smtClean="0"/>
              <a:t> </a:t>
            </a:r>
            <a:r>
              <a:rPr lang="en-US" dirty="0" err="1" smtClean="0"/>
              <a:t>ipd</a:t>
            </a:r>
            <a:r>
              <a:rPr lang="en-US" dirty="0" smtClean="0"/>
              <a:t>.)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****</a:t>
            </a:r>
            <a:r>
              <a:rPr lang="en-US" dirty="0" err="1" smtClean="0"/>
              <a:t>kapital</a:t>
            </a:r>
            <a:r>
              <a:rPr lang="en-US" dirty="0" smtClean="0"/>
              <a:t> (</a:t>
            </a:r>
            <a:r>
              <a:rPr lang="en-US" dirty="0" err="1" smtClean="0"/>
              <a:t>stavbe</a:t>
            </a:r>
            <a:r>
              <a:rPr lang="en-US" dirty="0" smtClean="0"/>
              <a:t>, </a:t>
            </a:r>
            <a:r>
              <a:rPr lang="en-US" dirty="0" err="1" smtClean="0"/>
              <a:t>oprema</a:t>
            </a:r>
            <a:r>
              <a:rPr lang="en-US" dirty="0" smtClean="0"/>
              <a:t>, </a:t>
            </a:r>
            <a:r>
              <a:rPr lang="en-US" dirty="0" err="1" smtClean="0"/>
              <a:t>zaloge</a:t>
            </a:r>
            <a:r>
              <a:rPr lang="en-US" dirty="0" smtClean="0"/>
              <a:t>...).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Posamezne</a:t>
            </a:r>
            <a:r>
              <a:rPr lang="en-US" dirty="0" smtClean="0"/>
              <a:t> </a:t>
            </a:r>
            <a:r>
              <a:rPr lang="en-US" dirty="0" err="1" smtClean="0"/>
              <a:t>skupine</a:t>
            </a:r>
            <a:r>
              <a:rPr lang="en-US" dirty="0" smtClean="0"/>
              <a:t> </a:t>
            </a:r>
            <a:r>
              <a:rPr lang="en-US" dirty="0" err="1" smtClean="0"/>
              <a:t>proizvodnih</a:t>
            </a:r>
            <a:r>
              <a:rPr lang="en-US" dirty="0" smtClean="0"/>
              <a:t> </a:t>
            </a:r>
            <a:r>
              <a:rPr lang="en-US" dirty="0" err="1" smtClean="0"/>
              <a:t>dejavnikov</a:t>
            </a:r>
            <a:r>
              <a:rPr lang="en-US" dirty="0" smtClean="0"/>
              <a:t> pa </a:t>
            </a:r>
            <a:r>
              <a:rPr lang="en-US" dirty="0" err="1" smtClean="0"/>
              <a:t>delimo</a:t>
            </a:r>
            <a:r>
              <a:rPr lang="en-US" dirty="0" smtClean="0"/>
              <a:t> </a:t>
            </a:r>
            <a:r>
              <a:rPr lang="en-US" dirty="0" err="1" smtClean="0"/>
              <a:t>še</a:t>
            </a:r>
            <a:r>
              <a:rPr lang="en-US" dirty="0" smtClean="0"/>
              <a:t> v </a:t>
            </a:r>
            <a:r>
              <a:rPr lang="en-US" dirty="0" err="1" smtClean="0"/>
              <a:t>ožje</a:t>
            </a:r>
            <a:r>
              <a:rPr lang="en-US" dirty="0" smtClean="0"/>
              <a:t> </a:t>
            </a:r>
            <a:r>
              <a:rPr lang="en-US" dirty="0" err="1" smtClean="0"/>
              <a:t>skupine</a:t>
            </a:r>
            <a:r>
              <a:rPr lang="en-US" dirty="0" smtClean="0"/>
              <a:t> </a:t>
            </a:r>
            <a:r>
              <a:rPr lang="en-US" dirty="0" err="1" smtClean="0"/>
              <a:t>proizvodnih</a:t>
            </a:r>
            <a:r>
              <a:rPr lang="en-US" dirty="0" smtClean="0"/>
              <a:t> </a:t>
            </a:r>
            <a:r>
              <a:rPr lang="en-US" dirty="0" err="1" smtClean="0"/>
              <a:t>dejavnikov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45" y="908720"/>
            <a:ext cx="7035800" cy="1462087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PRVINE POSLOVNEGA PROCESA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23703" r="14024" b="40698"/>
          <a:stretch>
            <a:fillRect/>
          </a:stretch>
        </p:blipFill>
        <p:spPr>
          <a:xfrm>
            <a:off x="250825" y="2636838"/>
            <a:ext cx="8893175" cy="3024187"/>
          </a:xfrm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994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539" y="765175"/>
            <a:ext cx="7035800" cy="1462087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POSLOVNI PROCES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3" t="33595" r="22539" b="14365"/>
          <a:stretch>
            <a:fillRect/>
          </a:stretch>
        </p:blipFill>
        <p:spPr>
          <a:xfrm>
            <a:off x="395288" y="2228850"/>
            <a:ext cx="8497887" cy="4513263"/>
          </a:xfr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991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765175"/>
            <a:ext cx="5543550" cy="1462087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Z ekonomiko se hote ali nehote ukvarjamo vsi ljudje 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047081" y="2852936"/>
            <a:ext cx="6669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KAKO OPTIMALNO PORABITI MESEČNO PLAČO?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KOLIKO  ČASA PORABITI ZA DELO ALI ZA HOBI?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KAJ SKUHATI ZA VEČERJO OB DELOVNIKU?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  KUPITI VEČJE STANOVANJE IN PORABITI VES DENAR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KOLIKO SADIK POSADITI  NA 100 M2 VRT?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 SE SPLAČA REDITI V HLEVU PRAŠIČE?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ALI KUPIM NOVO PEČ ZA CENTRALNO KURJAVO?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</a:t>
            </a:r>
            <a:r>
              <a:rPr lang="en-US" b="1" dirty="0" smtClean="0">
                <a:solidFill>
                  <a:srgbClr val="7030A0"/>
                </a:solidFill>
              </a:rPr>
              <a:t>PRETEŽNO  SO TO EKONOMSKI PROBLEMI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3789040"/>
            <a:ext cx="8229600" cy="1600200"/>
          </a:xfrm>
        </p:spPr>
        <p:txBody>
          <a:bodyPr/>
          <a:lstStyle/>
          <a:p>
            <a:r>
              <a:rPr lang="en-US" sz="2400" dirty="0"/>
              <a:t>KAKO SE HIRARHIČNO ZADOVOLJUJE POTREBE?</a:t>
            </a:r>
            <a:br>
              <a:rPr lang="en-US" sz="2400" dirty="0"/>
            </a:br>
            <a:r>
              <a:rPr lang="en-US" sz="2400" dirty="0"/>
              <a:t>ALI SE VSE POTREBE ČLOVEKA ZADOVOLJUJE  Z EKONOMSKIMI DOBRINAMI?</a:t>
            </a:r>
            <a:br>
              <a:rPr lang="en-US" sz="2400" dirty="0"/>
            </a:br>
            <a:r>
              <a:rPr lang="en-US" sz="2400" dirty="0"/>
              <a:t>( Ne)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1955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525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86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9552" y="1439258"/>
            <a:ext cx="804068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Cilj ustanoviteljev in lastnikov podjetij je </a:t>
            </a:r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uspeh  podjetja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.</a:t>
            </a:r>
          </a:p>
          <a:p>
            <a:pPr lvl="0"/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potrebno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raziskovanje, načrtovanje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, skladno delovanje in </a:t>
            </a:r>
          </a:p>
          <a:p>
            <a:pPr lvl="0"/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 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ocenjevanje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delovanja ter korekcija in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izboljšanje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poslovanja</a:t>
            </a:r>
          </a:p>
          <a:p>
            <a:pPr lvl="0"/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 marL="285750" lvl="0" indent="-285750">
              <a:spcBef>
                <a:spcPts val="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000000"/>
                </a:solidFill>
                <a:latin typeface="Tahoma"/>
              </a:rPr>
              <a:t> V Sloveniji poznamo izbor najhitreje rastočega podjetja – slovenska  </a:t>
            </a:r>
          </a:p>
          <a:p>
            <a:pPr lvl="0">
              <a:spcBef>
                <a:spcPts val="0"/>
              </a:spcBef>
              <a:buClr>
                <a:srgbClr val="3333CC"/>
              </a:buClr>
            </a:pPr>
            <a:r>
              <a:rPr lang="sl-SI" altLang="sl-SI" dirty="0">
                <a:solidFill>
                  <a:srgbClr val="000000"/>
                </a:solidFill>
                <a:latin typeface="Tahoma"/>
              </a:rPr>
              <a:t>  gazela </a:t>
            </a:r>
            <a:endParaRPr lang="sl-SI" altLang="sl-SI" dirty="0" smtClean="0">
              <a:solidFill>
                <a:srgbClr val="000000"/>
              </a:solidFill>
              <a:latin typeface="Tahoma"/>
            </a:endParaRPr>
          </a:p>
          <a:p>
            <a:pPr marL="285750" lvl="0" indent="-285750">
              <a:spcBef>
                <a:spcPts val="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000000"/>
                </a:solidFill>
                <a:latin typeface="Tahoma"/>
              </a:rPr>
              <a:t>Zlata </a:t>
            </a:r>
            <a:r>
              <a:rPr lang="sl-SI" altLang="sl-SI" dirty="0">
                <a:solidFill>
                  <a:srgbClr val="000000"/>
                </a:solidFill>
                <a:latin typeface="Tahoma"/>
              </a:rPr>
              <a:t>gazela </a:t>
            </a:r>
            <a:r>
              <a:rPr lang="sl-SI" altLang="sl-SI" dirty="0" smtClean="0">
                <a:solidFill>
                  <a:srgbClr val="000000"/>
                </a:solidFill>
                <a:latin typeface="Tahoma"/>
              </a:rPr>
              <a:t>2019 je </a:t>
            </a:r>
            <a:r>
              <a:rPr lang="sl-SI" altLang="sl-SI" dirty="0">
                <a:solidFill>
                  <a:srgbClr val="000000"/>
                </a:solidFill>
                <a:latin typeface="Tahoma"/>
              </a:rPr>
              <a:t>lendavsko podjetje </a:t>
            </a:r>
            <a:r>
              <a:rPr lang="sl-SI" altLang="sl-SI" dirty="0" err="1" smtClean="0">
                <a:solidFill>
                  <a:srgbClr val="000000"/>
                </a:solidFill>
                <a:latin typeface="Tahoma"/>
              </a:rPr>
              <a:t>Virs</a:t>
            </a:r>
            <a:r>
              <a:rPr lang="sl-SI" altLang="sl-SI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sl-SI" altLang="sl-SI" dirty="0">
                <a:solidFill>
                  <a:srgbClr val="000000"/>
                </a:solidFill>
                <a:latin typeface="Tahoma"/>
              </a:rPr>
              <a:t>iz Lendave, ki ga odlikuje koncentrirano znanje avtomatizacije in robotizacije na področju </a:t>
            </a:r>
            <a:r>
              <a:rPr lang="sl-SI" altLang="sl-SI" dirty="0" smtClean="0">
                <a:solidFill>
                  <a:srgbClr val="000000"/>
                </a:solidFill>
                <a:latin typeface="Tahoma"/>
              </a:rPr>
              <a:t>varjenja</a:t>
            </a:r>
          </a:p>
          <a:p>
            <a:pPr marL="285750" lvl="0" indent="-285750">
              <a:spcBef>
                <a:spcPts val="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endParaRPr lang="sl-SI" altLang="sl-SI" dirty="0">
              <a:solidFill>
                <a:srgbClr val="000000"/>
              </a:solidFill>
              <a:latin typeface="Tahoma"/>
            </a:endParaRPr>
          </a:p>
          <a:p>
            <a:pPr marL="285750" lvl="0" indent="-285750">
              <a:spcBef>
                <a:spcPts val="0"/>
              </a:spcBef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000000"/>
                </a:solidFill>
                <a:latin typeface="Tahoma"/>
              </a:rPr>
              <a:t>Soustanovitelj </a:t>
            </a:r>
            <a:r>
              <a:rPr lang="sl-SI" altLang="sl-SI" dirty="0">
                <a:solidFill>
                  <a:srgbClr val="000000"/>
                </a:solidFill>
                <a:latin typeface="Tahoma"/>
              </a:rPr>
              <a:t>in prokurist podjetja </a:t>
            </a:r>
            <a:r>
              <a:rPr lang="sl-SI" altLang="sl-SI" dirty="0" err="1">
                <a:solidFill>
                  <a:srgbClr val="000000"/>
                </a:solidFill>
                <a:latin typeface="Tahoma"/>
              </a:rPr>
              <a:t>Virs</a:t>
            </a:r>
            <a:r>
              <a:rPr lang="sl-SI" altLang="sl-SI" dirty="0">
                <a:solidFill>
                  <a:srgbClr val="000000"/>
                </a:solidFill>
                <a:latin typeface="Tahoma"/>
              </a:rPr>
              <a:t> Aleš Puklavec je ob prejemu priznanja izpostavil zlasti pomen zaposlenih: »Zasluga za to priznanje </a:t>
            </a:r>
            <a:r>
              <a:rPr lang="sl-SI" altLang="sl-SI" dirty="0" smtClean="0">
                <a:solidFill>
                  <a:srgbClr val="000000"/>
                </a:solidFill>
                <a:latin typeface="Tahoma"/>
              </a:rPr>
              <a:t>v </a:t>
            </a:r>
            <a:r>
              <a:rPr lang="sl-SI" altLang="sl-SI" dirty="0">
                <a:solidFill>
                  <a:srgbClr val="000000"/>
                </a:solidFill>
                <a:latin typeface="Tahoma"/>
              </a:rPr>
              <a:t>prvi vrsti vsem zaposlenim. Ves čas smo si želeli, da bi ustvarili podjetje, kjer zaposleni uživajo pri delu in radi prihajajo v podjetje. Mislim, da nam je to uspelo.«</a:t>
            </a:r>
          </a:p>
          <a:p>
            <a:pPr lvl="0">
              <a:spcBef>
                <a:spcPts val="0"/>
              </a:spcBef>
              <a:buClr>
                <a:srgbClr val="3333CC"/>
              </a:buClr>
            </a:pPr>
            <a:endParaRPr lang="sl-SI" altLang="sl-SI" dirty="0">
              <a:solidFill>
                <a:srgbClr val="000000"/>
              </a:solidFill>
              <a:latin typeface="Tahoma"/>
            </a:endParaRPr>
          </a:p>
          <a:p>
            <a:pPr lvl="0">
              <a:spcBef>
                <a:spcPts val="0"/>
              </a:spcBef>
              <a:buClr>
                <a:srgbClr val="3333CC"/>
              </a:buClr>
            </a:pPr>
            <a:r>
              <a:rPr lang="sl-SI" altLang="sl-SI" dirty="0">
                <a:solidFill>
                  <a:srgbClr val="000000"/>
                </a:solidFill>
                <a:latin typeface="Tahoma"/>
                <a:hlinkClick r:id="rId2"/>
              </a:rPr>
              <a:t>https://</a:t>
            </a:r>
            <a:r>
              <a:rPr lang="sl-SI" altLang="sl-SI" dirty="0" smtClean="0">
                <a:solidFill>
                  <a:srgbClr val="000000"/>
                </a:solidFill>
                <a:latin typeface="Tahoma"/>
                <a:hlinkClick r:id="rId2"/>
              </a:rPr>
              <a:t>www.youtube.com/watch?v=g10qp0BZC_w</a:t>
            </a:r>
          </a:p>
          <a:p>
            <a:pPr lvl="0">
              <a:spcBef>
                <a:spcPts val="0"/>
              </a:spcBef>
              <a:buClr>
                <a:srgbClr val="3333CC"/>
              </a:buClr>
            </a:pPr>
            <a:r>
              <a:rPr lang="sl-SI" altLang="sl-SI" dirty="0">
                <a:solidFill>
                  <a:srgbClr val="000000"/>
                </a:solidFill>
                <a:latin typeface="Tahoma"/>
                <a:hlinkClick r:id="rId2"/>
              </a:rPr>
              <a:t>http://dondon.si</a:t>
            </a:r>
            <a:r>
              <a:rPr lang="sl-SI" altLang="sl-SI" dirty="0" smtClean="0">
                <a:solidFill>
                  <a:srgbClr val="000000"/>
                </a:solidFill>
                <a:latin typeface="Tahoma"/>
                <a:hlinkClick r:id="rId2"/>
              </a:rPr>
              <a:t>/</a:t>
            </a:r>
          </a:p>
          <a:p>
            <a:pPr lvl="0">
              <a:spcBef>
                <a:spcPts val="0"/>
              </a:spcBef>
              <a:buClr>
                <a:srgbClr val="3333CC"/>
              </a:buClr>
            </a:pPr>
            <a:endParaRPr lang="sl-SI" altLang="sl-SI" dirty="0">
              <a:solidFill>
                <a:srgbClr val="000000"/>
              </a:solidFill>
              <a:latin typeface="Tahoma"/>
              <a:hlinkClick r:id="rId2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GOSPODARJENJE IN EKONOMIKA PODJETJA</a:t>
            </a:r>
          </a:p>
        </p:txBody>
      </p:sp>
    </p:spTree>
    <p:extLst>
      <p:ext uri="{BB962C8B-B14F-4D97-AF65-F5344CB8AC3E}">
        <p14:creationId xmlns:p14="http://schemas.microsoft.com/office/powerpoint/2010/main" val="40684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047081" y="2852936"/>
            <a:ext cx="6669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       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2030396" y="5229200"/>
            <a:ext cx="6430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Z gospodarjenjem zadovoljujemo predvsem osnovne potrebe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021431" y="3244041"/>
            <a:ext cx="6438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FIZIOLOŠKE POTREBE (</a:t>
            </a:r>
            <a:r>
              <a:rPr lang="en-US" dirty="0" err="1" smtClean="0"/>
              <a:t>hrana</a:t>
            </a:r>
            <a:r>
              <a:rPr lang="en-US" dirty="0" smtClean="0"/>
              <a:t>, </a:t>
            </a:r>
            <a:r>
              <a:rPr lang="en-US" dirty="0" err="1" smtClean="0"/>
              <a:t>pijača</a:t>
            </a:r>
            <a:r>
              <a:rPr lang="en-US" dirty="0" smtClean="0"/>
              <a:t>, </a:t>
            </a:r>
            <a:r>
              <a:rPr lang="en-US" dirty="0" err="1" smtClean="0"/>
              <a:t>toplota</a:t>
            </a:r>
            <a:r>
              <a:rPr lang="en-US" dirty="0" smtClean="0"/>
              <a:t>, </a:t>
            </a:r>
            <a:r>
              <a:rPr lang="en-US" dirty="0" err="1" smtClean="0"/>
              <a:t>zavetišče</a:t>
            </a:r>
            <a:r>
              <a:rPr lang="en-US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POTREBE PO VARNOSTI (NPR. STANOVANJE);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POTREBA PO PRIPADNOSTI, PO LJUBEZNI;PO DRUŽENJU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POTREBE PO SPOŠTOVANJU IN SAMOSPOŠTOVANJU;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POTREBE PO SAMOURESNIČEVANJU (KARIERA, TALENT, RAZVOJ).</a:t>
            </a:r>
            <a:endParaRPr lang="en-US" dirty="0"/>
          </a:p>
        </p:txBody>
      </p:sp>
      <p:sp>
        <p:nvSpPr>
          <p:cNvPr id="5" name="Pravokotnik 4"/>
          <p:cNvSpPr/>
          <p:nvPr/>
        </p:nvSpPr>
        <p:spPr>
          <a:xfrm>
            <a:off x="2316898" y="126876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KLASIFIKACIJA POTREB</a:t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>(ABRAHAM MASLOW - 1954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111" y="977900"/>
            <a:ext cx="5543550" cy="1298972"/>
          </a:xfrm>
        </p:spPr>
        <p:txBody>
          <a:bodyPr/>
          <a:lstStyle/>
          <a:p>
            <a:pPr eaLnBrk="1" hangingPunct="1"/>
            <a:r>
              <a:rPr lang="sl-SI" altLang="sl-SI" sz="3600" b="1" dirty="0" smtClean="0"/>
              <a:t>Tri temeljna vprašanja proizvodnje</a:t>
            </a:r>
            <a:br>
              <a:rPr lang="sl-SI" altLang="sl-SI" sz="3600" b="1" dirty="0" smtClean="0"/>
            </a:br>
            <a:endParaRPr lang="sl-SI" altLang="sl-SI" sz="3600" b="1" dirty="0" smtClean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195513" y="24834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 smtClean="0"/>
              <a:t>1. </a:t>
            </a:r>
            <a:r>
              <a:rPr lang="en-US" sz="2000" dirty="0" err="1" smtClean="0"/>
              <a:t>Kaj</a:t>
            </a:r>
            <a:r>
              <a:rPr lang="en-US" sz="2000" dirty="0" smtClean="0"/>
              <a:t> </a:t>
            </a:r>
            <a:r>
              <a:rPr lang="en-US" sz="2000" dirty="0" err="1" smtClean="0"/>
              <a:t>naj</a:t>
            </a:r>
            <a:r>
              <a:rPr lang="en-US" sz="2000" dirty="0" smtClean="0"/>
              <a:t> </a:t>
            </a:r>
            <a:r>
              <a:rPr lang="en-US" sz="2000" dirty="0" err="1" smtClean="0"/>
              <a:t>proizvajamo</a:t>
            </a:r>
            <a:r>
              <a:rPr lang="en-US" sz="2000" dirty="0" smtClean="0"/>
              <a:t> in </a:t>
            </a:r>
            <a:r>
              <a:rPr lang="en-US" sz="2000" dirty="0" err="1" smtClean="0"/>
              <a:t>koliko</a:t>
            </a:r>
            <a:r>
              <a:rPr lang="en-US" sz="2000" dirty="0" smtClean="0"/>
              <a:t> </a:t>
            </a:r>
            <a:r>
              <a:rPr lang="en-US" sz="2000" dirty="0" err="1" smtClean="0"/>
              <a:t>vsake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sl-SI" sz="2000" dirty="0" smtClean="0"/>
              <a:t>    </a:t>
            </a:r>
            <a:r>
              <a:rPr lang="en-US" sz="2000" dirty="0" err="1" smtClean="0"/>
              <a:t>vrste</a:t>
            </a:r>
            <a:r>
              <a:rPr lang="en-US" sz="2000" dirty="0" smtClean="0"/>
              <a:t> </a:t>
            </a:r>
            <a:r>
              <a:rPr lang="en-US" sz="2000" dirty="0" err="1" smtClean="0"/>
              <a:t>dobrin</a:t>
            </a:r>
            <a:r>
              <a:rPr lang="en-US" sz="2000" dirty="0" smtClean="0"/>
              <a:t> </a:t>
            </a:r>
            <a:r>
              <a:rPr lang="en-US" sz="2000" dirty="0" err="1" smtClean="0"/>
              <a:t>naj</a:t>
            </a:r>
            <a:r>
              <a:rPr lang="en-US" sz="2000" dirty="0" smtClean="0"/>
              <a:t> </a:t>
            </a:r>
            <a:r>
              <a:rPr lang="en-US" sz="2000" dirty="0" err="1" smtClean="0"/>
              <a:t>proizvedemo</a:t>
            </a:r>
            <a:r>
              <a:rPr lang="en-US" sz="2000" dirty="0" smtClean="0"/>
              <a:t>?</a:t>
            </a:r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r>
              <a:rPr lang="sl-SI" sz="2000" dirty="0" smtClean="0"/>
              <a:t>2. </a:t>
            </a:r>
            <a:r>
              <a:rPr lang="en-US" sz="2000" dirty="0" err="1" smtClean="0"/>
              <a:t>Kako</a:t>
            </a:r>
            <a:r>
              <a:rPr lang="en-US" sz="2000" dirty="0" smtClean="0"/>
              <a:t> </a:t>
            </a:r>
            <a:r>
              <a:rPr lang="en-US" sz="2000" dirty="0" err="1" smtClean="0"/>
              <a:t>naj</a:t>
            </a:r>
            <a:r>
              <a:rPr lang="en-US" sz="2000" dirty="0" smtClean="0"/>
              <a:t> </a:t>
            </a:r>
            <a:r>
              <a:rPr lang="en-US" sz="2000" dirty="0" err="1" smtClean="0"/>
              <a:t>proizvajamo</a:t>
            </a:r>
            <a:r>
              <a:rPr lang="en-US" sz="2000" dirty="0" smtClean="0"/>
              <a:t>?</a:t>
            </a:r>
            <a:endParaRPr lang="sl-SI" sz="2000" dirty="0" smtClean="0"/>
          </a:p>
          <a:p>
            <a:pPr marL="457200" indent="-457200">
              <a:buFont typeface="+mj-lt"/>
              <a:buAutoNum type="arabicPeriod"/>
            </a:pPr>
            <a:endParaRPr lang="sl-SI" sz="2000" dirty="0" smtClean="0"/>
          </a:p>
          <a:p>
            <a:r>
              <a:rPr lang="sl-SI" sz="2000" dirty="0" smtClean="0"/>
              <a:t>3.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koga</a:t>
            </a:r>
            <a:r>
              <a:rPr lang="en-US" sz="2000" dirty="0" smtClean="0"/>
              <a:t> </a:t>
            </a:r>
            <a:r>
              <a:rPr lang="en-US" sz="2000" dirty="0" err="1" smtClean="0"/>
              <a:t>naj</a:t>
            </a:r>
            <a:r>
              <a:rPr lang="en-US" sz="2000" dirty="0" smtClean="0"/>
              <a:t> </a:t>
            </a:r>
            <a:r>
              <a:rPr lang="en-US" sz="2000" dirty="0" err="1" smtClean="0"/>
              <a:t>proizvajamo</a:t>
            </a:r>
            <a:r>
              <a:rPr lang="en-US" sz="2000" dirty="0" smtClean="0"/>
              <a:t>?</a:t>
            </a:r>
            <a:endParaRPr lang="sl-SI" sz="2000" dirty="0" smtClean="0"/>
          </a:p>
          <a:p>
            <a:pPr marL="457200" indent="-457200">
              <a:buFont typeface="+mj-lt"/>
              <a:buAutoNum type="arabicPeriod"/>
            </a:pPr>
            <a:endParaRPr lang="sl-SI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13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6437" y="2492896"/>
            <a:ext cx="5958854" cy="975469"/>
          </a:xfrm>
        </p:spPr>
        <p:txBody>
          <a:bodyPr/>
          <a:lstStyle/>
          <a:p>
            <a:pPr eaLnBrk="1" hangingPunct="1"/>
            <a:r>
              <a:rPr lang="it-IT" altLang="sl-SI" sz="3200" b="1" dirty="0" smtClean="0"/>
              <a:t>PRI TEM MORAMO UPOŠTEVATI NEKATERA    DEJSTVA</a:t>
            </a:r>
            <a:r>
              <a:rPr lang="it-IT" altLang="sl-SI" sz="3600" b="1" dirty="0" smtClean="0"/>
              <a:t/>
            </a:r>
            <a:br>
              <a:rPr lang="it-IT" altLang="sl-SI" sz="3600" b="1" dirty="0" smtClean="0"/>
            </a:br>
            <a:endParaRPr lang="sl-SI" altLang="sl-SI" sz="3600" b="1" dirty="0" smtClean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t="32562" r="58250" b="23688"/>
          <a:stretch>
            <a:fillRect/>
          </a:stretch>
        </p:blipFill>
        <p:spPr>
          <a:xfrm>
            <a:off x="250825" y="3068638"/>
            <a:ext cx="1150938" cy="1800225"/>
          </a:xfrm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21955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84438" y="2017713"/>
            <a:ext cx="6470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411413" y="2017713"/>
            <a:ext cx="65436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  <a:buFont typeface="Wingdings" pitchFamily="2" charset="2"/>
              <a:buNone/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339975" y="2017713"/>
            <a:ext cx="66151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3333CC"/>
              </a:buClr>
            </a:pPr>
            <a:endParaRPr lang="sl-SI" altLang="sl-SI" sz="2800">
              <a:solidFill>
                <a:srgbClr val="000000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1763688" y="32849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OMEJENA KOLIČINA PRODUKCIJSKIH DEJAVNIKOV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OMEJENA KOLIČINA DOBRIN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POTREBE ( pa so </a:t>
            </a:r>
            <a:r>
              <a:rPr lang="en-US" dirty="0" err="1" smtClean="0"/>
              <a:t>neomejene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196975"/>
            <a:ext cx="7035800" cy="695325"/>
          </a:xfrm>
        </p:spPr>
        <p:txBody>
          <a:bodyPr/>
          <a:lstStyle/>
          <a:p>
            <a:pPr eaLnBrk="1" hangingPunct="1"/>
            <a:r>
              <a:rPr lang="sl-SI" altLang="sl-SI" sz="3600" b="1" smtClean="0"/>
              <a:t>Priprava izpitne pole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2565400"/>
            <a:ext cx="7119937" cy="36433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smtClean="0">
                <a:solidFill>
                  <a:schemeClr val="tx2"/>
                </a:solidFill>
              </a:rPr>
              <a:t>Obkrožite pravilne odgovore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smtClean="0">
                <a:solidFill>
                  <a:schemeClr val="tx2"/>
                </a:solidFill>
              </a:rPr>
              <a:t>Napišite ali je trditev pravilna ali napačna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smtClean="0">
                <a:solidFill>
                  <a:schemeClr val="tx2"/>
                </a:solidFill>
              </a:rPr>
              <a:t>Povežite stavke po smiselnosti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sl-SI" altLang="sl-SI" sz="2400" smtClean="0">
                <a:solidFill>
                  <a:schemeClr val="tx2"/>
                </a:solidFill>
              </a:rPr>
              <a:t>Na praktičnem primeru pojasnite...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sl-SI" altLang="sl-SI" sz="2400" smtClean="0">
              <a:solidFill>
                <a:schemeClr val="tx2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32562" r="48897" b="21951"/>
          <a:stretch>
            <a:fillRect/>
          </a:stretch>
        </p:blipFill>
        <p:spPr bwMode="auto">
          <a:xfrm>
            <a:off x="0" y="765175"/>
            <a:ext cx="176371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88913"/>
            <a:ext cx="1152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1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9" t="15427" r="12328" b="50309"/>
          <a:stretch/>
        </p:blipFill>
        <p:spPr bwMode="auto">
          <a:xfrm>
            <a:off x="539551" y="620688"/>
            <a:ext cx="698256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539550" y="3429000"/>
            <a:ext cx="8208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www.dnevnik.si/1042785620/posel/gazela/nominiranci-za-gazelo-osrednje-slovenije-so-agitavit-solutions-don-don-in-elektrina</a:t>
            </a:r>
            <a:r>
              <a:rPr lang="sl-S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6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Tx/>
              <a:buChar char="•"/>
            </a:pPr>
            <a:r>
              <a:rPr lang="sl-SI" altLang="sl-SI" sz="2000" dirty="0" smtClean="0">
                <a:solidFill>
                  <a:srgbClr val="000000"/>
                </a:solidFill>
                <a:latin typeface="Tahoma"/>
              </a:rPr>
              <a:t>  Za 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uspešno poslovanje podjetja je potrebno najti svojo </a:t>
            </a:r>
          </a:p>
          <a:p>
            <a:pPr lvl="0"/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   konkurenčno prednost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GOSPODARJENJE IN EKONOMIKA PODJETJA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4" y="2924944"/>
            <a:ext cx="6372026" cy="378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1844824"/>
            <a:ext cx="838663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55576" y="105273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POSLANSTVO, VIZIJA, VREDNOTE PODJETJA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918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Nadalje je za podjetje pomembno, da določi svojo </a:t>
            </a:r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vizijo</a:t>
            </a:r>
          </a:p>
          <a:p>
            <a:pPr lvl="0"/>
            <a:endParaRPr lang="sl-SI" altLang="sl-SI" sz="2000" b="1" dirty="0" smtClean="0">
              <a:solidFill>
                <a:srgbClr val="6600CC"/>
              </a:solidFill>
              <a:latin typeface="Tahoma"/>
            </a:endParaRPr>
          </a:p>
          <a:p>
            <a:pPr lvl="0"/>
            <a:r>
              <a:rPr lang="sl-SI" altLang="sl-SI" sz="2000" b="1" dirty="0">
                <a:solidFill>
                  <a:srgbClr val="6600CC"/>
                </a:solidFill>
                <a:latin typeface="Tahoma"/>
              </a:rPr>
              <a:t>Vizija opiše, kam želi podjetje iti v prihodnosti. </a:t>
            </a:r>
          </a:p>
          <a:p>
            <a:pPr lvl="0"/>
            <a:r>
              <a:rPr lang="en-US" sz="2000" dirty="0" err="1">
                <a:latin typeface="Verdana"/>
              </a:rPr>
              <a:t>Vizija</a:t>
            </a:r>
            <a:r>
              <a:rPr lang="en-US" sz="2000" dirty="0">
                <a:latin typeface="Verdana"/>
              </a:rPr>
              <a:t> je </a:t>
            </a:r>
            <a:r>
              <a:rPr lang="en-US" sz="2000" dirty="0" err="1">
                <a:latin typeface="Verdana"/>
              </a:rPr>
              <a:t>posplošen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opis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želene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>
                <a:latin typeface="Verdana"/>
              </a:rPr>
              <a:t>prihodnosti</a:t>
            </a:r>
            <a:r>
              <a:rPr lang="en-US" sz="2000" dirty="0">
                <a:latin typeface="Verdana"/>
              </a:rPr>
              <a:t> </a:t>
            </a:r>
            <a:r>
              <a:rPr lang="en-US" sz="2000" dirty="0" err="1" smtClean="0">
                <a:latin typeface="Verdana"/>
              </a:rPr>
              <a:t>podjetja</a:t>
            </a:r>
            <a:endParaRPr lang="sl-SI" sz="2000" dirty="0" smtClean="0">
              <a:latin typeface="Verdana"/>
            </a:endParaRPr>
          </a:p>
          <a:p>
            <a:pPr lvl="0"/>
            <a:endParaRPr lang="sl-SI" altLang="sl-SI" sz="2000" b="1" dirty="0">
              <a:solidFill>
                <a:srgbClr val="6600CC"/>
              </a:solidFill>
              <a:latin typeface="Verdana"/>
            </a:endParaRPr>
          </a:p>
          <a:p>
            <a:pPr lvl="0"/>
            <a:endParaRPr lang="sl-SI" altLang="sl-SI" sz="2000" b="1" dirty="0" smtClean="0">
              <a:solidFill>
                <a:srgbClr val="6600CC"/>
              </a:solidFill>
              <a:latin typeface="Verdana"/>
            </a:endParaRPr>
          </a:p>
          <a:p>
            <a:pPr lvl="0"/>
            <a:endParaRPr lang="sl-SI" altLang="sl-SI" sz="2000" b="1" dirty="0" smtClean="0">
              <a:solidFill>
                <a:srgbClr val="6600CC"/>
              </a:solidFill>
              <a:latin typeface="Tahoma"/>
            </a:endParaRPr>
          </a:p>
          <a:p>
            <a:pPr lvl="0"/>
            <a:endParaRPr lang="sl-SI" altLang="sl-SI" sz="2000" b="1" dirty="0">
              <a:solidFill>
                <a:srgbClr val="6600CC"/>
              </a:solidFill>
              <a:latin typeface="Tahoma"/>
            </a:endParaRPr>
          </a:p>
          <a:p>
            <a:pPr lvl="0"/>
            <a:endParaRPr lang="sl-SI" altLang="sl-SI" sz="20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latin typeface="Verdana" pitchFamily="34" charset="0"/>
              </a:rPr>
              <a:t>GOSPODARJENJE IN EKONOMIKA PODJETJA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8" y="3933056"/>
            <a:ext cx="8670168" cy="28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11188" y="1901825"/>
            <a:ext cx="804068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 altLang="sl-SI" sz="2000" b="1" dirty="0">
              <a:solidFill>
                <a:srgbClr val="6600CC"/>
              </a:solidFill>
              <a:latin typeface="Tahoma"/>
            </a:endParaRPr>
          </a:p>
          <a:p>
            <a:pPr>
              <a:buFontTx/>
              <a:buChar char="•"/>
            </a:pP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 Pomembno je tudi </a:t>
            </a:r>
            <a:r>
              <a:rPr lang="sl-SI" altLang="sl-SI" sz="2000" dirty="0">
                <a:solidFill>
                  <a:srgbClr val="6600CC"/>
                </a:solidFill>
                <a:latin typeface="Tahoma"/>
              </a:rPr>
              <a:t>poslanstvo (misija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) podjetja, se morajo vprašati, zakaj obstajajo, v čem je korist za potrošnika oziroma </a:t>
            </a:r>
            <a:r>
              <a:rPr lang="sl-SI" altLang="sl-SI" sz="2000" dirty="0" smtClean="0">
                <a:solidFill>
                  <a:srgbClr val="000000"/>
                </a:solidFill>
                <a:latin typeface="Tahoma"/>
              </a:rPr>
              <a:t>odjemalca</a:t>
            </a:r>
          </a:p>
          <a:p>
            <a:pPr>
              <a:buFontTx/>
              <a:buChar char="•"/>
            </a:pPr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>
              <a:buFontTx/>
              <a:buChar char="•"/>
            </a:pPr>
            <a:endParaRPr lang="sl-SI" altLang="sl-SI" sz="2000" dirty="0" smtClean="0">
              <a:solidFill>
                <a:srgbClr val="000000"/>
              </a:solidFill>
              <a:latin typeface="Tahoma"/>
            </a:endParaRPr>
          </a:p>
          <a:p>
            <a:pPr>
              <a:buFontTx/>
              <a:buChar char="•"/>
            </a:pPr>
            <a:r>
              <a:rPr lang="sl-SI" altLang="sl-SI" sz="20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nl-NL" altLang="sl-SI" sz="2000" dirty="0" smtClean="0">
                <a:solidFill>
                  <a:srgbClr val="7030A0"/>
                </a:solidFill>
                <a:latin typeface="Tahoma"/>
              </a:rPr>
              <a:t>Poslanstvo</a:t>
            </a:r>
            <a:r>
              <a:rPr lang="nl-NL" altLang="sl-SI" sz="20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nl-NL" altLang="sl-SI" sz="2000" dirty="0">
                <a:solidFill>
                  <a:srgbClr val="000000"/>
                </a:solidFill>
                <a:latin typeface="Tahoma"/>
              </a:rPr>
              <a:t>prek opredelitve, kaj podjetje je in kaj in zakaj počne, postavlja okvire njegovega </a:t>
            </a:r>
            <a:r>
              <a:rPr lang="nl-NL" altLang="sl-SI" sz="2000" dirty="0" smtClean="0">
                <a:solidFill>
                  <a:srgbClr val="000000"/>
                </a:solidFill>
                <a:latin typeface="Tahoma"/>
              </a:rPr>
              <a:t>delovanja</a:t>
            </a:r>
            <a:r>
              <a:rPr lang="sl-SI" altLang="sl-SI" sz="2000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>
              <a:buFontTx/>
              <a:buChar char="•"/>
            </a:pPr>
            <a:endParaRPr lang="sl-SI" altLang="sl-SI" sz="2000" dirty="0">
              <a:solidFill>
                <a:srgbClr val="000000"/>
              </a:solidFill>
              <a:latin typeface="Tahoma"/>
            </a:endParaRPr>
          </a:p>
          <a:p>
            <a:pPr>
              <a:buFontTx/>
              <a:buChar char="•"/>
            </a:pPr>
            <a:r>
              <a:rPr lang="sl-SI" altLang="sl-SI" sz="20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sl-SI" altLang="sl-SI" sz="2000" dirty="0" smtClean="0">
                <a:solidFill>
                  <a:srgbClr val="7030A0"/>
                </a:solidFill>
                <a:latin typeface="Tahoma"/>
              </a:rPr>
              <a:t>Poslanstvo</a:t>
            </a:r>
            <a:r>
              <a:rPr lang="sl-SI" altLang="sl-SI" sz="200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sl-SI" altLang="sl-SI" sz="2000" dirty="0">
                <a:solidFill>
                  <a:srgbClr val="000000"/>
                </a:solidFill>
                <a:latin typeface="Tahoma"/>
              </a:rPr>
              <a:t>opisuje namen oziroma smisel obstoja podjetja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188" y="476250"/>
            <a:ext cx="64817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800" b="1" dirty="0">
                <a:solidFill>
                  <a:prstClr val="black"/>
                </a:solidFill>
                <a:latin typeface="Verdana" pitchFamily="34" charset="0"/>
              </a:rPr>
              <a:t>GOSPODARJENJE IN EKONOMIKA PODJETJA</a:t>
            </a:r>
          </a:p>
        </p:txBody>
      </p:sp>
    </p:spTree>
    <p:extLst>
      <p:ext uri="{BB962C8B-B14F-4D97-AF65-F5344CB8AC3E}">
        <p14:creationId xmlns:p14="http://schemas.microsoft.com/office/powerpoint/2010/main" val="114870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odstveno">
  <a:themeElements>
    <a:clrScheme name="Vodstve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odstve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odstve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5514</TotalTime>
  <Words>1390</Words>
  <Application>Microsoft Office PowerPoint</Application>
  <PresentationFormat>Diaprojekcija na zaslonu (4:3)</PresentationFormat>
  <Paragraphs>240</Paragraphs>
  <Slides>43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4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59" baseType="lpstr">
      <vt:lpstr>Arial</vt:lpstr>
      <vt:lpstr>Bebas Neue</vt:lpstr>
      <vt:lpstr>Calibri</vt:lpstr>
      <vt:lpstr>Calibri Light</vt:lpstr>
      <vt:lpstr>Century Gothic</vt:lpstr>
      <vt:lpstr>Courier New</vt:lpstr>
      <vt:lpstr>Palatino Linotype</vt:lpstr>
      <vt:lpstr>Symbol</vt:lpstr>
      <vt:lpstr>Tahoma</vt:lpstr>
      <vt:lpstr>Verdana</vt:lpstr>
      <vt:lpstr>Wingdings</vt:lpstr>
      <vt:lpstr>PRESENTATIONLOAD</vt:lpstr>
      <vt:lpstr>Blends</vt:lpstr>
      <vt:lpstr>3_Blends</vt:lpstr>
      <vt:lpstr>Vodstveno</vt:lpstr>
      <vt:lpstr>Visio</vt:lpstr>
      <vt:lpstr>EMP in EKP</vt:lpstr>
      <vt:lpstr>PowerPointova predstavitev</vt:lpstr>
      <vt:lpstr>EMP   in    EKP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GOSPODARSKI PROCES</vt:lpstr>
      <vt:lpstr>GOSPODARSKI PROCES</vt:lpstr>
      <vt:lpstr>GOSPODARSKI PROCES</vt:lpstr>
      <vt:lpstr>GOSPODARSKI PROCES</vt:lpstr>
      <vt:lpstr>GOSPODARSKI PROCES</vt:lpstr>
      <vt:lpstr>GOSPODARSKI PROCES</vt:lpstr>
      <vt:lpstr>DEJAVNIKI PROIZVODNJE</vt:lpstr>
      <vt:lpstr>DEJAVNIKI PROIZVODNJE</vt:lpstr>
      <vt:lpstr>DEJAVNIKI PROIZVODNJE</vt:lpstr>
      <vt:lpstr>DEJAVNIKI PROIZVODNJE</vt:lpstr>
      <vt:lpstr>DEJAVNIKI PROIZVODNJE</vt:lpstr>
      <vt:lpstr>Proizvodni dejavniki</vt:lpstr>
      <vt:lpstr>PRVINE POSLOVNEGA PROCESA</vt:lpstr>
      <vt:lpstr>POSLOVNI PROCES</vt:lpstr>
      <vt:lpstr>Z ekonomiko se hote ali nehote ukvarjamo vsi ljudje </vt:lpstr>
      <vt:lpstr>KAKO SE HIRARHIČNO ZADOVOLJUJE POTREBE? ALI SE VSE POTREBE ČLOVEKA ZADOVOLJUJE  Z EKONOMSKIMI DOBRINAMI? ( Ne)</vt:lpstr>
      <vt:lpstr>PowerPointova predstavitev</vt:lpstr>
      <vt:lpstr>Tri temeljna vprašanja proizvodnje </vt:lpstr>
      <vt:lpstr>PRI TEM MORAMO UPOŠTEVATI NEKATERA    DEJSTVA </vt:lpstr>
      <vt:lpstr>Priprava izpitne 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 in EKP</dc:title>
  <dc:creator>Uporabnik</dc:creator>
  <cp:lastModifiedBy>Vesna</cp:lastModifiedBy>
  <cp:revision>19</cp:revision>
  <dcterms:created xsi:type="dcterms:W3CDTF">2015-09-28T15:14:36Z</dcterms:created>
  <dcterms:modified xsi:type="dcterms:W3CDTF">2019-10-29T14:34:57Z</dcterms:modified>
</cp:coreProperties>
</file>