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9999FF"/>
    <a:srgbClr val="FF7C80"/>
    <a:srgbClr val="808000"/>
    <a:srgbClr val="CCCC00"/>
    <a:srgbClr val="FFFF00"/>
    <a:srgbClr val="336600"/>
    <a:srgbClr val="D4FF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l-SI" altLang="sl-SI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l-SI" altLang="sl-SI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l-SI" altLang="sl-SI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DD67778-A2F0-4F62-B4D3-1DB0C60F384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06287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3D901-F8DB-4F0A-AA37-84649057559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10081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FC9DD-37E5-4391-A24D-22439DFD240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9026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C25AD-310F-496A-B17E-DF0F520D990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82639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3956197-7761-4876-BDD7-0215520550B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0939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7DAEF-0B27-4528-89D6-B40AACF0053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0789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349A5-04C4-4AF8-B51A-985F80322E1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9820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EC71D5-8C4D-4F63-8A91-B68720686DA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4730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8C1AD-225B-4FE6-A4DC-CE14565892D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05461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E0ABC-E82C-4207-BAE9-C42FA4A98FF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97058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07D40-B7BF-418B-9B23-2B2B9DA5FE4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5837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F7038-DEE3-4A08-983D-C3B348632F0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3108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5EF36-AAA6-45C7-9246-DBD5F85BD0D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5722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accent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sl-SI" altLang="sl-SI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sl-SI" altLang="sl-SI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022FD11-1213-4962-9BA4-5BAA13D76D56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l.wikipedia.org/wiki/Tiso%C4%8D_in_ena_no%C4%8D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284538"/>
            <a:ext cx="7772400" cy="1470025"/>
          </a:xfrm>
        </p:spPr>
        <p:txBody>
          <a:bodyPr anchor="ctr"/>
          <a:lstStyle/>
          <a:p>
            <a:r>
              <a:rPr lang="sl-SI" altLang="sl-SI" sz="4400" dirty="0">
                <a:solidFill>
                  <a:srgbClr val="336600"/>
                </a:solidFill>
                <a:latin typeface="Algerian" panose="04020705040A02060702" pitchFamily="82" charset="0"/>
              </a:rPr>
              <a:t>PRAVLJICA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05400"/>
            <a:ext cx="6400800" cy="1752600"/>
          </a:xfrm>
        </p:spPr>
        <p:txBody>
          <a:bodyPr/>
          <a:lstStyle/>
          <a:p>
            <a:pPr algn="r"/>
            <a:r>
              <a:rPr lang="sl-SI" altLang="sl-SI" sz="3200" dirty="0" smtClean="0"/>
              <a:t>Valentin Kovič</a:t>
            </a:r>
            <a:endParaRPr lang="sl-SI" altLang="sl-SI" sz="3200" dirty="0"/>
          </a:p>
        </p:txBody>
      </p:sp>
      <p:pic>
        <p:nvPicPr>
          <p:cNvPr id="2054" name="Picture 6" descr="drag2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836613"/>
            <a:ext cx="3059113" cy="203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4140200" y="260350"/>
            <a:ext cx="2376488" cy="1008063"/>
          </a:xfrm>
          <a:prstGeom prst="wedgeEllipseCallout">
            <a:avLst>
              <a:gd name="adj1" fmla="val 63361"/>
              <a:gd name="adj2" fmla="val 54250"/>
            </a:avLst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99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sl-SI" altLang="sl-SI" sz="3200"/>
              <a:t>Oj 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l-SI" altLang="sl-SI" i="1">
                <a:latin typeface="Algerian" panose="04020705040A02060702" pitchFamily="82" charset="0"/>
              </a:rPr>
              <a:t>Čude</a:t>
            </a:r>
            <a:r>
              <a:rPr lang="sl-SI" altLang="sl-SI" sz="3600" b="1" i="1">
                <a:latin typeface="Algerian" panose="04020705040A02060702" pitchFamily="82" charset="0"/>
              </a:rPr>
              <a:t>ž</a:t>
            </a:r>
            <a:r>
              <a:rPr lang="sl-SI" altLang="sl-SI" i="1">
                <a:latin typeface="Algerian" panose="04020705040A02060702" pitchFamily="82" charset="0"/>
              </a:rPr>
              <a:t>na pravljica</a:t>
            </a:r>
            <a:r>
              <a:rPr lang="sl-SI" altLang="sl-SI"/>
              <a:t> </a:t>
            </a:r>
          </a:p>
          <a:p>
            <a:pPr>
              <a:buFontTx/>
              <a:buNone/>
            </a:pPr>
            <a:endParaRPr lang="sl-SI" altLang="sl-SI"/>
          </a:p>
          <a:p>
            <a:pPr>
              <a:buFontTx/>
              <a:buNone/>
            </a:pPr>
            <a:r>
              <a:rPr lang="sl-SI" altLang="sl-SI"/>
              <a:t>(primer: Ljudska, Železni </a:t>
            </a:r>
          </a:p>
          <a:p>
            <a:pPr>
              <a:buFontTx/>
              <a:buNone/>
            </a:pPr>
            <a:r>
              <a:rPr lang="sl-SI" altLang="sl-SI"/>
              <a:t>prstan) opisuje fantastične dogodke, </a:t>
            </a:r>
          </a:p>
          <a:p>
            <a:pPr>
              <a:buFontTx/>
              <a:buNone/>
            </a:pPr>
            <a:r>
              <a:rPr lang="sl-SI" altLang="sl-SI"/>
              <a:t>predmete, zmožnosti … Junaka vodijo k </a:t>
            </a:r>
          </a:p>
          <a:p>
            <a:pPr>
              <a:buFontTx/>
              <a:buNone/>
            </a:pPr>
            <a:r>
              <a:rPr lang="sl-SI" altLang="sl-SI"/>
              <a:t>uspehu čudežna sredstva.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l-SI" altLang="sl-SI" b="1" i="1">
                <a:latin typeface="Algerian" panose="04020705040A02060702" pitchFamily="82" charset="0"/>
              </a:rPr>
              <a:t>Ž</a:t>
            </a:r>
            <a:r>
              <a:rPr lang="sl-SI" altLang="sl-SI" i="1">
                <a:latin typeface="Algerian" panose="04020705040A02060702" pitchFamily="82" charset="0"/>
              </a:rPr>
              <a:t>ivalska pravljica</a:t>
            </a:r>
            <a:r>
              <a:rPr lang="sl-SI" altLang="sl-SI"/>
              <a:t> </a:t>
            </a:r>
          </a:p>
          <a:p>
            <a:pPr>
              <a:buFontTx/>
              <a:buNone/>
            </a:pPr>
            <a:endParaRPr lang="sl-SI" altLang="sl-SI"/>
          </a:p>
          <a:p>
            <a:pPr>
              <a:buFontTx/>
              <a:buNone/>
            </a:pPr>
            <a:r>
              <a:rPr lang="sl-SI" altLang="sl-SI"/>
              <a:t>	(primer: Ljudska, Tri botre lisičice) se dogaja v živalskem okolju, a značilnosti živali so prilagojene človeškim lastnostim.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l-SI" altLang="sl-SI" i="1">
                <a:latin typeface="Algerian" panose="04020705040A02060702" pitchFamily="82" charset="0"/>
              </a:rPr>
              <a:t>Sodobna pravljica</a:t>
            </a:r>
            <a:r>
              <a:rPr lang="sl-SI" altLang="sl-SI"/>
              <a:t> </a:t>
            </a:r>
          </a:p>
          <a:p>
            <a:pPr>
              <a:buFontTx/>
              <a:buNone/>
            </a:pPr>
            <a:endParaRPr lang="sl-SI" altLang="sl-SI"/>
          </a:p>
          <a:p>
            <a:pPr>
              <a:buFontTx/>
              <a:buNone/>
            </a:pPr>
            <a:r>
              <a:rPr lang="sl-SI" altLang="sl-SI"/>
              <a:t>	se pojavlja v dveh različicah – kot kratka </a:t>
            </a:r>
            <a:r>
              <a:rPr lang="sl-SI" altLang="sl-SI" i="1"/>
              <a:t>sodobna pravljica</a:t>
            </a:r>
            <a:r>
              <a:rPr lang="sl-SI" altLang="sl-SI"/>
              <a:t> in </a:t>
            </a:r>
            <a:r>
              <a:rPr lang="sl-SI" altLang="sl-SI" i="1"/>
              <a:t>fantastična pripoved</a:t>
            </a:r>
            <a:r>
              <a:rPr lang="sl-SI" altLang="sl-SI"/>
              <a:t>. Glede na glavni literarni lik ločimo pri kratki sodobni pravljici več različic: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2800"/>
              <a:t>z otroškim glavnim likom (npr. E. Peroci, Moj dežnik je lahko balon),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z oživljeno igračo (npr. K. Kovič, Maček Muri),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s poosebljeno živaljo (npr. S. Makarovič, Živalska olimpiada),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s poosebljeno rastlino (npr. G. Strniša, Lučka Regrat),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s poosebljenim nebesnim telesom (npr. F. Milčinski – Ježek, Zvezdica Zaspanka),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z likom, ki je znan iz ljudskega pravljičnega izročila (npr. S. Makarovič, Coprnica Zofka).</a:t>
            </a:r>
          </a:p>
        </p:txBody>
      </p:sp>
      <p:pic>
        <p:nvPicPr>
          <p:cNvPr id="15367" name="Picture 7" descr="hexe3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0" y="4868863"/>
            <a:ext cx="2484438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-0.01598 L -1.26979 -0.01598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5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49500"/>
            <a:ext cx="8229600" cy="3557588"/>
          </a:xfrm>
        </p:spPr>
        <p:txBody>
          <a:bodyPr/>
          <a:lstStyle/>
          <a:p>
            <a:pPr>
              <a:buFontTx/>
              <a:buNone/>
            </a:pPr>
            <a:r>
              <a:rPr lang="sl-SI" altLang="sl-SI"/>
              <a:t>Dogajanje poteka v resničnem in </a:t>
            </a:r>
          </a:p>
          <a:p>
            <a:pPr>
              <a:buFontTx/>
              <a:buNone/>
            </a:pPr>
            <a:r>
              <a:rPr lang="sl-SI" altLang="sl-SI"/>
              <a:t>domišljijskem svetu, kraj in čas dogajanja pa </a:t>
            </a:r>
          </a:p>
          <a:p>
            <a:pPr>
              <a:buFontTx/>
              <a:buNone/>
            </a:pPr>
            <a:r>
              <a:rPr lang="sl-SI" altLang="sl-SI"/>
              <a:t>sta v realnem svetu sodobna. Največkrat </a:t>
            </a:r>
          </a:p>
          <a:p>
            <a:pPr>
              <a:buFontTx/>
              <a:buNone/>
            </a:pPr>
            <a:r>
              <a:rPr lang="sl-SI" altLang="sl-SI"/>
              <a:t>taka pravljica ne pozna posebnega </a:t>
            </a:r>
          </a:p>
          <a:p>
            <a:pPr>
              <a:buFontTx/>
              <a:buNone/>
            </a:pPr>
            <a:r>
              <a:rPr lang="sl-SI" altLang="sl-SI"/>
              <a:t>moralnega sporočila.</a:t>
            </a:r>
          </a:p>
        </p:txBody>
      </p:sp>
      <p:pic>
        <p:nvPicPr>
          <p:cNvPr id="16389" name="Picture 5" descr="eye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836613"/>
            <a:ext cx="1584325" cy="792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sl-SI"/>
              <a:t>Pravljica je izmišljena zgodba, krajša pripoved o čudežnih in fantastičnih dogodkih, predmetih in sposobnostih nastopajočih. V njej je opisan boj med dobrim in zlim.</a:t>
            </a:r>
          </a:p>
        </p:txBody>
      </p:sp>
      <p:pic>
        <p:nvPicPr>
          <p:cNvPr id="3077" name="Picture 5" descr="angesma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581525"/>
            <a:ext cx="762000" cy="129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devils00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4076700"/>
            <a:ext cx="1873250" cy="17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>
                <a:solidFill>
                  <a:srgbClr val="336600"/>
                </a:solidFill>
                <a:latin typeface="Algerian" panose="04020705040A02060702" pitchFamily="82" charset="0"/>
              </a:rPr>
              <a:t>Značilnosti: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2800"/>
              <a:t>belo-črna oznaka oseb,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osebe so tipizirane (mačehe vedno hudobne, pastorke dobre),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dobro vedno zmaga, zlo je kaznovano,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stalna števila (3, 7, 9, 10, 12 …),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kraj in čas dogajanja sta nedoločena,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podobni (enaki) začetki in konci,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ponavljanje besed ali povedi,</a:t>
            </a:r>
          </a:p>
          <a:p>
            <a:pPr>
              <a:lnSpc>
                <a:spcPct val="80000"/>
              </a:lnSpc>
            </a:pPr>
            <a:r>
              <a:rPr lang="sl-SI" altLang="sl-SI" sz="2800"/>
              <a:t>pravljični predmeti (čudežna mizica, čudežni prstan, čudežna piščal …) imajo nenavadno čudežno moč,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525962"/>
          </a:xfrm>
        </p:spPr>
        <p:txBody>
          <a:bodyPr/>
          <a:lstStyle/>
          <a:p>
            <a:r>
              <a:rPr lang="sl-SI" altLang="sl-SI"/>
              <a:t>pravljična bitja (čarovniki, orjaki, palčki, začarani ljudje),</a:t>
            </a:r>
          </a:p>
          <a:p>
            <a:r>
              <a:rPr lang="sl-SI" altLang="sl-SI"/>
              <a:t>nastopajo nedoločene osebe -  kralji, kraljice, princi, princese, čarovnice …ali imajo izmišljena imena – Rdeča kapica, Trnuljčica …,</a:t>
            </a:r>
          </a:p>
          <a:p>
            <a:r>
              <a:rPr lang="sl-SI" altLang="sl-SI"/>
              <a:t>narava je vsemogočna.</a:t>
            </a:r>
          </a:p>
        </p:txBody>
      </p:sp>
      <p:pic>
        <p:nvPicPr>
          <p:cNvPr id="5125" name="Picture 5" descr="Elfen1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221163"/>
            <a:ext cx="1944687" cy="194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229600" cy="5256213"/>
          </a:xfrm>
        </p:spPr>
        <p:txBody>
          <a:bodyPr/>
          <a:lstStyle/>
          <a:p>
            <a:pPr>
              <a:buFontTx/>
              <a:buNone/>
            </a:pPr>
            <a:r>
              <a:rPr lang="sl-SI" altLang="sl-SI"/>
              <a:t>Pravljice niso nastajale le v ljudskem </a:t>
            </a:r>
          </a:p>
          <a:p>
            <a:pPr>
              <a:buFontTx/>
              <a:buNone/>
            </a:pPr>
            <a:r>
              <a:rPr lang="sl-SI" altLang="sl-SI"/>
              <a:t>slovstvu; nekateri pisatelji jih pišejo še </a:t>
            </a:r>
          </a:p>
          <a:p>
            <a:pPr>
              <a:buFontTx/>
              <a:buNone/>
            </a:pPr>
            <a:r>
              <a:rPr lang="sl-SI" altLang="sl-SI"/>
              <a:t>danes.</a:t>
            </a:r>
          </a:p>
          <a:p>
            <a:pPr>
              <a:buFontTx/>
              <a:buNone/>
            </a:pPr>
            <a:r>
              <a:rPr lang="sl-SI" altLang="sl-SI"/>
              <a:t>Najbolj priljubljene umetne (avtorske) </a:t>
            </a:r>
          </a:p>
          <a:p>
            <a:pPr>
              <a:buFontTx/>
              <a:buNone/>
            </a:pPr>
            <a:r>
              <a:rPr lang="sl-SI" altLang="sl-SI"/>
              <a:t>pravljice je pri nas napisal Fran Milčinski, </a:t>
            </a:r>
          </a:p>
          <a:p>
            <a:pPr>
              <a:buFontTx/>
              <a:buNone/>
            </a:pPr>
            <a:r>
              <a:rPr lang="sl-SI" altLang="sl-SI"/>
              <a:t>Najlepše svetovne pa so plod dela H. C. </a:t>
            </a:r>
          </a:p>
          <a:p>
            <a:pPr>
              <a:buFontTx/>
              <a:buNone/>
            </a:pPr>
            <a:r>
              <a:rPr lang="sl-SI" altLang="sl-SI"/>
              <a:t>Andersena.</a:t>
            </a:r>
          </a:p>
        </p:txBody>
      </p:sp>
      <p:pic>
        <p:nvPicPr>
          <p:cNvPr id="6149" name="Picture 5" descr="milcinskifr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4581525"/>
            <a:ext cx="1728787" cy="170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anders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365625"/>
            <a:ext cx="1709738" cy="220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l-SI" altLang="sl-SI" sz="2800"/>
              <a:t>Ena prvih zbirk pravljic </a:t>
            </a:r>
          </a:p>
          <a:p>
            <a:pPr>
              <a:buFontTx/>
              <a:buNone/>
            </a:pPr>
            <a:r>
              <a:rPr lang="sl-SI" altLang="sl-SI" sz="2800"/>
              <a:t>je orientalska zbirka </a:t>
            </a:r>
          </a:p>
          <a:p>
            <a:pPr>
              <a:buFontTx/>
              <a:buNone/>
            </a:pPr>
            <a:r>
              <a:rPr lang="sl-SI" altLang="sl-SI" sz="2800" i="1">
                <a:solidFill>
                  <a:schemeClr val="accent2"/>
                </a:solidFill>
                <a:hlinkClick r:id="rId2"/>
              </a:rPr>
              <a:t>Tisoč in ena noč</a:t>
            </a:r>
            <a:r>
              <a:rPr lang="sl-SI" altLang="sl-SI" sz="2800"/>
              <a:t>.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sl-SI" altLang="sl-SI" sz="2800"/>
          </a:p>
        </p:txBody>
      </p:sp>
      <p:pic>
        <p:nvPicPr>
          <p:cNvPr id="7176" name="Picture 8" descr="1001-nigh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557338"/>
            <a:ext cx="3783013" cy="475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>
                <a:solidFill>
                  <a:srgbClr val="336600"/>
                </a:solidFill>
                <a:latin typeface="Algerian" panose="04020705040A02060702" pitchFamily="82" charset="0"/>
              </a:rPr>
              <a:t>AVTORJI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sl-SI" altLang="sl-SI"/>
              <a:t>Avtorji oziroma zbiralci pravljic so še:</a:t>
            </a:r>
          </a:p>
          <a:p>
            <a:pPr marL="609600" indent="-609600"/>
            <a:r>
              <a:rPr lang="sl-SI" altLang="sl-SI"/>
              <a:t>brata Grimm</a:t>
            </a:r>
          </a:p>
          <a:p>
            <a:pPr marL="609600" indent="-609600"/>
            <a:r>
              <a:rPr lang="sl-SI" altLang="sl-SI"/>
              <a:t>A.S. Puškin</a:t>
            </a:r>
          </a:p>
          <a:p>
            <a:pPr marL="609600" indent="-609600"/>
            <a:r>
              <a:rPr lang="sl-SI" altLang="sl-SI"/>
              <a:t>J. Trdina</a:t>
            </a:r>
          </a:p>
          <a:p>
            <a:pPr marL="609600" indent="-609600"/>
            <a:r>
              <a:rPr lang="sl-SI" altLang="sl-SI"/>
              <a:t>D. Kette</a:t>
            </a:r>
          </a:p>
          <a:p>
            <a:pPr marL="609600" indent="-609600"/>
            <a:r>
              <a:rPr lang="sl-SI" altLang="sl-SI"/>
              <a:t>S. Makarovič</a:t>
            </a:r>
          </a:p>
          <a:p>
            <a:pPr marL="609600" indent="-609600"/>
            <a:r>
              <a:rPr lang="sl-SI" altLang="sl-SI"/>
              <a:t>E. Peroci in drugi.</a:t>
            </a:r>
          </a:p>
        </p:txBody>
      </p:sp>
      <p:pic>
        <p:nvPicPr>
          <p:cNvPr id="9221" name="Picture 5" descr="foto-svetlanamakarov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420938"/>
            <a:ext cx="1250950" cy="187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ela%20peroc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2420938"/>
            <a:ext cx="1412875" cy="187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 descr="obletnic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4292600"/>
            <a:ext cx="1419225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7" name="Picture 11" descr="clanst9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292600"/>
            <a:ext cx="1223962" cy="187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9" name="Picture 13" descr="200px-Grim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420938"/>
            <a:ext cx="1725613" cy="187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1" name="Picture 15" descr="puschk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292600"/>
            <a:ext cx="1779588" cy="187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>
                <a:solidFill>
                  <a:srgbClr val="336600"/>
                </a:solidFill>
                <a:latin typeface="Algerian" panose="04020705040A02060702" pitchFamily="82" charset="0"/>
              </a:rPr>
              <a:t>VRSTE PRAVLJIC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sl-SI"/>
              <a:t>REALISTIČNA PRAVLJICA</a:t>
            </a:r>
          </a:p>
          <a:p>
            <a:pPr>
              <a:buFontTx/>
              <a:buNone/>
            </a:pPr>
            <a:endParaRPr lang="sl-SI" altLang="sl-SI"/>
          </a:p>
          <a:p>
            <a:r>
              <a:rPr lang="sl-SI" altLang="sl-SI"/>
              <a:t>ČUDEŽNA PRAVLJICA</a:t>
            </a:r>
          </a:p>
          <a:p>
            <a:pPr>
              <a:buFontTx/>
              <a:buNone/>
            </a:pPr>
            <a:endParaRPr lang="sl-SI" altLang="sl-SI"/>
          </a:p>
          <a:p>
            <a:r>
              <a:rPr lang="sl-SI" altLang="sl-SI"/>
              <a:t>ŽIVALSKA PRAVLJICA</a:t>
            </a:r>
          </a:p>
          <a:p>
            <a:pPr>
              <a:buFontTx/>
              <a:buNone/>
            </a:pPr>
            <a:endParaRPr lang="sl-SI" altLang="sl-SI"/>
          </a:p>
          <a:p>
            <a:r>
              <a:rPr lang="sl-SI" altLang="sl-SI"/>
              <a:t>SODOBNA PRAVLJICA</a:t>
            </a:r>
          </a:p>
          <a:p>
            <a:pPr>
              <a:buFontTx/>
              <a:buNone/>
            </a:pPr>
            <a:endParaRPr lang="sl-SI" alt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l-SI" altLang="sl-SI">
                <a:latin typeface="Algerian" panose="04020705040A02060702" pitchFamily="82" charset="0"/>
              </a:rPr>
              <a:t>V </a:t>
            </a:r>
            <a:r>
              <a:rPr lang="sl-SI" altLang="sl-SI" i="1">
                <a:latin typeface="Algerian" panose="04020705040A02060702" pitchFamily="82" charset="0"/>
              </a:rPr>
              <a:t>realistični pravljici</a:t>
            </a:r>
            <a:r>
              <a:rPr lang="sl-SI" altLang="sl-SI"/>
              <a:t> </a:t>
            </a:r>
          </a:p>
          <a:p>
            <a:pPr>
              <a:buFontTx/>
              <a:buNone/>
            </a:pPr>
            <a:endParaRPr lang="sl-SI" altLang="sl-SI" sz="1600"/>
          </a:p>
          <a:p>
            <a:pPr>
              <a:buFontTx/>
              <a:buNone/>
            </a:pPr>
            <a:r>
              <a:rPr lang="sl-SI" altLang="sl-SI"/>
              <a:t>	(primer: Ljudska, Trap) se dogaja marsikaj takega, kar bi bilo v vsakdanjem življenju lahko res. Opisuje naivno oceno sveta, tako nekatere od zgoraj naštetih značilnosti pri njej odpadejo. Junaka vodi k uspehu njegova lastna iznajdljivost.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alt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alt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185</TotalTime>
  <Words>391</Words>
  <Application>Microsoft Office PowerPoint</Application>
  <PresentationFormat>Diaprojekcija na zaslonu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7" baseType="lpstr">
      <vt:lpstr>Arial</vt:lpstr>
      <vt:lpstr>Algerian</vt:lpstr>
      <vt:lpstr>Privzeti načrt</vt:lpstr>
      <vt:lpstr>PRAVLJICA</vt:lpstr>
      <vt:lpstr>PowerPointova predstavitev</vt:lpstr>
      <vt:lpstr>Značilnosti:</vt:lpstr>
      <vt:lpstr>PowerPointova predstavitev</vt:lpstr>
      <vt:lpstr>PowerPointova predstavitev</vt:lpstr>
      <vt:lpstr>PowerPointova predstavitev</vt:lpstr>
      <vt:lpstr>AVTORJI</vt:lpstr>
      <vt:lpstr>VRSTE PRAVLJIC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OŠ VODICE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PRAVLJICA</dc:title>
  <dc:creator>IRENA OSOLNIK</dc:creator>
  <cp:lastModifiedBy>Tine Kovič</cp:lastModifiedBy>
  <cp:revision>7</cp:revision>
  <dcterms:created xsi:type="dcterms:W3CDTF">2008-12-01T16:11:44Z</dcterms:created>
  <dcterms:modified xsi:type="dcterms:W3CDTF">2014-11-30T21:29:32Z</dcterms:modified>
</cp:coreProperties>
</file>