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2" r:id="rId3"/>
    <p:sldId id="273" r:id="rId4"/>
    <p:sldId id="258" r:id="rId5"/>
    <p:sldId id="259" r:id="rId6"/>
    <p:sldId id="260" r:id="rId7"/>
    <p:sldId id="261" r:id="rId8"/>
    <p:sldId id="280" r:id="rId9"/>
    <p:sldId id="268" r:id="rId10"/>
    <p:sldId id="269" r:id="rId11"/>
    <p:sldId id="267" r:id="rId12"/>
    <p:sldId id="271" r:id="rId13"/>
    <p:sldId id="274" r:id="rId14"/>
    <p:sldId id="275" r:id="rId15"/>
    <p:sldId id="270" r:id="rId16"/>
    <p:sldId id="277" r:id="rId17"/>
    <p:sldId id="278" r:id="rId18"/>
    <p:sldId id="279" r:id="rId19"/>
    <p:sldId id="281" r:id="rId20"/>
    <p:sldId id="276" r:id="rId21"/>
    <p:sldId id="262" r:id="rId22"/>
    <p:sldId id="282" r:id="rId23"/>
    <p:sldId id="263" r:id="rId24"/>
    <p:sldId id="284" r:id="rId25"/>
    <p:sldId id="264" r:id="rId26"/>
    <p:sldId id="283" r:id="rId27"/>
    <p:sldId id="265" r:id="rId2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83636-E1F2-4A12-853F-9F4829859C62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341AB-1AB1-43E7-A58B-6A31A4059BA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3211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080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543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161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570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911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074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115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550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7125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820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628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2751-0E0F-4D36-B0C0-48AF676A71CD}" type="datetimeFigureOut">
              <a:rPr lang="sl-SI" smtClean="0"/>
              <a:t>16. 12. 2019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7A81B-4B84-40D6-9366-1895F521B1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86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s://www.google.com/url?sa=i&amp;rct=j&amp;q=&amp;esrc=s&amp;source=images&amp;cd=&amp;ved=2ahUKEwjjgMG879LlAhWNM-wKHXlvDTMQjRx6BAgBEAQ&amp;url=https%3A%2F%2Fgifer.com%2Fen%2FCOtz&amp;psig=AOvVaw32vNl2h1xRxRNlEmex62XS&amp;ust=157303592387279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vascak.cz/physicsanimations.php?l=s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eoet1.tsckr.si/plus/eOet1_06_01_03-2.html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hyperlink" Target="http://www.powerlab.um.si/novo2012/Teslin_transformator.asp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het.colorado.edu/sims/html/faradays-law/latest/faradays-law_bs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Pravokotnik 1"/>
          <p:cNvSpPr>
            <a:spLocks noGrp="1"/>
          </p:cNvSpPr>
          <p:nvPr>
            <p:ph type="ctrTitle"/>
          </p:nvPr>
        </p:nvSpPr>
        <p:spPr>
          <a:xfrm>
            <a:off x="1524000" y="906993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72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Indukcija</a:t>
            </a:r>
          </a:p>
        </p:txBody>
      </p:sp>
      <p:pic>
        <p:nvPicPr>
          <p:cNvPr id="5" name="Slika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781" y="1996522"/>
            <a:ext cx="7310438" cy="462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5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Indukcija pri vrtenju tuljave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33" y="1319361"/>
            <a:ext cx="5181600" cy="487070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33" y="1319359"/>
            <a:ext cx="6187440" cy="485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0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169233" y="13928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Elektromotor in generator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568" y="1912107"/>
            <a:ext cx="6939799" cy="427976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9" r="25075"/>
          <a:stretch/>
        </p:blipFill>
        <p:spPr>
          <a:xfrm>
            <a:off x="179872" y="1744651"/>
            <a:ext cx="4758489" cy="45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7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https://lh3.googleusercontent.com/proxy/tuDVM6lDf0rNhnESENtQnU3lPQp3XPhM_85e-oGhSOFZRPSvGSvq_362fb_GkXwBPe1kIuH6NTrgqL57m8WZ9qJgvHEOOVr39z1dbuA=s0-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8878"/>
            <a:ext cx="5715000" cy="440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 descr="Generacion de corriente alterna y direct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708878"/>
            <a:ext cx="5867400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ravokotnik 3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Izmenični in enosmerni generator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92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/>
          <p:nvPr/>
        </p:nvPicPr>
        <p:blipFill rotWithShape="1">
          <a:blip r:embed="rId2"/>
          <a:srcRect l="16204" t="26465" r="50892" b="14135"/>
          <a:stretch/>
        </p:blipFill>
        <p:spPr bwMode="auto">
          <a:xfrm>
            <a:off x="1175868" y="1252763"/>
            <a:ext cx="4281189" cy="43452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580" y="2128701"/>
            <a:ext cx="5072063" cy="3469291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1169233" y="13928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Dinamo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3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Slika 8" descr="https://www.borzen.si/portals/0/images/hidro_elektrar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4146"/>
            <a:ext cx="5509260" cy="447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8"/>
          <a:stretch/>
        </p:blipFill>
        <p:spPr>
          <a:xfrm>
            <a:off x="5416296" y="1289608"/>
            <a:ext cx="2743200" cy="3648388"/>
          </a:xfrm>
          <a:prstGeom prst="rect">
            <a:avLst/>
          </a:prstGeom>
        </p:spPr>
      </p:pic>
      <p:pic>
        <p:nvPicPr>
          <p:cNvPr id="4" name="Slika 11" descr="http://www.instalater.si/files/images/7_stevilka/Slika-1__izmenicni_generator_01_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496" y="1804675"/>
            <a:ext cx="4032504" cy="445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avokotnik 5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Generator v hidroelektrarni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10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Generator v vetrni elektrarni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633" y="2156135"/>
            <a:ext cx="7315200" cy="386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5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1619250"/>
            <a:ext cx="4000500" cy="3619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169233" y="13928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Generator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6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33" y="1449049"/>
            <a:ext cx="6858000" cy="38100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1169233" y="13928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Generator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1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704" y="1460351"/>
            <a:ext cx="5715000" cy="38100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169233" y="13928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Generator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5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595" y="760601"/>
            <a:ext cx="10018586" cy="56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SCN37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074" cy="685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52"/>
          <a:stretch>
            <a:fillRect/>
          </a:stretch>
        </p:blipFill>
        <p:spPr bwMode="auto">
          <a:xfrm>
            <a:off x="9141074" y="2288857"/>
            <a:ext cx="3043362" cy="456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7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19237"/>
            <a:ext cx="97536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6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299802" y="823799"/>
            <a:ext cx="11647357" cy="30623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Primer:</a:t>
            </a:r>
            <a:endParaRPr lang="sl-SI" dirty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Tuljava ima 2100 ovojev in presek 2,0 cm</a:t>
            </a:r>
            <a:r>
              <a:rPr lang="sl-SI" sz="2500" baseline="300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 Postavimo jo v magnetno polje z gostoto 0,20 T, tako da je njena os vzporedna s silnicami.</a:t>
            </a:r>
          </a:p>
          <a:p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Kolikšna povprečna napetost se inducira:</a:t>
            </a:r>
          </a:p>
          <a:p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a) če jo v 0,10 s potegnemo iz magnetnega polja?</a:t>
            </a:r>
          </a:p>
          <a:p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b) če jo v 0,10 s zavrtimo tako, da je njena os pravokotna na silnice?</a:t>
            </a:r>
          </a:p>
          <a:p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c) če gostota magnetnega polja v 0,10 s pade na 0 T?</a:t>
            </a:r>
          </a:p>
        </p:txBody>
      </p:sp>
    </p:spTree>
    <p:extLst>
      <p:ext uri="{BB962C8B-B14F-4D97-AF65-F5344CB8AC3E}">
        <p14:creationId xmlns:p14="http://schemas.microsoft.com/office/powerpoint/2010/main" val="30955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68475" y="1918740"/>
            <a:ext cx="6455050" cy="3667397"/>
          </a:xfrm>
          <a:prstGeom prst="rect">
            <a:avLst/>
          </a:prstGeom>
        </p:spPr>
      </p:pic>
      <p:sp>
        <p:nvSpPr>
          <p:cNvPr id="4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Lastna indukcija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8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Transformator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275" y="227921"/>
            <a:ext cx="3301445" cy="372498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8389" y="136050"/>
            <a:ext cx="2535014" cy="3781903"/>
          </a:xfrm>
          <a:prstGeom prst="rect">
            <a:avLst/>
          </a:prstGeom>
        </p:spPr>
      </p:pic>
      <p:pic>
        <p:nvPicPr>
          <p:cNvPr id="10" name="Picture 2" descr="https://eucbeniki.sio.si/fizika9/200/Preprosttransformat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36" y="982429"/>
            <a:ext cx="4060821" cy="304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754" y="4181816"/>
            <a:ext cx="4429125" cy="248031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100" y="4176754"/>
            <a:ext cx="37719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2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027" y="1108753"/>
            <a:ext cx="3714750" cy="534352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219" y="2538656"/>
            <a:ext cx="4565237" cy="2799588"/>
          </a:xfrm>
          <a:prstGeom prst="rect">
            <a:avLst/>
          </a:prstGeom>
        </p:spPr>
      </p:pic>
      <p:pic>
        <p:nvPicPr>
          <p:cNvPr id="5" name="Slika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85" y="2204456"/>
            <a:ext cx="1866900" cy="2898362"/>
          </a:xfrm>
          <a:prstGeom prst="rect">
            <a:avLst/>
          </a:prstGeom>
        </p:spPr>
      </p:pic>
      <p:sp>
        <p:nvSpPr>
          <p:cNvPr id="6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Transformator</a:t>
            </a:r>
          </a:p>
        </p:txBody>
      </p:sp>
    </p:spTree>
    <p:extLst>
      <p:ext uri="{BB962C8B-B14F-4D97-AF65-F5344CB8AC3E}">
        <p14:creationId xmlns:p14="http://schemas.microsoft.com/office/powerpoint/2010/main" val="308535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upload.wikimedia.org/wikipedia/commons/0/06/Transformator-1-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"/>
          <a:stretch/>
        </p:blipFill>
        <p:spPr bwMode="auto">
          <a:xfrm>
            <a:off x="870543" y="2818392"/>
            <a:ext cx="2815016" cy="27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2"/>
          <p:cNvSpPr/>
          <p:nvPr/>
        </p:nvSpPr>
        <p:spPr>
          <a:xfrm>
            <a:off x="870543" y="1079533"/>
            <a:ext cx="1057117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Transformator deluje na izmenični tok.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Magnetno polje </a:t>
            </a:r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primarne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tuljave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inducira napetost na </a:t>
            </a:r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sekundarni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tuljavi.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4824071" y="3701675"/>
                <a:ext cx="1935532" cy="9694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𝐔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071" y="3701675"/>
                <a:ext cx="1935532" cy="9694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7898115" y="3701675"/>
                <a:ext cx="1935532" cy="9694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𝐈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115" y="3701675"/>
                <a:ext cx="1935532" cy="969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Transformator</a:t>
            </a:r>
          </a:p>
        </p:txBody>
      </p:sp>
    </p:spTree>
    <p:extLst>
      <p:ext uri="{BB962C8B-B14F-4D97-AF65-F5344CB8AC3E}">
        <p14:creationId xmlns:p14="http://schemas.microsoft.com/office/powerpoint/2010/main" val="259618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369" y="1738296"/>
            <a:ext cx="4853940" cy="3733800"/>
          </a:xfrm>
          <a:prstGeom prst="rect">
            <a:avLst/>
          </a:prstGeom>
        </p:spPr>
      </p:pic>
      <p:sp>
        <p:nvSpPr>
          <p:cNvPr id="4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Transformator</a:t>
            </a:r>
          </a:p>
        </p:txBody>
      </p:sp>
      <p:sp>
        <p:nvSpPr>
          <p:cNvPr id="5" name="Pravokotnik 2"/>
          <p:cNvSpPr/>
          <p:nvPr/>
        </p:nvSpPr>
        <p:spPr>
          <a:xfrm>
            <a:off x="6096000" y="2331031"/>
            <a:ext cx="553976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Moč transformatorja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2"/>
              <p:cNvSpPr/>
              <p:nvPr/>
            </p:nvSpPr>
            <p:spPr>
              <a:xfrm>
                <a:off x="7472849" y="3216887"/>
                <a:ext cx="278606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𝐏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</m:t>
                          </m:r>
                        </m:sub>
                      </m:sSub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𝐏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849" y="3216887"/>
                <a:ext cx="278606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7472849" y="3956803"/>
                <a:ext cx="278606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𝐈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</m:t>
                          </m:r>
                        </m:sub>
                      </m:sSub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𝐈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849" y="3956803"/>
                <a:ext cx="278606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120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374753" y="1048652"/>
            <a:ext cx="11527437" cy="15234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Primer:</a:t>
            </a:r>
            <a:endParaRPr lang="sl-SI" dirty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Hišna napeljava je priključena na sekundarno tuljavo transformatorja. Na primarno tuljavo je speljan kabel z napetostjo 11 kV. Koliko ovojev ima sekundarna tuljava, če jih ima primarna sto tisoč?</a:t>
            </a:r>
          </a:p>
        </p:txBody>
      </p:sp>
    </p:spTree>
    <p:extLst>
      <p:ext uri="{BB962C8B-B14F-4D97-AF65-F5344CB8AC3E}">
        <p14:creationId xmlns:p14="http://schemas.microsoft.com/office/powerpoint/2010/main" val="23225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SCN37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210324" cy="690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3"/>
          <a:stretch>
            <a:fillRect/>
          </a:stretch>
        </p:blipFill>
        <p:spPr bwMode="auto">
          <a:xfrm>
            <a:off x="9210319" y="1447903"/>
            <a:ext cx="2972622" cy="443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9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enerating Electricity - 3 Factors - YouTub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4038" y="870289"/>
            <a:ext cx="9144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5176603" y="427131"/>
            <a:ext cx="666562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i="1" u="sng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Opažanja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Kadar se magnet v tuljavi premika,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zazna voltmeter spremembo napetosti v tuljavi.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magnet miruje, je napetost nič in se ne spreminja.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5004215" y="3132658"/>
            <a:ext cx="669560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i="1" u="sng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Sklep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Spreminjajoče magnetno polje (</a:t>
            </a:r>
            <a:r>
              <a:rPr lang="sl-SI" sz="2500" b="1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tuljavi </a:t>
            </a:r>
            <a:r>
              <a:rPr lang="sl-SI" sz="2500" b="1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inducira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napetost (</a:t>
            </a:r>
            <a:r>
              <a:rPr lang="sl-SI" sz="2500" b="1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5176603" y="4684023"/>
            <a:ext cx="6350833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Tok (I) v vodniku se inducira v takšni smeri,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da smer magnetnega polja (ki ga povzroči I) </a:t>
            </a:r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nasprotuje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spremembi magnetnega polja.</a:t>
            </a:r>
          </a:p>
        </p:txBody>
      </p:sp>
      <p:pic>
        <p:nvPicPr>
          <p:cNvPr id="5" name="Slika 4" descr="Rezultat iskanja slik za magnetni pretok skozi tuljav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61" y="1060651"/>
            <a:ext cx="4381500" cy="4171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50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232321" y="1249797"/>
                <a:ext cx="11469285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Določitev inducirane napetosti začnemo z določanjem </a:t>
                </a:r>
                <a:r>
                  <a:rPr lang="sl-SI" sz="2500" b="1" dirty="0">
                    <a:ln w="3175">
                      <a:noFill/>
                    </a:ln>
                    <a:solidFill>
                      <a:srgbClr val="00B05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magnetnega pretoka </a:t>
                </a:r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400" b="1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a:rPr lang="sl-SI" sz="2400" b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  <a:sym typeface="Symbol" panose="05050102010706020507" pitchFamily="18" charset="2"/>
                          </a:rPr>
                          <m:t></m:t>
                        </m:r>
                      </m:e>
                      <m:sub>
                        <m:r>
                          <a:rPr lang="sl-SI" sz="2400" b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𝐦</m:t>
                        </m:r>
                      </m:sub>
                    </m:sSub>
                  </m:oMath>
                </a14:m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21" y="1249797"/>
                <a:ext cx="11469285" cy="861774"/>
              </a:xfrm>
              <a:prstGeom prst="rect">
                <a:avLst/>
              </a:prstGeom>
              <a:blipFill>
                <a:blip r:embed="rId2"/>
                <a:stretch>
                  <a:fillRect l="-850" t="-4965" b="-1631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2"/>
              <p:cNvSpPr/>
              <p:nvPr/>
            </p:nvSpPr>
            <p:spPr>
              <a:xfrm>
                <a:off x="5038882" y="2517976"/>
                <a:ext cx="5029755" cy="578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sz="28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a:rPr lang="sl-SI" sz="2800" b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  <a:sym typeface="Symbol" panose="05050102010706020507" pitchFamily="18" charset="2"/>
                          </a:rPr>
                          <m:t></m:t>
                        </m:r>
                      </m:e>
                      <m:sub>
                        <m:r>
                          <a:rPr lang="sl-SI" sz="2800" b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𝐦</m:t>
                        </m:r>
                      </m:sub>
                    </m:sSub>
                    <m:r>
                      <a:rPr lang="sl-SI" sz="28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=</m:t>
                    </m:r>
                    <m:acc>
                      <m:accPr>
                        <m:chr m:val="⃑"/>
                        <m:ctrlPr>
                          <a:rPr lang="sl-SI" sz="28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l-SI" sz="28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a:rPr lang="sl-SI" sz="28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∙</m:t>
                    </m:r>
                    <m:acc>
                      <m:accPr>
                        <m:chr m:val="⃑"/>
                        <m:ctrlPr>
                          <a:rPr lang="sl-SI" sz="28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l-SI" sz="2800" b="1" i="1" smtClean="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</m:acc>
                    <m:r>
                      <a:rPr lang="sl-SI" sz="28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l-SI" sz="28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r>
                      <a:rPr lang="sl-SI" sz="2800" b="1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𝐒</m:t>
                    </m:r>
                    <m:r>
                      <a:rPr lang="sl-SI" sz="28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2800" b="1" i="0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𝐜𝐨𝐬</m:t>
                    </m:r>
                    <m:r>
                      <a:rPr lang="sl-SI" sz="2800" b="1" i="1" smtClean="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𝛂</m:t>
                    </m:r>
                  </m:oMath>
                </a14:m>
                <a:r>
                  <a:rPr lang="sl-SI" sz="2800" b="1" dirty="0" smtClean="0">
                    <a:ln w="3175">
                      <a:noFill/>
                    </a:ln>
                    <a:solidFill>
                      <a:srgbClr val="00B05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882" y="2517976"/>
                <a:ext cx="5029755" cy="5783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4441614" y="4517813"/>
            <a:ext cx="562702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Magnetni pretok je skalarni produkt gostote 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magnetnega polja (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B) in 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površine (S).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5476126" y="3351062"/>
                <a:ext cx="3656238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𝟏𝐓</m:t>
                      </m:r>
                      <m:sSup>
                        <m:sSup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p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𝐦</m:t>
                          </m:r>
                        </m:e>
                        <m:sup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</m:sup>
                      </m:sSup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𝐕𝐬</m:t>
                      </m:r>
                      <m:r>
                        <a:rPr lang="sl-SI" sz="28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800" b="1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𝟏</m:t>
                      </m:r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𝐖𝐛</m:t>
                      </m:r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126" y="3351062"/>
                <a:ext cx="3656238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2"/>
          <p:cNvSpPr/>
          <p:nvPr/>
        </p:nvSpPr>
        <p:spPr>
          <a:xfrm>
            <a:off x="8751511" y="3364706"/>
            <a:ext cx="1683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800" dirty="0" err="1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weber</a:t>
            </a:r>
            <a:r>
              <a:rPr lang="sl-SI" sz="2800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29343" y="2916348"/>
            <a:ext cx="3008801" cy="3067358"/>
            <a:chOff x="2060080" y="3096900"/>
            <a:chExt cx="3008801" cy="3067358"/>
          </a:xfrm>
        </p:grpSpPr>
        <p:pic>
          <p:nvPicPr>
            <p:cNvPr id="1026" name="Picture 2" descr="https://upload.wikimedia.org/wikipedia/commons/0/06/Magnetic_flux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0080" y="3096900"/>
              <a:ext cx="2523392" cy="3067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Pravokotnik 2"/>
            <p:cNvSpPr/>
            <p:nvPr/>
          </p:nvSpPr>
          <p:spPr>
            <a:xfrm>
              <a:off x="4098062" y="3163716"/>
              <a:ext cx="97081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800" dirty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</a:p>
          </p:txBody>
        </p:sp>
        <p:sp>
          <p:nvSpPr>
            <p:cNvPr id="14" name="Pravokotnik 2"/>
            <p:cNvSpPr/>
            <p:nvPr/>
          </p:nvSpPr>
          <p:spPr>
            <a:xfrm>
              <a:off x="4064847" y="4630579"/>
              <a:ext cx="97081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800" dirty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S</a:t>
              </a:r>
            </a:p>
          </p:txBody>
        </p:sp>
      </p:grpSp>
      <p:sp>
        <p:nvSpPr>
          <p:cNvPr id="11" name="Pravokotnik 10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Indukcija in magnetni pretok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PoljeZBesedilom 1"/>
          <p:cNvSpPr txBox="1"/>
          <p:nvPr/>
        </p:nvSpPr>
        <p:spPr>
          <a:xfrm>
            <a:off x="3527077" y="2517976"/>
            <a:ext cx="172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Definicija:</a:t>
            </a:r>
            <a:endParaRPr lang="sl-SI" sz="28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3770366" y="3398943"/>
            <a:ext cx="1121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 smtClean="0"/>
              <a:t>Enota: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26315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11" grpId="0"/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otnik 2"/>
              <p:cNvSpPr/>
              <p:nvPr/>
            </p:nvSpPr>
            <p:spPr>
              <a:xfrm>
                <a:off x="4756150" y="3272120"/>
                <a:ext cx="2679700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𝐢</m:t>
                          </m:r>
                        </m:sub>
                      </m:sSub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=−</m:t>
                      </m:r>
                      <m:f>
                        <m:f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  <a:sym typeface="Symbol" panose="05050102010706020507" pitchFamily="18" charset="2"/>
                                </a:rPr>
                                <m:t>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∆</m:t>
                          </m:r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2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150" y="3272120"/>
                <a:ext cx="2679700" cy="8989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1524000" y="1281287"/>
                <a:ext cx="9144000" cy="513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Če se spreminjajo B, S ali </a:t>
                </a:r>
                <a:r>
                  <a:rPr lang="el-GR" sz="2500" dirty="0" smtClean="0">
                    <a:ln w="3175">
                      <a:noFill/>
                    </a:ln>
                    <a:latin typeface="Arial" panose="020B0604020202020204" pitchFamily="34" charset="0"/>
                    <a:ea typeface="Verdana" pitchFamily="34" charset="0"/>
                    <a:cs typeface="Arial" panose="020B0604020202020204" pitchFamily="34" charset="0"/>
                  </a:rPr>
                  <a:t>α</a:t>
                </a:r>
                <a:r>
                  <a:rPr lang="sl-SI" sz="2500" dirty="0" smtClean="0">
                    <a:ln w="3175">
                      <a:noFill/>
                    </a:ln>
                    <a:latin typeface="Arial" panose="020B0604020202020204" pitchFamily="34" charset="0"/>
                    <a:ea typeface="Verdana" pitchFamily="34" charset="0"/>
                    <a:cs typeface="Arial" panose="020B0604020202020204" pitchFamily="34" charset="0"/>
                  </a:rPr>
                  <a:t>, se spremeni tudi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800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a:rPr lang="sl-SI" sz="280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  <a:sym typeface="Symbol" panose="05050102010706020507" pitchFamily="18" charset="2"/>
                          </a:rPr>
                          <m:t>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sl-SI" sz="280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m</m:t>
                        </m:r>
                      </m:sub>
                    </m:sSub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.</a:t>
                </a:r>
                <a:endParaRPr lang="sl-SI" sz="2500" dirty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281287"/>
                <a:ext cx="9144000" cy="513282"/>
              </a:xfrm>
              <a:prstGeom prst="rect">
                <a:avLst/>
              </a:prstGeom>
              <a:blipFill>
                <a:blip r:embed="rId3"/>
                <a:stretch>
                  <a:fillRect t="-4762" b="-2619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2"/>
              <p:cNvSpPr/>
              <p:nvPr/>
            </p:nvSpPr>
            <p:spPr>
              <a:xfrm>
                <a:off x="1524000" y="2125657"/>
                <a:ext cx="91440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800" dirty="0">
                    <a:ln w="3175">
                      <a:noFill/>
                    </a:ln>
                    <a:ea typeface="Cambria Math" panose="02040503050406030204" pitchFamily="18" charset="0"/>
                    <a:cs typeface="Verdana" pitchFamily="34" charset="0"/>
                  </a:rPr>
                  <a:t>Glede na </a:t>
                </a:r>
                <a14:m>
                  <m:oMath xmlns:m="http://schemas.openxmlformats.org/officeDocument/2006/math">
                    <m:r>
                      <a:rPr lang="sl-SI" sz="280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∆</m:t>
                    </m:r>
                    <m:sSub>
                      <m:sSubPr>
                        <m:ctrlPr>
                          <a:rPr lang="sl-SI" sz="2800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a:rPr lang="sl-SI" sz="280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  <a:sym typeface="Symbol" panose="05050102010706020507" pitchFamily="18" charset="2"/>
                          </a:rPr>
                          <m:t>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sl-SI" sz="280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m</m:t>
                        </m:r>
                      </m:sub>
                    </m:sSub>
                  </m:oMath>
                </a14:m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v času (</a:t>
                </a:r>
                <a14:m>
                  <m:oMath xmlns:m="http://schemas.openxmlformats.org/officeDocument/2006/math">
                    <m:r>
                      <a:rPr lang="sl-SI" sz="280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sl-SI" sz="2800">
                        <a:ln w="3175">
                          <a:noFill/>
                        </a:ln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t</m:t>
                    </m:r>
                  </m:oMath>
                </a14:m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)</a:t>
                </a:r>
              </a:p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se v zanki inducira napetost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800" i="1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sz="280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sl-SI" sz="2800">
                            <a:ln w="3175">
                              <a:noFill/>
                            </a:ln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125657"/>
                <a:ext cx="9144000" cy="954107"/>
              </a:xfrm>
              <a:prstGeom prst="rect">
                <a:avLst/>
              </a:prstGeom>
              <a:blipFill>
                <a:blip r:embed="rId4"/>
                <a:stretch>
                  <a:fillRect t="-6410" b="-1217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1524000" y="454528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dirty="0">
                <a:ln w="3175">
                  <a:noFill/>
                </a:ln>
                <a:ea typeface="Cambria Math" panose="02040503050406030204" pitchFamily="18" charset="0"/>
                <a:cs typeface="Verdana" pitchFamily="34" charset="0"/>
              </a:rPr>
              <a:t>Zank je lahko tudi več (v tuljavi z </a:t>
            </a:r>
            <a:r>
              <a:rPr lang="sl-SI" sz="2800" dirty="0">
                <a:ln w="3175">
                  <a:noFill/>
                </a:ln>
                <a:solidFill>
                  <a:srgbClr val="00B050"/>
                </a:solidFill>
                <a:ea typeface="Cambria Math" panose="02040503050406030204" pitchFamily="18" charset="0"/>
                <a:cs typeface="Verdana" pitchFamily="34" charset="0"/>
              </a:rPr>
              <a:t>N</a:t>
            </a:r>
            <a:r>
              <a:rPr lang="sl-SI" sz="2800" dirty="0">
                <a:ln w="3175">
                  <a:noFill/>
                </a:ln>
                <a:ea typeface="Cambria Math" panose="02040503050406030204" pitchFamily="18" charset="0"/>
                <a:cs typeface="Verdana" pitchFamily="34" charset="0"/>
              </a:rPr>
              <a:t> ovoji).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2"/>
              <p:cNvSpPr/>
              <p:nvPr/>
            </p:nvSpPr>
            <p:spPr>
              <a:xfrm>
                <a:off x="4756150" y="5482436"/>
                <a:ext cx="2679700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e>
                        <m:sub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𝐢</m:t>
                          </m:r>
                        </m:sub>
                      </m:sSub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=−</m:t>
                      </m:r>
                      <m:r>
                        <a:rPr lang="sl-SI" sz="28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𝐍</m:t>
                      </m:r>
                      <m:f>
                        <m:fPr>
                          <m:ctrlPr>
                            <a:rPr lang="sl-SI" sz="28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sl-SI" sz="28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  <a:sym typeface="Symbol" panose="05050102010706020507" pitchFamily="18" charset="2"/>
                                </a:rPr>
                                <m:t></m:t>
                              </m:r>
                            </m:e>
                            <m:sub>
                              <m:r>
                                <a:rPr lang="sl-SI" sz="28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𝐦</m:t>
                              </m:r>
                            </m:sub>
                          </m:sSub>
                        </m:num>
                        <m:den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∆</m:t>
                          </m:r>
                          <m:r>
                            <a:rPr lang="sl-SI" sz="28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sl-SI" sz="2800" b="1" dirty="0">
                  <a:ln w="3175">
                    <a:noFill/>
                  </a:ln>
                  <a:solidFill>
                    <a:srgbClr val="00B050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150" y="5482436"/>
                <a:ext cx="2679700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6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Indukcija in magnetni pretok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40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321" y="1240436"/>
            <a:ext cx="9498140" cy="5340096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Faradayev zakon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70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 rotWithShape="1">
          <a:blip r:embed="rId2"/>
          <a:srcRect l="34507" t="14229" r="33258" b="19746"/>
          <a:stretch/>
        </p:blipFill>
        <p:spPr bwMode="auto">
          <a:xfrm>
            <a:off x="464695" y="1379095"/>
            <a:ext cx="4194144" cy="48298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1169233" y="27419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Indukcija pri gibanju vodnika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2385720" y="1738859"/>
            <a:ext cx="567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 e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01890" y="5428937"/>
            <a:ext cx="567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- e</a:t>
            </a:r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838" y="1379095"/>
            <a:ext cx="7304913" cy="481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2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314</Words>
  <Application>Microsoft Office PowerPoint</Application>
  <PresentationFormat>Širokozaslonsko</PresentationFormat>
  <Paragraphs>62</Paragraphs>
  <Slides>27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Symbol</vt:lpstr>
      <vt:lpstr>Verdana</vt:lpstr>
      <vt:lpstr>Officeova tema</vt:lpstr>
      <vt:lpstr>Indukcija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Angela</dc:creator>
  <cp:lastModifiedBy>Angela</cp:lastModifiedBy>
  <cp:revision>36</cp:revision>
  <dcterms:created xsi:type="dcterms:W3CDTF">2019-11-05T06:39:36Z</dcterms:created>
  <dcterms:modified xsi:type="dcterms:W3CDTF">2019-12-16T10:06:41Z</dcterms:modified>
</cp:coreProperties>
</file>