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m4a" ContentType="audio/mp4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3"/>
  </p:notesMasterIdLst>
  <p:sldIdLst>
    <p:sldId id="324" r:id="rId2"/>
    <p:sldId id="322" r:id="rId3"/>
    <p:sldId id="323" r:id="rId4"/>
    <p:sldId id="263" r:id="rId5"/>
    <p:sldId id="261" r:id="rId6"/>
    <p:sldId id="264" r:id="rId7"/>
    <p:sldId id="294" r:id="rId8"/>
    <p:sldId id="265" r:id="rId9"/>
    <p:sldId id="267" r:id="rId10"/>
    <p:sldId id="268" r:id="rId11"/>
    <p:sldId id="266" r:id="rId12"/>
    <p:sldId id="270" r:id="rId13"/>
    <p:sldId id="271" r:id="rId14"/>
    <p:sldId id="295" r:id="rId15"/>
    <p:sldId id="296" r:id="rId16"/>
    <p:sldId id="297" r:id="rId17"/>
    <p:sldId id="298" r:id="rId18"/>
    <p:sldId id="299" r:id="rId19"/>
    <p:sldId id="275" r:id="rId20"/>
    <p:sldId id="273" r:id="rId21"/>
    <p:sldId id="274" r:id="rId22"/>
    <p:sldId id="276" r:id="rId23"/>
    <p:sldId id="277" r:id="rId24"/>
    <p:sldId id="278" r:id="rId25"/>
    <p:sldId id="280" r:id="rId26"/>
    <p:sldId id="316" r:id="rId27"/>
    <p:sldId id="317" r:id="rId28"/>
    <p:sldId id="290" r:id="rId29"/>
    <p:sldId id="300" r:id="rId30"/>
    <p:sldId id="301" r:id="rId31"/>
    <p:sldId id="303" r:id="rId32"/>
    <p:sldId id="282" r:id="rId33"/>
    <p:sldId id="284" r:id="rId34"/>
    <p:sldId id="302" r:id="rId35"/>
    <p:sldId id="283" r:id="rId36"/>
    <p:sldId id="293" r:id="rId37"/>
    <p:sldId id="279" r:id="rId38"/>
    <p:sldId id="285" r:id="rId39"/>
    <p:sldId id="286" r:id="rId40"/>
    <p:sldId id="318" r:id="rId41"/>
    <p:sldId id="319" r:id="rId42"/>
    <p:sldId id="287" r:id="rId43"/>
    <p:sldId id="325" r:id="rId44"/>
    <p:sldId id="326" r:id="rId45"/>
    <p:sldId id="288" r:id="rId46"/>
    <p:sldId id="289" r:id="rId47"/>
    <p:sldId id="304" r:id="rId48"/>
    <p:sldId id="305" r:id="rId49"/>
    <p:sldId id="315" r:id="rId50"/>
    <p:sldId id="306" r:id="rId51"/>
    <p:sldId id="307" r:id="rId52"/>
    <p:sldId id="308" r:id="rId53"/>
    <p:sldId id="309" r:id="rId54"/>
    <p:sldId id="310" r:id="rId55"/>
    <p:sldId id="311" r:id="rId56"/>
    <p:sldId id="291" r:id="rId57"/>
    <p:sldId id="312" r:id="rId58"/>
    <p:sldId id="314" r:id="rId59"/>
    <p:sldId id="313" r:id="rId60"/>
    <p:sldId id="320" r:id="rId61"/>
    <p:sldId id="262" r:id="rId62"/>
  </p:sldIdLst>
  <p:sldSz cx="9144000" cy="6858000" type="screen4x3"/>
  <p:notesSz cx="7099300" cy="10234613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D23A"/>
    <a:srgbClr val="ED001D"/>
    <a:srgbClr val="FACE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06" autoAdjust="0"/>
    <p:restoredTop sz="88934" autoAdjust="0"/>
  </p:normalViewPr>
  <p:slideViewPr>
    <p:cSldViewPr snapToGrid="0">
      <p:cViewPr varScale="1">
        <p:scale>
          <a:sx n="71" d="100"/>
          <a:sy n="71" d="100"/>
        </p:scale>
        <p:origin x="1656" y="45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4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3100F149-DFD8-4BF0-9DDB-273A67A11997}" type="datetimeFigureOut">
              <a:rPr lang="sl-SI" smtClean="0"/>
              <a:t>11. 2. 2019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D4DF6E2-5585-4BFE-89E2-42AB6203C01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00058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nsourcephysics.org/osp/EJSS/4116/144.htm" TargetMode="External"/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10.3 Električni tok</a:t>
            </a:r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635229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40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930201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https://www.earq.com/hearing-loss/ear-anatomy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43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962614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http://www.esa.int/var/esa/storage/images/esa_multimedia/images/2006/04/deep_space_radio_antenna_in_cebreros/9679107-3-eng-GB/Deep_space_radio_antenna_in_Cebreros.jpg</a:t>
            </a:r>
            <a:endParaRPr lang="en-GB" dirty="0" smtClean="0"/>
          </a:p>
          <a:p>
            <a:r>
              <a:rPr lang="sl-SI" dirty="0" smtClean="0"/>
              <a:t>http://i.ebayimg.com/00/s/NTY2WDg0OA==/z/mXcAAOSwl8NVYuN2/$_32.JPG?set_id=880000500F</a:t>
            </a:r>
            <a:endParaRPr lang="en-GB" dirty="0" smtClean="0"/>
          </a:p>
          <a:p>
            <a:r>
              <a:rPr lang="en-GB" dirty="0" smtClean="0"/>
              <a:t>http://www.geeky-gadgets.com/wp-content/uploads/2009/12/GSM-Encryption-Gets-Hacked_1.jpg</a:t>
            </a:r>
          </a:p>
          <a:p>
            <a:r>
              <a:rPr lang="en-GB" dirty="0" smtClean="0"/>
              <a:t>http://johnlewis.scene7.com/is/image/JohnLewis/231283644?$prod_exlrg$</a:t>
            </a:r>
          </a:p>
          <a:p>
            <a:endParaRPr lang="en-GB" dirty="0" smtClean="0"/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50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401558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https://i.ytimg.com/vi/WB5jmdJvQeU/maxresdefault.jpg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51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090809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http://www.theneweconomy.com/wp-content/uploads/2014/03/A-heat-loss-detection-device-used-with-an-infrared-thermal-camera.jpg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52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86254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http://cdn.zmescience.com/wp-content/uploads/2015/02/UV_and_Vis_Sunscreen.jpg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53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658710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https://upload.wikimedia.org/wikipedia/commons/thumb/c/c0/Eyesensitivity.svg/1163px-Eyesensitivity.svg.png</a:t>
            </a:r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57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70829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http://image.tutorvista.com/content/feed/u2244/sphere.GIF</a:t>
            </a:r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59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82791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Primeri uporabe pojava magnetnega polja.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4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687878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magnetno polje naravnih magnetov</a:t>
            </a:r>
          </a:p>
          <a:p>
            <a:pPr marL="185715" indent="-185715">
              <a:buFontTx/>
              <a:buChar char="-"/>
            </a:pPr>
            <a:r>
              <a:rPr lang="sl-SI" dirty="0" smtClean="0"/>
              <a:t>zemlja</a:t>
            </a:r>
          </a:p>
          <a:p>
            <a:pPr marL="185715" indent="-185715">
              <a:buFontTx/>
              <a:buChar char="-"/>
            </a:pPr>
            <a:r>
              <a:rPr lang="sl-SI" dirty="0" smtClean="0"/>
              <a:t>paličasti</a:t>
            </a:r>
            <a:r>
              <a:rPr lang="sl-SI" baseline="0" dirty="0" smtClean="0"/>
              <a:t> in podkvasti magnet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34802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http://www.math.tamu.edu/~mpilant/math308/Matlab/double_pendulum_fig1b.png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203936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http://www.physbot.co.uk/uploads/1/2/5/0/12507040/873889_orig.png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274032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http://2.bp.blogspot.com/-5CJvKZzAu7M/TgmalECumoI/AAAAAAAADUw/N1TZAlTD7lo/s1600/taipei_2%255B1%255D.jpg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16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952128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http://lh6.ggpht.com/-ZT18P1thyPA/U-NGlvbAiVI/AAAAAAAA09c/doo-vWlGVfw/Taipei_101_Damper%25255B2%25255D.png?imgmax=800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667309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https://youtu.be/wrzWAox8NCM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37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729978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>
                <a:hlinkClick r:id="rId3"/>
              </a:rPr>
              <a:t>http://www.opensourcephysics.org/osp/EJSS/4116/144.htm</a:t>
            </a:r>
            <a:endParaRPr lang="en-GB" dirty="0" smtClean="0"/>
          </a:p>
          <a:p>
            <a:r>
              <a:rPr lang="sl-SI" dirty="0" smtClean="0"/>
              <a:t>http://www.szynalski.com/tone-generator/</a:t>
            </a:r>
            <a:endParaRPr lang="en-GB" dirty="0" smtClean="0"/>
          </a:p>
          <a:p>
            <a:r>
              <a:rPr lang="sl-SI" smtClean="0"/>
              <a:t>http://onlinetonegenerator.com/noise.html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39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76868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11. 2. 2019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71434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11. 2. 2019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61913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11. 2. 2019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21560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11. 2. 2019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81997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11. 2. 2019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50909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11. 2. 2019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3991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11. 2. 2019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50699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11. 2. 2019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41663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11. 2. 2019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22881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11. 2. 2019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3448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11. 2. 2019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57315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7EB54-DE56-4F77-B042-0D805E6DE1C9}" type="datetimeFigureOut">
              <a:rPr lang="sl-SI" smtClean="0"/>
              <a:t>11. 2. 2019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08329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nFzu6CNtqec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7.w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image" Target="../media/image43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3.wmf"/><Relationship Id="rId11" Type="http://schemas.openxmlformats.org/officeDocument/2006/relationships/hyperlink" Target="http://www.opensourcephysics.org/osp/EJSS/4030/138.htm" TargetMode="External"/><Relationship Id="rId5" Type="http://schemas.openxmlformats.org/officeDocument/2006/relationships/oleObject" Target="../embeddings/oleObject8.bin"/><Relationship Id="rId10" Type="http://schemas.openxmlformats.org/officeDocument/2006/relationships/oleObject" Target="../embeddings/oleObject12.bin"/><Relationship Id="rId4" Type="http://schemas.openxmlformats.org/officeDocument/2006/relationships/image" Target="../media/image44.wmf"/><Relationship Id="rId9" Type="http://schemas.openxmlformats.org/officeDocument/2006/relationships/oleObject" Target="../embeddings/oleObject11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nsourcephysics.org/osp/EJSS/4030/138.htm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nsourcephysics.org/osp/EJSS/4124/152.htm" TargetMode="Externa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nsourcephysics.org/osp/EJSS/4031/139.htm" TargetMode="External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hyperlink" Target="http://www.opensourcephysics.org/osp/EJSS/4031/139.htm" TargetMode="Externa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notesSlide" Target="../notesSlides/notesSlide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0.png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opensourcephysics.org/osp/EJSS/4125/153.htm" TargetMode="Externa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audio" Target="../media/media7.m4a"/><Relationship Id="rId13" Type="http://schemas.openxmlformats.org/officeDocument/2006/relationships/hyperlink" Target="http://onlinetonegenerator.com/noise.html" TargetMode="External"/><Relationship Id="rId3" Type="http://schemas.microsoft.com/office/2007/relationships/media" Target="../media/media5.m4a"/><Relationship Id="rId7" Type="http://schemas.microsoft.com/office/2007/relationships/media" Target="../media/media7.m4a"/><Relationship Id="rId12" Type="http://schemas.openxmlformats.org/officeDocument/2006/relationships/hyperlink" Target="http://www.opensourcephysics.org/osp/EJSS/4116/144.htm" TargetMode="Externa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audio" Target="../media/media6.m4a"/><Relationship Id="rId11" Type="http://schemas.openxmlformats.org/officeDocument/2006/relationships/image" Target="../media/image57.png"/><Relationship Id="rId5" Type="http://schemas.microsoft.com/office/2007/relationships/media" Target="../media/media6.m4a"/><Relationship Id="rId10" Type="http://schemas.openxmlformats.org/officeDocument/2006/relationships/notesSlide" Target="../notesSlides/notesSlide9.xml"/><Relationship Id="rId4" Type="http://schemas.openxmlformats.org/officeDocument/2006/relationships/audio" Target="../media/media5.m4a"/><Relationship Id="rId9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gif"/><Relationship Id="rId9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hvkipAlRKq0" TargetMode="External"/><Relationship Id="rId6" Type="http://schemas.openxmlformats.org/officeDocument/2006/relationships/image" Target="../media/image59.png"/><Relationship Id="rId5" Type="http://schemas.openxmlformats.org/officeDocument/2006/relationships/hyperlink" Target="https://www.youtube.com/watch?v=hvkipAlRKq0" TargetMode="External"/><Relationship Id="rId4" Type="http://schemas.openxmlformats.org/officeDocument/2006/relationships/image" Target="../media/image58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0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65.wm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0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0.png"/><Relationship Id="rId3" Type="http://schemas.openxmlformats.org/officeDocument/2006/relationships/image" Target="../media/image65.png"/><Relationship Id="rId7" Type="http://schemas.openxmlformats.org/officeDocument/2006/relationships/image" Target="../media/image69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GIF"/><Relationship Id="rId5" Type="http://schemas.openxmlformats.org/officeDocument/2006/relationships/image" Target="../media/image670.png"/><Relationship Id="rId4" Type="http://schemas.openxmlformats.org/officeDocument/2006/relationships/image" Target="../media/image66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2"/>
          <p:cNvSpPr/>
          <p:nvPr/>
        </p:nvSpPr>
        <p:spPr>
          <a:xfrm>
            <a:off x="0" y="836712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Nihanje</a:t>
            </a:r>
            <a:r>
              <a:rPr lang="en-GB" sz="4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</a:t>
            </a:r>
            <a:r>
              <a:rPr lang="en-GB" sz="4000" b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valovanje</a:t>
            </a:r>
            <a:endParaRPr lang="en-GB" sz="4000" b="1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957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700630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Grafi nihanja</a:t>
            </a:r>
          </a:p>
        </p:txBody>
      </p:sp>
      <p:sp>
        <p:nvSpPr>
          <p:cNvPr id="3" name="Pravokotnik 2"/>
          <p:cNvSpPr/>
          <p:nvPr/>
        </p:nvSpPr>
        <p:spPr>
          <a:xfrm>
            <a:off x="0" y="2286784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atin typeface="Cambria" panose="02040503050406030204" pitchFamily="18" charset="0"/>
              </a:rPr>
              <a:t>Za nihanje s t</a:t>
            </a:r>
            <a:r>
              <a:rPr lang="sl-SI" sz="2500" baseline="-25000" dirty="0">
                <a:latin typeface="Cambria" panose="02040503050406030204" pitchFamily="18" charset="0"/>
              </a:rPr>
              <a:t>0</a:t>
            </a:r>
            <a:r>
              <a:rPr lang="sl-SI" sz="2500" dirty="0">
                <a:latin typeface="Cambria" panose="02040503050406030204" pitchFamily="18" charset="0"/>
              </a:rPr>
              <a:t> = 2 s nariši grafe </a:t>
            </a:r>
            <a:r>
              <a:rPr lang="sl-SI" sz="2500" dirty="0" smtClean="0">
                <a:latin typeface="Cambria" panose="02040503050406030204" pitchFamily="18" charset="0"/>
              </a:rPr>
              <a:t>x(t</a:t>
            </a:r>
            <a:r>
              <a:rPr lang="sl-SI" sz="2500" dirty="0">
                <a:latin typeface="Cambria" panose="02040503050406030204" pitchFamily="18" charset="0"/>
              </a:rPr>
              <a:t>), v(t) ter a(t).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24"/>
              <p:cNvSpPr txBox="1"/>
              <p:nvPr/>
            </p:nvSpPr>
            <p:spPr>
              <a:xfrm>
                <a:off x="2931816" y="435188"/>
                <a:ext cx="1640184" cy="100880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</m:num>
                        <m:den>
                          <m:sSub>
                            <m:sSubPr>
                              <m:ctrlPr>
                                <a:rPr lang="sl-SI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t</m:t>
                              </m:r>
                            </m:e>
                            <m:sub>
                              <m: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1816" y="435188"/>
                <a:ext cx="1640184" cy="100880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24"/>
              <p:cNvSpPr txBox="1"/>
              <p:nvPr/>
            </p:nvSpPr>
            <p:spPr>
              <a:xfrm>
                <a:off x="4841106" y="3256281"/>
                <a:ext cx="303523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x</m:t>
                      </m:r>
                      <m:r>
                        <a:rPr lang="sl-SI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sz="3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o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sin</m:t>
                      </m:r>
                      <m:r>
                        <a:rPr lang="sl-SI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⁡(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ωt</m:t>
                      </m:r>
                      <m:r>
                        <a:rPr lang="sl-SI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sl-SI" sz="3200" dirty="0">
                  <a:solidFill>
                    <a:srgbClr val="C0000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1106" y="3256281"/>
                <a:ext cx="3035230" cy="4924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24"/>
              <p:cNvSpPr txBox="1"/>
              <p:nvPr/>
            </p:nvSpPr>
            <p:spPr>
              <a:xfrm>
                <a:off x="4572000" y="691828"/>
                <a:ext cx="1311937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</m:t>
                      </m:r>
                      <m:r>
                        <m:rPr>
                          <m:sty m:val="p"/>
                        </m:rPr>
                        <a:rPr lang="el-GR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π</m:t>
                      </m:r>
                      <m:r>
                        <m:rPr>
                          <m:sty m:val="p"/>
                        </m:rPr>
                        <a:rPr lang="el-GR" sz="3200" i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ν</m:t>
                      </m:r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691828"/>
                <a:ext cx="1311937" cy="4924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ravokotnik 2"/>
          <p:cNvSpPr/>
          <p:nvPr/>
        </p:nvSpPr>
        <p:spPr>
          <a:xfrm>
            <a:off x="451861" y="483849"/>
            <a:ext cx="200464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Krožna frekvenca</a:t>
            </a:r>
          </a:p>
        </p:txBody>
      </p:sp>
      <p:sp>
        <p:nvSpPr>
          <p:cNvPr id="8" name="Pravokotnik 2"/>
          <p:cNvSpPr/>
          <p:nvPr/>
        </p:nvSpPr>
        <p:spPr>
          <a:xfrm>
            <a:off x="6615582" y="707217"/>
            <a:ext cx="2004647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1/s = 1Hz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24"/>
              <p:cNvSpPr txBox="1"/>
              <p:nvPr/>
            </p:nvSpPr>
            <p:spPr>
              <a:xfrm>
                <a:off x="4841106" y="4262981"/>
                <a:ext cx="303523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v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o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cos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⁡(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ωt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1106" y="4262981"/>
                <a:ext cx="3035230" cy="49244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24"/>
              <p:cNvSpPr txBox="1"/>
              <p:nvPr/>
            </p:nvSpPr>
            <p:spPr>
              <a:xfrm>
                <a:off x="4841105" y="5592233"/>
                <a:ext cx="303523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  <m:r>
                        <a:rPr lang="sl-SI" sz="3200" b="0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sz="32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0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o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sin</m:t>
                      </m:r>
                      <m:r>
                        <a:rPr lang="sl-SI" sz="3200" b="0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⁡(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ωt</m:t>
                      </m:r>
                      <m:r>
                        <a:rPr lang="sl-SI" sz="3200" b="0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sl-SI" sz="3200" dirty="0">
                  <a:solidFill>
                    <a:srgbClr val="7030A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1105" y="5592233"/>
                <a:ext cx="3035230" cy="49244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24"/>
              <p:cNvSpPr txBox="1"/>
              <p:nvPr/>
            </p:nvSpPr>
            <p:spPr>
              <a:xfrm>
                <a:off x="5456829" y="4751279"/>
                <a:ext cx="1803783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o</m:t>
                          </m:r>
                        </m:sub>
                      </m:sSub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  <m:sSub>
                        <m:sSub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6829" y="4751279"/>
                <a:ext cx="1803783" cy="492443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24"/>
              <p:cNvSpPr txBox="1"/>
              <p:nvPr/>
            </p:nvSpPr>
            <p:spPr>
              <a:xfrm>
                <a:off x="5444058" y="6080531"/>
                <a:ext cx="1829324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2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o</m:t>
                          </m:r>
                        </m:sub>
                      </m:sSub>
                      <m:r>
                        <a:rPr lang="sl-SI" sz="3200" b="0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l-SI" sz="32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sl-SI" sz="3200" i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</m:e>
                        <m:sup>
                          <m:r>
                            <a:rPr lang="sl-SI" sz="3200" b="0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sl-SI" sz="32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lang="sl-SI" sz="3200" b="0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sl-SI" sz="3200" dirty="0">
                  <a:solidFill>
                    <a:srgbClr val="7030A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4058" y="6080531"/>
                <a:ext cx="1829324" cy="492443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30" name="Picture 6" descr="http://www2.nauk.si/files/627/graf_cas_0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06" y="2872938"/>
            <a:ext cx="3786291" cy="3849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6409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8" grpId="0"/>
      <p:bldP spid="9" grpId="0"/>
      <p:bldP spid="10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97111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Kladnik2 126/1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Kolikšno utež moramo obesiti na prožno vzmet s konstanto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1,2 N/cm, da niha z nihajnim časom 0,52 s?</a:t>
            </a:r>
          </a:p>
        </p:txBody>
      </p:sp>
      <p:sp>
        <p:nvSpPr>
          <p:cNvPr id="3" name="Pravokotnik 2"/>
          <p:cNvSpPr/>
          <p:nvPr/>
        </p:nvSpPr>
        <p:spPr>
          <a:xfrm>
            <a:off x="0" y="1744557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Kladnik2 126/7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Vedro na vrvi niha harmonično, tako da gre skozi ravnovesno lego vsakih 1,2 s. Kolikšna je dolžina vrvi?</a:t>
            </a:r>
          </a:p>
        </p:txBody>
      </p:sp>
      <p:sp>
        <p:nvSpPr>
          <p:cNvPr id="4" name="Pravokotnik 2"/>
          <p:cNvSpPr/>
          <p:nvPr/>
        </p:nvSpPr>
        <p:spPr>
          <a:xfrm>
            <a:off x="0" y="3292003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Kladnik2 126/8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 kolikšnim nihajnim časom niha dolgo nitno nihalo,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ki visi s stropa 15 m visoke dvorane?</a:t>
            </a:r>
          </a:p>
        </p:txBody>
      </p:sp>
    </p:spTree>
    <p:extLst>
      <p:ext uri="{BB962C8B-B14F-4D97-AF65-F5344CB8AC3E}">
        <p14:creationId xmlns:p14="http://schemas.microsoft.com/office/powerpoint/2010/main" val="246550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15" y="1124926"/>
            <a:ext cx="4627971" cy="4877289"/>
          </a:xfrm>
          <a:prstGeom prst="rect">
            <a:avLst/>
          </a:prstGeom>
        </p:spPr>
      </p:pic>
      <p:sp>
        <p:nvSpPr>
          <p:cNvPr id="2" name="Pravokotnik 2"/>
          <p:cNvSpPr/>
          <p:nvPr/>
        </p:nvSpPr>
        <p:spPr>
          <a:xfrm>
            <a:off x="0" y="157395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Energija nihanja: nitno nihalo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108551" y="4712678"/>
            <a:ext cx="5153935" cy="1170414"/>
            <a:chOff x="108551" y="4712678"/>
            <a:chExt cx="5153935" cy="1170414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427025" y="4712678"/>
              <a:ext cx="4835461" cy="23445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427025" y="5369170"/>
              <a:ext cx="4835461" cy="23445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766098" y="4712678"/>
              <a:ext cx="11723" cy="656492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olid"/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Pravokotnik 2"/>
            <p:cNvSpPr/>
            <p:nvPr/>
          </p:nvSpPr>
          <p:spPr>
            <a:xfrm>
              <a:off x="108551" y="4798331"/>
              <a:ext cx="668215" cy="4770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sz="25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h</a:t>
              </a:r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 flipH="1" flipV="1">
              <a:off x="2948500" y="5509847"/>
              <a:ext cx="148282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olid"/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Pravokotnik 2"/>
            <p:cNvSpPr/>
            <p:nvPr/>
          </p:nvSpPr>
          <p:spPr>
            <a:xfrm>
              <a:off x="3388507" y="5406038"/>
              <a:ext cx="668215" cy="4770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sz="25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x</a:t>
              </a:r>
              <a:r>
                <a:rPr lang="sl-SI" sz="2500" baseline="-250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0</a:t>
              </a:r>
            </a:p>
          </p:txBody>
        </p:sp>
        <p:cxnSp>
          <p:nvCxnSpPr>
            <p:cNvPr id="30" name="Straight Arrow Connector 29"/>
            <p:cNvCxnSpPr/>
            <p:nvPr/>
          </p:nvCxnSpPr>
          <p:spPr>
            <a:xfrm flipH="1" flipV="1">
              <a:off x="1441805" y="5509847"/>
              <a:ext cx="148282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olid"/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Pravokotnik 2"/>
            <p:cNvSpPr/>
            <p:nvPr/>
          </p:nvSpPr>
          <p:spPr>
            <a:xfrm>
              <a:off x="1885602" y="5395733"/>
              <a:ext cx="668215" cy="4770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sz="25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x</a:t>
              </a:r>
              <a:r>
                <a:rPr lang="sl-SI" sz="2500" baseline="-250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0</a:t>
              </a:r>
            </a:p>
          </p:txBody>
        </p:sp>
      </p:grpSp>
      <p:sp>
        <p:nvSpPr>
          <p:cNvPr id="17" name="Pravokotnik 2"/>
          <p:cNvSpPr/>
          <p:nvPr/>
        </p:nvSpPr>
        <p:spPr>
          <a:xfrm>
            <a:off x="2148048" y="5946448"/>
            <a:ext cx="1500555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= 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max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65707" y="3745147"/>
            <a:ext cx="5079549" cy="497395"/>
            <a:chOff x="65707" y="3745147"/>
            <a:chExt cx="5079549" cy="497395"/>
          </a:xfrm>
        </p:grpSpPr>
        <p:sp>
          <p:nvSpPr>
            <p:cNvPr id="15" name="Pravokotnik 2"/>
            <p:cNvSpPr/>
            <p:nvPr/>
          </p:nvSpPr>
          <p:spPr>
            <a:xfrm>
              <a:off x="3531373" y="3765488"/>
              <a:ext cx="1613883" cy="4770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sz="2500" dirty="0" err="1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W</a:t>
              </a:r>
              <a:r>
                <a:rPr lang="sl-SI" sz="2500" baseline="-25000" dirty="0" err="1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p</a:t>
              </a:r>
              <a:r>
                <a:rPr lang="sl-SI" sz="25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= </a:t>
              </a:r>
              <a:r>
                <a:rPr lang="sl-SI" sz="2500" dirty="0" err="1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max</a:t>
              </a:r>
              <a:endParaRPr lang="sl-SI" sz="25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8" name="Pravokotnik 2"/>
            <p:cNvSpPr/>
            <p:nvPr/>
          </p:nvSpPr>
          <p:spPr>
            <a:xfrm>
              <a:off x="65707" y="3745147"/>
              <a:ext cx="1613883" cy="4770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sz="2500" dirty="0" err="1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W</a:t>
              </a:r>
              <a:r>
                <a:rPr lang="sl-SI" sz="2500" baseline="-25000" dirty="0" err="1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p</a:t>
              </a:r>
              <a:r>
                <a:rPr lang="sl-SI" sz="25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= </a:t>
              </a:r>
              <a:r>
                <a:rPr lang="sl-SI" sz="2500" dirty="0" err="1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max</a:t>
              </a:r>
              <a:endParaRPr lang="sl-SI" sz="25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19" name="Pravokotnik 2"/>
          <p:cNvSpPr/>
          <p:nvPr/>
        </p:nvSpPr>
        <p:spPr>
          <a:xfrm>
            <a:off x="5469975" y="2737179"/>
            <a:ext cx="3556793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amplituda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(x = x</a:t>
            </a:r>
            <a:r>
              <a:rPr lang="sl-SI" sz="25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</a:p>
          <a:p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max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0</a:t>
            </a:r>
          </a:p>
        </p:txBody>
      </p:sp>
      <p:sp>
        <p:nvSpPr>
          <p:cNvPr id="20" name="Pravokotnik 2"/>
          <p:cNvSpPr/>
          <p:nvPr/>
        </p:nvSpPr>
        <p:spPr>
          <a:xfrm>
            <a:off x="5469975" y="4413610"/>
            <a:ext cx="3439563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ravnovesna lega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(x = 0)</a:t>
            </a:r>
          </a:p>
          <a:p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0</a:t>
            </a:r>
          </a:p>
          <a:p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max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1" name="Pravokotnik 2"/>
          <p:cNvSpPr/>
          <p:nvPr/>
        </p:nvSpPr>
        <p:spPr>
          <a:xfrm>
            <a:off x="5262486" y="1267496"/>
            <a:ext cx="3674025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="1" baseline="-25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NIH</a:t>
            </a:r>
            <a:r>
              <a:rPr lang="sl-SI" sz="2500" b="1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b="1" dirty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= </a:t>
            </a:r>
            <a:r>
              <a:rPr lang="sl-SI" sz="2500" b="1" dirty="0" err="1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="1" baseline="-25000" dirty="0" err="1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</a:t>
            </a:r>
            <a:r>
              <a:rPr lang="sl-SI" sz="2500" b="1" dirty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+ </a:t>
            </a:r>
            <a:r>
              <a:rPr lang="sl-SI" sz="2500" b="1" dirty="0" err="1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="1" baseline="-25000" dirty="0" err="1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</a:t>
            </a:r>
            <a:endParaRPr lang="sl-SI" sz="2500" b="1" baseline="-25000" dirty="0">
              <a:ln w="3175">
                <a:noFill/>
              </a:ln>
              <a:solidFill>
                <a:srgbClr val="0070C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778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5262486" y="1267496"/>
            <a:ext cx="3674025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="1" baseline="-25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NIH</a:t>
            </a:r>
            <a:r>
              <a:rPr lang="sl-SI" sz="2500" b="1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b="1" dirty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= </a:t>
            </a:r>
            <a:r>
              <a:rPr lang="sl-SI" sz="2500" b="1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="1" baseline="-25000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</a:t>
            </a:r>
            <a:r>
              <a:rPr lang="sl-SI" sz="2500" b="1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b="1" dirty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+ </a:t>
            </a:r>
            <a:r>
              <a:rPr lang="sl-SI" sz="2500" b="1" dirty="0" err="1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="1" baseline="-25000" dirty="0" err="1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</a:t>
            </a:r>
            <a:endParaRPr lang="sl-SI" sz="2500" b="1" baseline="-25000" dirty="0">
              <a:ln w="3175">
                <a:noFill/>
              </a:ln>
              <a:solidFill>
                <a:srgbClr val="0070C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Pravokotnik 2"/>
          <p:cNvSpPr/>
          <p:nvPr/>
        </p:nvSpPr>
        <p:spPr>
          <a:xfrm>
            <a:off x="0" y="157395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Energija nihanja: vzmetno nihalo</a:t>
            </a:r>
          </a:p>
        </p:txBody>
      </p:sp>
      <p:sp>
        <p:nvSpPr>
          <p:cNvPr id="4" name="Pravokotnik 2"/>
          <p:cNvSpPr/>
          <p:nvPr/>
        </p:nvSpPr>
        <p:spPr>
          <a:xfrm>
            <a:off x="5469975" y="2737179"/>
            <a:ext cx="3556793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amplituda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(x = x</a:t>
            </a:r>
            <a:r>
              <a:rPr lang="sl-SI" sz="25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</a:p>
          <a:p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max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0</a:t>
            </a:r>
          </a:p>
        </p:txBody>
      </p:sp>
      <p:sp>
        <p:nvSpPr>
          <p:cNvPr id="5" name="Pravokotnik 2"/>
          <p:cNvSpPr/>
          <p:nvPr/>
        </p:nvSpPr>
        <p:spPr>
          <a:xfrm>
            <a:off x="5469975" y="4413610"/>
            <a:ext cx="3439563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ravnovesna lega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(x = 0)</a:t>
            </a:r>
          </a:p>
          <a:p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0</a:t>
            </a:r>
          </a:p>
          <a:p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max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6" name="Picture 2" descr="http://www.go-tel.si/instrukcije/images/vzmetno-nihalo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266" y="1013653"/>
            <a:ext cx="2763472" cy="5526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 flipH="1">
            <a:off x="427025" y="4413610"/>
            <a:ext cx="4835461" cy="23445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427025" y="6007948"/>
            <a:ext cx="4835461" cy="23445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427025" y="5210779"/>
            <a:ext cx="4835461" cy="23445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avokotnik 2"/>
          <p:cNvSpPr/>
          <p:nvPr/>
        </p:nvSpPr>
        <p:spPr>
          <a:xfrm>
            <a:off x="562371" y="5942953"/>
            <a:ext cx="161388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= 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max</a:t>
            </a:r>
            <a:endParaRPr lang="sl-SI" sz="2500" baseline="-25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Pravokotnik 2"/>
          <p:cNvSpPr/>
          <p:nvPr/>
        </p:nvSpPr>
        <p:spPr>
          <a:xfrm>
            <a:off x="562371" y="3960002"/>
            <a:ext cx="161388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= 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max</a:t>
            </a:r>
            <a:endParaRPr lang="sl-SI" sz="2500" baseline="-25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Pravokotnik 2"/>
          <p:cNvSpPr/>
          <p:nvPr/>
        </p:nvSpPr>
        <p:spPr>
          <a:xfrm>
            <a:off x="3137473" y="4793432"/>
            <a:ext cx="161388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= 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max</a:t>
            </a:r>
            <a:endParaRPr lang="sl-SI" sz="2500" baseline="-25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721117" y="4448778"/>
            <a:ext cx="0" cy="773724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ravokotnik 2"/>
          <p:cNvSpPr/>
          <p:nvPr/>
        </p:nvSpPr>
        <p:spPr>
          <a:xfrm>
            <a:off x="151476" y="4564615"/>
            <a:ext cx="668215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x</a:t>
            </a:r>
            <a:r>
              <a:rPr lang="sl-SI" sz="25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721117" y="5245946"/>
            <a:ext cx="0" cy="773724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avokotnik 2"/>
          <p:cNvSpPr/>
          <p:nvPr/>
        </p:nvSpPr>
        <p:spPr>
          <a:xfrm>
            <a:off x="151475" y="5292013"/>
            <a:ext cx="668215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x</a:t>
            </a:r>
            <a:r>
              <a:rPr lang="sl-SI" sz="25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059035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hysbot.co.uk/uploads/1/2/5/0/12507040/873889_or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62" y="905215"/>
            <a:ext cx="8372049" cy="5244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2"/>
          <p:cNvSpPr/>
          <p:nvPr/>
        </p:nvSpPr>
        <p:spPr>
          <a:xfrm>
            <a:off x="0" y="157395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b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Lastno</a:t>
            </a:r>
            <a:r>
              <a:rPr lang="en-GB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b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nihanje</a:t>
            </a:r>
            <a:r>
              <a:rPr lang="en-GB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</a:t>
            </a:r>
            <a:r>
              <a:rPr lang="en-GB" sz="2500" b="1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</a:t>
            </a:r>
            <a:r>
              <a:rPr lang="en-GB" sz="2500" b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esonanca</a:t>
            </a:r>
            <a:endParaRPr lang="sl-SI" sz="2500" b="1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51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Fzu6CNtqec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300613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99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2.bp.blogspot.com/-5CJvKZzAu7M/TgmalECumoI/AAAAAAAADUw/N1TZAlTD7lo/s1600/taipei_2%255B1%255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5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3905060" y="196498"/>
            <a:ext cx="329353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Taipei 101</a:t>
            </a:r>
          </a:p>
          <a:p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leto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izgradnje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: 2004</a:t>
            </a:r>
          </a:p>
          <a:p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št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nadstropij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: 101</a:t>
            </a:r>
            <a:endParaRPr lang="en-GB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višina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: 508 m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687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lh6.ggpht.com/-ZT18P1thyPA/U-NGlvbAiVI/AAAAAAAA09c/doo-vWlGVfw/Taipei_101_Damper%25255B2%25255D.png?imgmax=8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37" y="-1825"/>
            <a:ext cx="8223463" cy="685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794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worldstotrek.files.wordpress.com/2012/06/tuned-mass-damper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22" y="625966"/>
            <a:ext cx="7184382" cy="475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www.radiotopia.fm/images/99pi/cover@2x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04961" cy="210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767822" y="5379004"/>
            <a:ext cx="30010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/>
              <a:t>http://99percentinvisible.org/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690" y="0"/>
            <a:ext cx="2703310" cy="270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53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mazing Pendulum Wave Effect!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fade out="1033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9144001" cy="511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411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53998"/>
            <a:ext cx="9144000" cy="618630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opisati nihanje in nihala; povezati pojma nihajni čas in frekvenca; definirati pojem ravnovesne lege in amplitude nihanja,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opisati nitno in vzmetno nihalo ter njune lastnosti,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uporabiti enačbe za lastni nihajni čas nihala na vijačno vzmet in nitnega nihala,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grafično prikazati časovno spreminjanje odmika pri sinusnem nihanju (sled nihanja) in iz grafa odmika v odvisnosti od časa določiti amplitudo, frekvenco in nihajni čas,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grafično prikazati časovno spreminjanje hitrosti in pospeška pri sinusnem nihanju in iz grafov časovnega poteka hitrosti in pospeška določiti amplitudo hitrosti in pospeška,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zapisati in uporabiti zveze med amplitudami odmika, hitrosti in pospeška,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pojasniti, da je vzrok za nihanje sila, ki vleče nihalo proti ravnovesni legi,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definirati energijo nihanja in opisati energijske pretvorbe pri nihanju nihala na vijačno vzmet in pri nitnem nihalu,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pojasniti pojem motnje, hitrost motnje, opisati longitudinalno in transverzalno valovanje in našteti primere obeh vrst valovanj,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grafično prikazati trenutno sliko potujočega sinusnega valovanja in na njej določiti amplitudo in valovno dolžino,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pojasniti pojme hrib, dol, zgoščina, razredčina,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povezati c, </a:t>
            </a: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λ </a:t>
            </a: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in </a:t>
            </a: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ν,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ob primeru valovanja na vodni gladini pojasniti pojme valovna črta in žarek,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opisati odboj, lom in karakteristične pojave pri valovanju uklon, interferenco in polarizacijo,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opisati interferenco valovanj dveh sočasno nihajočih točkastih izvirov.</a:t>
            </a:r>
          </a:p>
        </p:txBody>
      </p:sp>
      <p:sp>
        <p:nvSpPr>
          <p:cNvPr id="4" name="Pravokotnik 2"/>
          <p:cNvSpPr/>
          <p:nvPr/>
        </p:nvSpPr>
        <p:spPr>
          <a:xfrm>
            <a:off x="6694" y="0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000" b="1" dirty="0" err="1" smtClean="0">
                <a:ln w="3175">
                  <a:noFill/>
                </a:ln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Kaj</a:t>
            </a:r>
            <a:r>
              <a:rPr lang="en-GB" sz="3000" b="1" dirty="0" smtClean="0">
                <a:ln w="3175">
                  <a:noFill/>
                </a:ln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3000" b="1" dirty="0" err="1" smtClean="0">
                <a:ln w="3175">
                  <a:noFill/>
                </a:ln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bomo</a:t>
            </a:r>
            <a:r>
              <a:rPr lang="en-GB" sz="3000" b="1" dirty="0" smtClean="0">
                <a:ln w="3175">
                  <a:noFill/>
                </a:ln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b="1" dirty="0" err="1" smtClean="0">
                <a:ln w="3175">
                  <a:noFill/>
                </a:ln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naučili</a:t>
            </a:r>
            <a:r>
              <a:rPr lang="en-GB" sz="3000" b="1" dirty="0" smtClean="0">
                <a:ln w="3175">
                  <a:noFill/>
                </a:ln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…</a:t>
            </a:r>
            <a:endParaRPr lang="sl-SI" sz="3000" b="1" dirty="0" smtClean="0">
              <a:ln w="3175">
                <a:noFill/>
              </a:ln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0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57395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Valovanje</a:t>
            </a:r>
          </a:p>
        </p:txBody>
      </p:sp>
      <p:pic>
        <p:nvPicPr>
          <p:cNvPr id="1026" name="Picture 2" descr="https://eucbeniki.sio.si/nar7/1222/wave-trans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415808"/>
            <a:ext cx="9156621" cy="3305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ravokotnik 2"/>
          <p:cNvSpPr/>
          <p:nvPr/>
        </p:nvSpPr>
        <p:spPr>
          <a:xfrm>
            <a:off x="0" y="1048074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Valovanje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 razširjanje nihanja v prostor.</a:t>
            </a:r>
          </a:p>
        </p:txBody>
      </p:sp>
      <p:sp>
        <p:nvSpPr>
          <p:cNvPr id="6" name="Pravokotnik 2"/>
          <p:cNvSpPr/>
          <p:nvPr/>
        </p:nvSpPr>
        <p:spPr>
          <a:xfrm>
            <a:off x="0" y="1493414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Povzročajo ga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motnje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1061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eucbeniki.sio.si/nar7/1222/valovna_dolzina_precn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48" y="1440128"/>
            <a:ext cx="6120000" cy="205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eucbeniki.sio.si/nar7/1222/valovna_dolzina_vzdolzn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48" y="4315277"/>
            <a:ext cx="6120000" cy="216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2"/>
          <p:cNvSpPr/>
          <p:nvPr/>
        </p:nvSpPr>
        <p:spPr>
          <a:xfrm>
            <a:off x="0" y="262628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Glede na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smer nihanja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delimo valovanja v dve skupini.</a:t>
            </a:r>
          </a:p>
        </p:txBody>
      </p:sp>
      <p:sp>
        <p:nvSpPr>
          <p:cNvPr id="5" name="Pravokotnik 2"/>
          <p:cNvSpPr/>
          <p:nvPr/>
        </p:nvSpPr>
        <p:spPr>
          <a:xfrm>
            <a:off x="-1" y="963074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Transverzalno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(prečno): nihanje je pravokotno na smer širjenja.</a:t>
            </a:r>
          </a:p>
        </p:txBody>
      </p:sp>
      <p:sp>
        <p:nvSpPr>
          <p:cNvPr id="6" name="Pravokotnik 2"/>
          <p:cNvSpPr/>
          <p:nvPr/>
        </p:nvSpPr>
        <p:spPr>
          <a:xfrm>
            <a:off x="-2" y="3838223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Longitudinalno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(vzdolžno): nihanje je v smeri širjenja.</a:t>
            </a:r>
          </a:p>
        </p:txBody>
      </p:sp>
      <p:sp>
        <p:nvSpPr>
          <p:cNvPr id="7" name="Pravokotnik 2"/>
          <p:cNvSpPr/>
          <p:nvPr/>
        </p:nvSpPr>
        <p:spPr>
          <a:xfrm>
            <a:off x="4759567" y="1823621"/>
            <a:ext cx="4689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dirty="0" smtClean="0">
                <a:ln w="3175">
                  <a:noFill/>
                </a:ln>
                <a:solidFill>
                  <a:srgbClr val="C0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endParaRPr lang="sl-SI" sz="2000" dirty="0" smtClean="0">
              <a:ln w="3175">
                <a:noFill/>
              </a:ln>
              <a:solidFill>
                <a:srgbClr val="C0000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Pravokotnik 2"/>
          <p:cNvSpPr/>
          <p:nvPr/>
        </p:nvSpPr>
        <p:spPr>
          <a:xfrm>
            <a:off x="3927229" y="2737667"/>
            <a:ext cx="4689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dirty="0" smtClean="0">
                <a:ln w="3175">
                  <a:noFill/>
                </a:ln>
                <a:solidFill>
                  <a:srgbClr val="C0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endParaRPr lang="sl-SI" sz="2000" dirty="0" smtClean="0">
              <a:ln w="3175">
                <a:noFill/>
              </a:ln>
              <a:solidFill>
                <a:srgbClr val="C0000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Pravokotnik 2"/>
          <p:cNvSpPr/>
          <p:nvPr/>
        </p:nvSpPr>
        <p:spPr>
          <a:xfrm>
            <a:off x="3927229" y="4675464"/>
            <a:ext cx="4689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dirty="0" smtClean="0">
                <a:ln w="3175">
                  <a:noFill/>
                </a:ln>
                <a:solidFill>
                  <a:srgbClr val="C0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endParaRPr lang="sl-SI" sz="2000" dirty="0" smtClean="0">
              <a:ln w="3175">
                <a:noFill/>
              </a:ln>
              <a:solidFill>
                <a:srgbClr val="C0000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Pravokotnik 2"/>
          <p:cNvSpPr/>
          <p:nvPr/>
        </p:nvSpPr>
        <p:spPr>
          <a:xfrm>
            <a:off x="5005753" y="5682205"/>
            <a:ext cx="4689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dirty="0" smtClean="0">
                <a:ln w="3175">
                  <a:noFill/>
                </a:ln>
                <a:solidFill>
                  <a:srgbClr val="C0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endParaRPr lang="sl-SI" sz="2000" dirty="0" smtClean="0">
              <a:ln w="3175">
                <a:noFill/>
              </a:ln>
              <a:solidFill>
                <a:srgbClr val="C0000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Pravokotnik 2"/>
          <p:cNvSpPr/>
          <p:nvPr/>
        </p:nvSpPr>
        <p:spPr>
          <a:xfrm>
            <a:off x="7450152" y="4966937"/>
            <a:ext cx="190674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npr. zvok,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vzmet</a:t>
            </a:r>
          </a:p>
        </p:txBody>
      </p:sp>
      <p:sp>
        <p:nvSpPr>
          <p:cNvPr id="12" name="Pravokotnik 2"/>
          <p:cNvSpPr/>
          <p:nvPr/>
        </p:nvSpPr>
        <p:spPr>
          <a:xfrm>
            <a:off x="7389754" y="1971676"/>
            <a:ext cx="190674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npr. vrv,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svetloba</a:t>
            </a:r>
          </a:p>
        </p:txBody>
      </p:sp>
    </p:spTree>
    <p:extLst>
      <p:ext uri="{BB962C8B-B14F-4D97-AF65-F5344CB8AC3E}">
        <p14:creationId xmlns:p14="http://schemas.microsoft.com/office/powerpoint/2010/main" val="178432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262628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Izvor valovanja, ki niha s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frekvenco </a:t>
            </a:r>
            <a:r>
              <a:rPr lang="el-GR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ν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(Hz), povzroči, da se po snovi s 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hitrostjo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c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(m/s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širi valovanje z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valovno dolžino </a:t>
            </a:r>
            <a:r>
              <a:rPr lang="el-GR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(m).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24"/>
              <p:cNvSpPr txBox="1"/>
              <p:nvPr/>
            </p:nvSpPr>
            <p:spPr>
              <a:xfrm>
                <a:off x="3977093" y="1207417"/>
                <a:ext cx="129240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ν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l-GR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λ</m:t>
                      </m:r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7093" y="1207417"/>
                <a:ext cx="1292405" cy="49244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ravokotnik 2"/>
          <p:cNvSpPr/>
          <p:nvPr/>
        </p:nvSpPr>
        <p:spPr>
          <a:xfrm>
            <a:off x="0" y="2271260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Hitrost širjenja zvočnega valovanja se spreminja s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temperaturo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: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Pravokotnik 2"/>
          <p:cNvSpPr/>
          <p:nvPr/>
        </p:nvSpPr>
        <p:spPr>
          <a:xfrm>
            <a:off x="51295" y="4335940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Hitrost širjenja valovanja na vrvi pa je odvisno od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natezne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sile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(F)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mase na dolžinsko enoto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(µ):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24"/>
              <p:cNvSpPr txBox="1"/>
              <p:nvPr/>
            </p:nvSpPr>
            <p:spPr>
              <a:xfrm>
                <a:off x="3622477" y="2748314"/>
                <a:ext cx="1899045" cy="145501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  <m:sub>
                          <m: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l-SI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sl-SI" sz="32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sl-SI" sz="3200" b="0" i="0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T</m:t>
                                  </m:r>
                                </m:e>
                                <m:sub>
                                  <m:r>
                                    <a:rPr lang="sl-SI" sz="3200" b="0" i="0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2477" y="2748314"/>
                <a:ext cx="1899045" cy="145501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24"/>
              <p:cNvSpPr txBox="1"/>
              <p:nvPr/>
            </p:nvSpPr>
            <p:spPr>
              <a:xfrm>
                <a:off x="2883185" y="5197714"/>
                <a:ext cx="1343316" cy="145501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l-SI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μ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3185" y="5197714"/>
                <a:ext cx="1343316" cy="145501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24"/>
              <p:cNvSpPr txBox="1"/>
              <p:nvPr/>
            </p:nvSpPr>
            <p:spPr>
              <a:xfrm>
                <a:off x="6318281" y="5499980"/>
                <a:ext cx="1189813" cy="8400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μ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l</m:t>
                          </m:r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8281" y="5499980"/>
                <a:ext cx="1189813" cy="84003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71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0" y="0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 krožnem valovanju se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valovi v koncentričnih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krogih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širijo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središča.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Valovanje ponazorimo z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valovnimi črtami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ki povezujejo sosednje točke z enakim odmikom.</a:t>
            </a:r>
          </a:p>
        </p:txBody>
      </p:sp>
      <p:pic>
        <p:nvPicPr>
          <p:cNvPr id="3076" name="Picture 4" descr="https://greatmiddleway.files.wordpress.com/2013/09/concentri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291" y="1814146"/>
            <a:ext cx="6725139" cy="5043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3446584" y="3493477"/>
            <a:ext cx="2192215" cy="1582616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Oval 5"/>
          <p:cNvSpPr/>
          <p:nvPr/>
        </p:nvSpPr>
        <p:spPr>
          <a:xfrm>
            <a:off x="2936630" y="3135923"/>
            <a:ext cx="3270739" cy="2297724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Oval 6"/>
          <p:cNvSpPr/>
          <p:nvPr/>
        </p:nvSpPr>
        <p:spPr>
          <a:xfrm>
            <a:off x="3950675" y="3833446"/>
            <a:ext cx="1242648" cy="902678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Oval 7"/>
          <p:cNvSpPr/>
          <p:nvPr/>
        </p:nvSpPr>
        <p:spPr>
          <a:xfrm>
            <a:off x="2561490" y="2790093"/>
            <a:ext cx="4073771" cy="2965938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grpSp>
        <p:nvGrpSpPr>
          <p:cNvPr id="19" name="Group 18"/>
          <p:cNvGrpSpPr/>
          <p:nvPr/>
        </p:nvGrpSpPr>
        <p:grpSpPr>
          <a:xfrm>
            <a:off x="2283068" y="2542563"/>
            <a:ext cx="4610101" cy="3365868"/>
            <a:chOff x="2283068" y="2542563"/>
            <a:chExt cx="4610101" cy="3365868"/>
          </a:xfrm>
        </p:grpSpPr>
        <p:cxnSp>
          <p:nvCxnSpPr>
            <p:cNvPr id="5" name="Straight Arrow Connector 4"/>
            <p:cNvCxnSpPr/>
            <p:nvPr/>
          </p:nvCxnSpPr>
          <p:spPr>
            <a:xfrm flipV="1">
              <a:off x="4736123" y="2869534"/>
              <a:ext cx="1277816" cy="1233543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V="1">
              <a:off x="5058507" y="4255477"/>
              <a:ext cx="1834662" cy="61547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4654061" y="4564864"/>
              <a:ext cx="423502" cy="1343567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flipH="1" flipV="1">
              <a:off x="4213465" y="2542563"/>
              <a:ext cx="315062" cy="1501118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H="1" flipV="1">
              <a:off x="2283068" y="4296721"/>
              <a:ext cx="1930397" cy="53359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flipH="1" flipV="1">
              <a:off x="2825262" y="3197441"/>
              <a:ext cx="1388203" cy="1001478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flipH="1">
              <a:off x="3263414" y="4599846"/>
              <a:ext cx="1112225" cy="110019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>
              <a:off x="4989393" y="4502044"/>
              <a:ext cx="1374041" cy="780092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6" name="Pravokotnik 2"/>
          <p:cNvSpPr/>
          <p:nvPr/>
        </p:nvSpPr>
        <p:spPr>
          <a:xfrm>
            <a:off x="-1" y="6156958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Smer širjenja valovanja (valovnih črt) ponazorimo z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žarki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3572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" grpId="0" animBg="1"/>
      <p:bldP spid="6" grpId="0" animBg="1"/>
      <p:bldP spid="7" grpId="0" animBg="1"/>
      <p:bldP spid="8" grpId="0" animBg="1"/>
      <p:bldP spid="2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57395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Valovni pojavi</a:t>
            </a:r>
          </a:p>
        </p:txBody>
      </p:sp>
      <p:sp>
        <p:nvSpPr>
          <p:cNvPr id="5" name="Pravokotnik 2"/>
          <p:cNvSpPr/>
          <p:nvPr/>
        </p:nvSpPr>
        <p:spPr>
          <a:xfrm>
            <a:off x="0" y="819115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Odboj valovanja</a:t>
            </a:r>
            <a:endParaRPr lang="sl-SI" sz="2500" u="sng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 valovanje zadene ob oviro, se od nje odbije (</a:t>
            </a:r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odbojni zakon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p:pic>
        <p:nvPicPr>
          <p:cNvPr id="1026" name="Picture 2" descr="https://eucbeniki.sio.si/nar7/1222/odboj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407" y="2028701"/>
            <a:ext cx="4981519" cy="4019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/>
          <p:cNvGrpSpPr/>
          <p:nvPr/>
        </p:nvGrpSpPr>
        <p:grpSpPr>
          <a:xfrm>
            <a:off x="1406769" y="1842109"/>
            <a:ext cx="6471139" cy="4230444"/>
            <a:chOff x="1406769" y="1842109"/>
            <a:chExt cx="6471139" cy="4230444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4607166" y="1842109"/>
              <a:ext cx="0" cy="4230444"/>
            </a:xfrm>
            <a:prstGeom prst="line">
              <a:avLst/>
            </a:prstGeom>
            <a:ln w="28575"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/>
            <p:cNvGrpSpPr/>
            <p:nvPr/>
          </p:nvGrpSpPr>
          <p:grpSpPr>
            <a:xfrm>
              <a:off x="1406769" y="1980013"/>
              <a:ext cx="6471139" cy="3553279"/>
              <a:chOff x="1406769" y="1980013"/>
              <a:chExt cx="6471139" cy="3553279"/>
            </a:xfrm>
          </p:grpSpPr>
          <p:cxnSp>
            <p:nvCxnSpPr>
              <p:cNvPr id="7" name="Straight Arrow Connector 6"/>
              <p:cNvCxnSpPr/>
              <p:nvPr/>
            </p:nvCxnSpPr>
            <p:spPr>
              <a:xfrm>
                <a:off x="2699999" y="2076205"/>
                <a:ext cx="1872000" cy="3457087"/>
              </a:xfrm>
              <a:prstGeom prst="straightConnector1">
                <a:avLst/>
              </a:prstGeom>
              <a:ln w="7620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/>
              <p:cNvCxnSpPr/>
              <p:nvPr/>
            </p:nvCxnSpPr>
            <p:spPr>
              <a:xfrm flipV="1">
                <a:off x="4665783" y="2076205"/>
                <a:ext cx="1934309" cy="3456000"/>
              </a:xfrm>
              <a:prstGeom prst="straightConnector1">
                <a:avLst/>
              </a:prstGeom>
              <a:ln w="7620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1406769" y="5532205"/>
                <a:ext cx="6471139" cy="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Arc 14"/>
              <p:cNvSpPr/>
              <p:nvPr/>
            </p:nvSpPr>
            <p:spPr>
              <a:xfrm rot="19863159">
                <a:off x="3815860" y="3593121"/>
                <a:ext cx="1699846" cy="1629508"/>
              </a:xfrm>
              <a:prstGeom prst="arc">
                <a:avLst>
                  <a:gd name="adj1" fmla="val 17695751"/>
                  <a:gd name="adj2" fmla="val 0"/>
                </a:avLst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l-SI"/>
              </a:p>
            </p:txBody>
          </p:sp>
          <p:sp>
            <p:nvSpPr>
              <p:cNvPr id="17" name="Arc 16"/>
              <p:cNvSpPr/>
              <p:nvPr/>
            </p:nvSpPr>
            <p:spPr>
              <a:xfrm rot="16200000">
                <a:off x="3700967" y="3616567"/>
                <a:ext cx="1699846" cy="1629508"/>
              </a:xfrm>
              <a:prstGeom prst="arc">
                <a:avLst>
                  <a:gd name="adj1" fmla="val 17695751"/>
                  <a:gd name="adj2" fmla="val 0"/>
                </a:avLst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l-SI"/>
              </a:p>
            </p:txBody>
          </p:sp>
          <p:sp>
            <p:nvSpPr>
              <p:cNvPr id="18" name="Pravokotnik 2"/>
              <p:cNvSpPr/>
              <p:nvPr/>
            </p:nvSpPr>
            <p:spPr>
              <a:xfrm>
                <a:off x="2575550" y="1980013"/>
                <a:ext cx="2321171" cy="8617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vpadni kot</a:t>
                </a:r>
              </a:p>
              <a:p>
                <a:pPr algn="ctr"/>
                <a:r>
                  <a:rPr lang="el-GR" sz="2500" dirty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α</a:t>
                </a:r>
                <a:endParaRPr lang="sl-SI" sz="25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9" name="Pravokotnik 2"/>
              <p:cNvSpPr/>
              <p:nvPr/>
            </p:nvSpPr>
            <p:spPr>
              <a:xfrm>
                <a:off x="4285176" y="2002323"/>
                <a:ext cx="2321171" cy="8617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odbojni kot</a:t>
                </a:r>
              </a:p>
              <a:p>
                <a:pPr algn="ctr"/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β</a:t>
                </a: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24"/>
              <p:cNvSpPr txBox="1"/>
              <p:nvPr/>
            </p:nvSpPr>
            <p:spPr>
              <a:xfrm>
                <a:off x="7346848" y="3283544"/>
                <a:ext cx="108722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α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β</m:t>
                      </m:r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6848" y="3283544"/>
                <a:ext cx="1087221" cy="4924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8265187" y="5957"/>
            <a:ext cx="878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UG 92</a:t>
            </a:r>
            <a:endParaRPr lang="sl-SI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830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2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6749800"/>
              </p:ext>
            </p:extLst>
          </p:nvPr>
        </p:nvGraphicFramePr>
        <p:xfrm>
          <a:off x="982368" y="1712330"/>
          <a:ext cx="3874293" cy="50660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1" name="Image" r:id="rId3" imgW="5244120" imgH="6856920" progId="Photoshop.Image.13">
                  <p:embed/>
                </p:oleObj>
              </mc:Choice>
              <mc:Fallback>
                <p:oleObj name="Image" r:id="rId3" imgW="5244120" imgH="685692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82368" y="1712330"/>
                        <a:ext cx="3874293" cy="50660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ravokotnik 2"/>
          <p:cNvSpPr/>
          <p:nvPr/>
        </p:nvSpPr>
        <p:spPr>
          <a:xfrm>
            <a:off x="0" y="139177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Lom valovanja</a:t>
            </a:r>
            <a:endParaRPr lang="sl-SI" sz="2500" u="sng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Kadar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se pri prehodu iz ene v drugo snov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spremeni hitrost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se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smer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žarka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spremeni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–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žarek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lomi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</a:t>
            </a:r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lomni zakon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24"/>
              <p:cNvSpPr txBox="1"/>
              <p:nvPr/>
            </p:nvSpPr>
            <p:spPr>
              <a:xfrm>
                <a:off x="5519150" y="1902024"/>
                <a:ext cx="1783565" cy="10019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  <m:r>
                            <m:rPr>
                              <m:sty m:val="p"/>
                            </m:rPr>
                            <a:rPr lang="el-GR" sz="3200" i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α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  <m:r>
                            <m:rPr>
                              <m:sty m:val="p"/>
                            </m:rPr>
                            <a:rPr lang="el-GR" sz="3200" i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β</m:t>
                          </m:r>
                        </m:den>
                      </m:f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e>
                            <m:sub>
                              <m: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l-SI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e>
                            <m:sub>
                              <m: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150" y="1902024"/>
                <a:ext cx="1783565" cy="100194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24"/>
              <p:cNvSpPr txBox="1"/>
              <p:nvPr/>
            </p:nvSpPr>
            <p:spPr>
              <a:xfrm>
                <a:off x="7302715" y="1979994"/>
                <a:ext cx="935769" cy="9239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32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a:rPr lang="sl-SI" sz="3200" b="0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l-SI" sz="32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a:rPr lang="sl-SI" sz="3200" b="0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00206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2715" y="1979994"/>
                <a:ext cx="935769" cy="92397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Pravokotnik 2"/>
          <p:cNvSpPr/>
          <p:nvPr/>
        </p:nvSpPr>
        <p:spPr>
          <a:xfrm>
            <a:off x="5603002" y="3310208"/>
            <a:ext cx="3007087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</a:t>
            </a:r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lomu</a:t>
            </a:r>
            <a:r>
              <a:rPr lang="sl-SI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svetlob</a:t>
            </a:r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 </a:t>
            </a:r>
            <a:r>
              <a:rPr lang="en-GB" sz="2500" dirty="0" err="1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uporabljamo</a:t>
            </a:r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lomne</a:t>
            </a:r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količnike</a:t>
            </a:r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(n</a:t>
            </a:r>
            <a:r>
              <a:rPr lang="sl-SI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 smtClean="0">
              <a:ln w="3175">
                <a:noFill/>
              </a:ln>
              <a:solidFill>
                <a:srgbClr val="00206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Pravokotnik 2"/>
          <p:cNvSpPr/>
          <p:nvPr/>
        </p:nvSpPr>
        <p:spPr>
          <a:xfrm>
            <a:off x="3442234" y="3569584"/>
            <a:ext cx="2321171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</a:t>
            </a:r>
            <a:r>
              <a:rPr lang="sl-SI" sz="2500" baseline="-250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</a:t>
            </a:r>
          </a:p>
        </p:txBody>
      </p:sp>
      <p:sp>
        <p:nvSpPr>
          <p:cNvPr id="8" name="Pravokotnik 2"/>
          <p:cNvSpPr/>
          <p:nvPr/>
        </p:nvSpPr>
        <p:spPr>
          <a:xfrm>
            <a:off x="3442234" y="4232791"/>
            <a:ext cx="2321171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</a:t>
            </a:r>
            <a:r>
              <a:rPr lang="sl-SI" sz="2500" baseline="-250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962473" y="1712330"/>
            <a:ext cx="7793" cy="5044411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97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5" grpId="0"/>
      <p:bldP spid="6" grpId="0" build="p"/>
      <p:bldP spid="7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24"/>
              <p:cNvSpPr txBox="1"/>
              <p:nvPr/>
            </p:nvSpPr>
            <p:spPr>
              <a:xfrm>
                <a:off x="3749443" y="347576"/>
                <a:ext cx="1414683" cy="9266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2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GB" sz="32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sz="32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sub>
                      </m:sSub>
                      <m:r>
                        <a:rPr lang="sl-SI" sz="32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32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3200" b="0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e>
                            <m:sub>
                              <m:r>
                                <a:rPr lang="en-GB" sz="3200" b="0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l-SI" sz="32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3200" b="0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 sz="3200" b="0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00206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9443" y="347576"/>
                <a:ext cx="1414683" cy="92660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0056870"/>
              </p:ext>
            </p:extLst>
          </p:nvPr>
        </p:nvGraphicFramePr>
        <p:xfrm>
          <a:off x="1408784" y="1583106"/>
          <a:ext cx="6096000" cy="23622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3048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snov</a:t>
                      </a:r>
                      <a:endParaRPr lang="sl-SI" sz="2500" b="1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500" dirty="0" err="1" smtClean="0">
                          <a:latin typeface="Cambria" panose="02040503050406030204" pitchFamily="18" charset="0"/>
                        </a:rPr>
                        <a:t>lomni</a:t>
                      </a:r>
                      <a:r>
                        <a:rPr lang="en-GB" sz="250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GB" sz="2500" dirty="0" err="1" smtClean="0">
                          <a:latin typeface="Cambria" panose="02040503050406030204" pitchFamily="18" charset="0"/>
                        </a:rPr>
                        <a:t>količnik</a:t>
                      </a:r>
                      <a:r>
                        <a:rPr lang="en-GB" sz="2500" baseline="0" dirty="0" smtClean="0">
                          <a:latin typeface="Cambria" panose="02040503050406030204" pitchFamily="18" charset="0"/>
                        </a:rPr>
                        <a:t> (</a:t>
                      </a:r>
                      <a:r>
                        <a:rPr lang="en-GB" sz="2500" dirty="0" smtClean="0">
                          <a:latin typeface="Cambria" panose="02040503050406030204" pitchFamily="18" charset="0"/>
                        </a:rPr>
                        <a:t>n)</a:t>
                      </a:r>
                      <a:endParaRPr lang="sl-SI" sz="2500" b="1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zrak</a:t>
                      </a:r>
                      <a:endParaRPr lang="sl-SI" sz="2500" b="1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500" dirty="0" smtClean="0">
                          <a:latin typeface="Cambria" panose="02040503050406030204" pitchFamily="18" charset="0"/>
                        </a:rPr>
                        <a:t>1,00027</a:t>
                      </a:r>
                      <a:endParaRPr lang="sl-SI" sz="2500" b="1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voda</a:t>
                      </a:r>
                      <a:endParaRPr lang="sl-SI" sz="25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500" dirty="0" smtClean="0">
                          <a:latin typeface="Cambria" panose="02040503050406030204" pitchFamily="18" charset="0"/>
                        </a:rPr>
                        <a:t>1,333</a:t>
                      </a:r>
                      <a:endParaRPr lang="sl-SI" sz="25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500" dirty="0" err="1" smtClean="0">
                          <a:latin typeface="Cambria" panose="02040503050406030204" pitchFamily="18" charset="0"/>
                        </a:rPr>
                        <a:t>kremenovo</a:t>
                      </a:r>
                      <a:r>
                        <a:rPr lang="en-GB" sz="250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GB" sz="2500" dirty="0" err="1" smtClean="0">
                          <a:latin typeface="Cambria" panose="02040503050406030204" pitchFamily="18" charset="0"/>
                        </a:rPr>
                        <a:t>steklo</a:t>
                      </a:r>
                      <a:endParaRPr lang="sl-SI" sz="25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500" dirty="0" smtClean="0">
                          <a:latin typeface="Cambria" panose="02040503050406030204" pitchFamily="18" charset="0"/>
                        </a:rPr>
                        <a:t>1,459</a:t>
                      </a:r>
                      <a:endParaRPr lang="sl-SI" sz="25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500" dirty="0" err="1" smtClean="0">
                          <a:latin typeface="Cambria" panose="02040503050406030204" pitchFamily="18" charset="0"/>
                        </a:rPr>
                        <a:t>diamant</a:t>
                      </a:r>
                      <a:endParaRPr lang="sl-SI" sz="25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500" dirty="0" smtClean="0">
                          <a:latin typeface="Cambria" panose="02040503050406030204" pitchFamily="18" charset="0"/>
                        </a:rPr>
                        <a:t>2,417</a:t>
                      </a:r>
                      <a:endParaRPr lang="sl-SI" sz="25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184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39176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Kadar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potuje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optično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gostejše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snovi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v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optično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redkejšo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lahko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pride do </a:t>
            </a:r>
            <a:r>
              <a:rPr lang="en-GB" sz="2500" b="1" dirty="0" err="1" smtClean="0">
                <a:ln w="3175">
                  <a:noFill/>
                </a:ln>
                <a:solidFill>
                  <a:schemeClr val="accent2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popolnega</a:t>
            </a:r>
            <a:r>
              <a:rPr lang="en-GB" sz="2500" b="1" dirty="0" smtClean="0">
                <a:ln w="3175">
                  <a:noFill/>
                </a:ln>
                <a:solidFill>
                  <a:schemeClr val="accent2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b="1" dirty="0" err="1" smtClean="0">
                <a:ln w="3175">
                  <a:noFill/>
                </a:ln>
                <a:solidFill>
                  <a:schemeClr val="accent2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odboja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Takrat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več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ne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prečka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meje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med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snovema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ampak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meji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odbije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3661"/>
            <a:ext cx="4947886" cy="18410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5671"/>
            <a:ext cx="7915627" cy="3607990"/>
          </a:xfrm>
          <a:prstGeom prst="rect">
            <a:avLst/>
          </a:prstGeom>
        </p:spPr>
      </p:pic>
      <p:sp>
        <p:nvSpPr>
          <p:cNvPr id="6" name="Pravokotnik 2"/>
          <p:cNvSpPr/>
          <p:nvPr/>
        </p:nvSpPr>
        <p:spPr>
          <a:xfrm>
            <a:off x="7037474" y="3060221"/>
            <a:ext cx="87815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</a:t>
            </a:r>
            <a:r>
              <a:rPr lang="sl-SI" sz="2500" baseline="-250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</a:t>
            </a:r>
          </a:p>
        </p:txBody>
      </p:sp>
      <p:sp>
        <p:nvSpPr>
          <p:cNvPr id="7" name="Pravokotnik 2"/>
          <p:cNvSpPr/>
          <p:nvPr/>
        </p:nvSpPr>
        <p:spPr>
          <a:xfrm>
            <a:off x="7021348" y="2719698"/>
            <a:ext cx="87815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</a:t>
            </a:r>
            <a:r>
              <a:rPr lang="en-GB" sz="2500" baseline="-250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  <a:endParaRPr lang="sl-SI" sz="2500" baseline="-25000" dirty="0" smtClean="0">
              <a:ln w="3175">
                <a:noFill/>
              </a:ln>
              <a:solidFill>
                <a:srgbClr val="00206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Pravokotnik 2"/>
          <p:cNvSpPr/>
          <p:nvPr/>
        </p:nvSpPr>
        <p:spPr>
          <a:xfrm>
            <a:off x="7912767" y="2939152"/>
            <a:ext cx="123409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</a:t>
            </a:r>
            <a:r>
              <a:rPr lang="sl-SI" sz="2500" baseline="-250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</a:t>
            </a:r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&gt;n</a:t>
            </a:r>
            <a:r>
              <a:rPr lang="en-GB" sz="2500" baseline="-250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  <a:endParaRPr lang="sl-SI" sz="2500" baseline="-25000" dirty="0" smtClean="0">
              <a:ln w="3175">
                <a:noFill/>
              </a:ln>
              <a:solidFill>
                <a:srgbClr val="00206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Pravokotnik 2"/>
          <p:cNvSpPr/>
          <p:nvPr/>
        </p:nvSpPr>
        <p:spPr>
          <a:xfrm>
            <a:off x="5131179" y="5211825"/>
            <a:ext cx="378033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 </a:t>
            </a:r>
            <a:r>
              <a:rPr lang="en-GB" sz="2500" dirty="0" err="1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popolnega</a:t>
            </a:r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odboja</a:t>
            </a:r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 </a:t>
            </a:r>
            <a:r>
              <a:rPr lang="en-GB" sz="2500" dirty="0" err="1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optično</a:t>
            </a:r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vlakno</a:t>
            </a:r>
            <a:r>
              <a:rPr lang="en-GB" sz="2500" dirty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/>
            </a:r>
            <a:br>
              <a:rPr lang="en-GB" sz="2500" dirty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</a:br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en-GB" sz="2500" dirty="0" err="1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optični</a:t>
            </a:r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internet).</a:t>
            </a:r>
            <a:endParaRPr lang="sl-SI" sz="2500" dirty="0" smtClean="0">
              <a:ln w="3175">
                <a:noFill/>
              </a:ln>
              <a:solidFill>
                <a:srgbClr val="00206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48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2829848"/>
            <a:ext cx="9144000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UG</a:t>
            </a:r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115</a:t>
            </a:r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/4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Podmornica oddaja svetlobo pod kotom 30° proti gladini.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Lomni količnik vode je 1,35.</a:t>
            </a:r>
            <a:endParaRPr lang="en-GB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Nariši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žarek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svetlobe na prehodu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 vode v zrak in označi kote.</a:t>
            </a:r>
            <a:endParaRPr lang="en-GB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Pod kolikšnim kotom vidijo svetlobo na ladji?</a:t>
            </a:r>
            <a:endParaRPr lang="en-GB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 katerem kotu pride do popolnega odboja?</a:t>
            </a:r>
          </a:p>
        </p:txBody>
      </p:sp>
      <p:sp>
        <p:nvSpPr>
          <p:cNvPr id="3" name="Pravokotnik 2"/>
          <p:cNvSpPr/>
          <p:nvPr/>
        </p:nvSpPr>
        <p:spPr>
          <a:xfrm>
            <a:off x="0" y="128584"/>
            <a:ext cx="9144000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UG</a:t>
            </a:r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115</a:t>
            </a:r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/</a:t>
            </a:r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 </a:t>
            </a:r>
            <a:r>
              <a:rPr lang="en-GB" dirty="0" smtClean="0">
                <a:ln w="3175">
                  <a:noFill/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[n = 1,58; ß = 39°]</a:t>
            </a:r>
            <a:endParaRPr lang="sl-SI" dirty="0" smtClean="0">
              <a:ln w="3175">
                <a:noFill/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Svetloba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vpada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zraka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tekočino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pod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kotom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40°</a:t>
            </a:r>
            <a:b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</a:b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 se v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tekočini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lomi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pod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kotom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24°.</a:t>
            </a: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Nariši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prehod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žarka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zraka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v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tekočino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označi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kote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Kolikšen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lomni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količnik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tekočine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? Pod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kakšnim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kotom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žarek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lomi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če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vpada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pod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kotom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80°?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80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0894470"/>
              </p:ext>
            </p:extLst>
          </p:nvPr>
        </p:nvGraphicFramePr>
        <p:xfrm>
          <a:off x="4909833" y="209088"/>
          <a:ext cx="3882803" cy="5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" name="Image" r:id="rId3" imgW="3758400" imgH="1117440" progId="Photoshop.Image.13">
                  <p:embed/>
                </p:oleObj>
              </mc:Choice>
              <mc:Fallback>
                <p:oleObj name="Image" r:id="rId3" imgW="3758400" imgH="11174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09833" y="209088"/>
                        <a:ext cx="3882803" cy="50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ight Arrow 6"/>
          <p:cNvSpPr/>
          <p:nvPr/>
        </p:nvSpPr>
        <p:spPr>
          <a:xfrm rot="5400000">
            <a:off x="1983144" y="4961922"/>
            <a:ext cx="622644" cy="262467"/>
          </a:xfrm>
          <a:prstGeom prst="rightArrow">
            <a:avLst>
              <a:gd name="adj1" fmla="val 50000"/>
              <a:gd name="adj2" fmla="val 140322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9" name="Pravokotnik 2"/>
          <p:cNvSpPr/>
          <p:nvPr/>
        </p:nvSpPr>
        <p:spPr>
          <a:xfrm>
            <a:off x="0" y="965088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isti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snovi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lahko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hkrati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širi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več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b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interferirajo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(se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ojačijo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ali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oslabijo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1067726"/>
              </p:ext>
            </p:extLst>
          </p:nvPr>
        </p:nvGraphicFramePr>
        <p:xfrm>
          <a:off x="182030" y="171643"/>
          <a:ext cx="3882803" cy="5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1" name="Image" r:id="rId5" imgW="3758400" imgH="1117440" progId="Photoshop.Image.13">
                  <p:embed/>
                </p:oleObj>
              </mc:Choice>
              <mc:Fallback>
                <p:oleObj name="Image" r:id="rId5" imgW="3758400" imgH="11174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2030" y="171643"/>
                        <a:ext cx="3882803" cy="50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ross 11"/>
          <p:cNvSpPr/>
          <p:nvPr/>
        </p:nvSpPr>
        <p:spPr>
          <a:xfrm>
            <a:off x="4258733" y="246534"/>
            <a:ext cx="457200" cy="429109"/>
          </a:xfrm>
          <a:prstGeom prst="plus">
            <a:avLst>
              <a:gd name="adj" fmla="val 38812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1200776"/>
              </p:ext>
            </p:extLst>
          </p:nvPr>
        </p:nvGraphicFramePr>
        <p:xfrm>
          <a:off x="391579" y="4150976"/>
          <a:ext cx="3882803" cy="5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2" name="Image" r:id="rId6" imgW="3758400" imgH="1117440" progId="Photoshop.Image.13">
                  <p:embed/>
                </p:oleObj>
              </mc:Choice>
              <mc:Fallback>
                <p:oleObj name="Image" r:id="rId6" imgW="3758400" imgH="11174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1579" y="4150976"/>
                        <a:ext cx="3882803" cy="50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8183448"/>
              </p:ext>
            </p:extLst>
          </p:nvPr>
        </p:nvGraphicFramePr>
        <p:xfrm>
          <a:off x="391579" y="3041987"/>
          <a:ext cx="3882803" cy="5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3" name="Image" r:id="rId7" imgW="3758400" imgH="1117440" progId="Photoshop.Image.13">
                  <p:embed/>
                </p:oleObj>
              </mc:Choice>
              <mc:Fallback>
                <p:oleObj name="Image" r:id="rId7" imgW="3758400" imgH="11174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1579" y="3041987"/>
                        <a:ext cx="3882803" cy="50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Cross 15"/>
          <p:cNvSpPr/>
          <p:nvPr/>
        </p:nvSpPr>
        <p:spPr>
          <a:xfrm>
            <a:off x="2065867" y="3633927"/>
            <a:ext cx="457200" cy="429109"/>
          </a:xfrm>
          <a:prstGeom prst="plus">
            <a:avLst>
              <a:gd name="adj" fmla="val 38812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7764601"/>
              </p:ext>
            </p:extLst>
          </p:nvPr>
        </p:nvGraphicFramePr>
        <p:xfrm>
          <a:off x="391579" y="5414634"/>
          <a:ext cx="3882803" cy="10397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4" name="Image" r:id="rId8" imgW="3758400" imgH="1117440" progId="Photoshop.Image.13">
                  <p:embed/>
                </p:oleObj>
              </mc:Choice>
              <mc:Fallback>
                <p:oleObj name="Image" r:id="rId8" imgW="3758400" imgH="11174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1579" y="5414634"/>
                        <a:ext cx="3882803" cy="10397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Pravokotnik 2"/>
          <p:cNvSpPr/>
          <p:nvPr/>
        </p:nvSpPr>
        <p:spPr>
          <a:xfrm>
            <a:off x="5351398" y="3779728"/>
            <a:ext cx="2672945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Kadar so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hribi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doline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b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poravnani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dobimo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ojačitev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656166" y="2977204"/>
            <a:ext cx="0" cy="3355543"/>
          </a:xfrm>
          <a:prstGeom prst="line">
            <a:avLst/>
          </a:prstGeom>
          <a:ln w="127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121833" y="3293987"/>
            <a:ext cx="0" cy="3355543"/>
          </a:xfrm>
          <a:prstGeom prst="line">
            <a:avLst/>
          </a:prstGeom>
          <a:ln w="127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314700" y="3136637"/>
            <a:ext cx="0" cy="3355543"/>
          </a:xfrm>
          <a:prstGeom prst="line">
            <a:avLst/>
          </a:prstGeom>
          <a:ln w="127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7587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6" grpId="0" animBg="1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53998"/>
            <a:ext cx="9144000" cy="313932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izračuna nihajni čas iz frekvence in obratno ter definira amplitudo, frekvenco, nihajni čas, en nihaj in ravnovesno ter skrajno lego,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iz grafa x(t) prebere nihajni čas in amplitudo,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iz grafa v(t) in a(t) prebere največjo hitrost, največji pospešek, čase, ko sta hitrost in pospešek enaka nič,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pojasni pojme: motnja, hitrost valovanja, valovna dolžina, frekvenca, hrib, dol, zgoščina, razredčina,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pojasni razlike med transverzalnim in longitudinalnim valovanjem,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zapiše in zna uporabiti enačbo c = λ ν,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zna ponazoriti krožno in ravno valovanje z valovnimi črtami in žarki,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zna opisati odboj valovanja na ravni površini,</a:t>
            </a:r>
          </a:p>
        </p:txBody>
      </p:sp>
      <p:sp>
        <p:nvSpPr>
          <p:cNvPr id="5" name="Pravokotnik 2"/>
          <p:cNvSpPr/>
          <p:nvPr/>
        </p:nvSpPr>
        <p:spPr>
          <a:xfrm>
            <a:off x="6694" y="0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000" b="1" dirty="0" err="1" smtClean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Minimalni</a:t>
            </a:r>
            <a:r>
              <a:rPr lang="en-GB" sz="3000" b="1" dirty="0" smtClean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b="1" dirty="0" err="1" smtClean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standardi</a:t>
            </a:r>
            <a:r>
              <a:rPr lang="en-GB" sz="3000" b="1" dirty="0" smtClean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 </a:t>
            </a:r>
            <a:r>
              <a:rPr lang="en-GB" sz="3000" b="1" dirty="0" err="1" smtClean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Dijak</a:t>
            </a:r>
            <a:r>
              <a:rPr lang="en-GB" sz="3000" b="1" dirty="0" smtClean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b="1" dirty="0" err="1" smtClean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naj</a:t>
            </a:r>
            <a:r>
              <a:rPr lang="en-GB" sz="3000" b="1" dirty="0" smtClean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…</a:t>
            </a:r>
            <a:endParaRPr lang="sl-SI" sz="3000" b="1" dirty="0" smtClean="0">
              <a:ln w="3175">
                <a:noFill/>
              </a:ln>
              <a:solidFill>
                <a:schemeClr val="accent3">
                  <a:lumMod val="7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571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7780216"/>
              </p:ext>
            </p:extLst>
          </p:nvPr>
        </p:nvGraphicFramePr>
        <p:xfrm>
          <a:off x="4994500" y="5464064"/>
          <a:ext cx="3620333" cy="2419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2" name="Image" r:id="rId3" imgW="4749120" imgH="749160" progId="Photoshop.Image.13">
                  <p:embed/>
                </p:oleObj>
              </mc:Choice>
              <mc:Fallback>
                <p:oleObj name="Image" r:id="rId3" imgW="4749120" imgH="74916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94500" y="5464064"/>
                        <a:ext cx="3620333" cy="2419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ight Arrow 6"/>
          <p:cNvSpPr/>
          <p:nvPr/>
        </p:nvSpPr>
        <p:spPr>
          <a:xfrm rot="5400000">
            <a:off x="6586065" y="4819520"/>
            <a:ext cx="622644" cy="262467"/>
          </a:xfrm>
          <a:prstGeom prst="rightArrow">
            <a:avLst>
              <a:gd name="adj1" fmla="val 50000"/>
              <a:gd name="adj2" fmla="val 140322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grpSp>
        <p:nvGrpSpPr>
          <p:cNvPr id="3" name="Group 2"/>
          <p:cNvGrpSpPr/>
          <p:nvPr/>
        </p:nvGrpSpPr>
        <p:grpSpPr>
          <a:xfrm>
            <a:off x="4504267" y="3999186"/>
            <a:ext cx="4856468" cy="504000"/>
            <a:chOff x="4504267" y="3999186"/>
            <a:chExt cx="4856468" cy="504000"/>
          </a:xfrm>
        </p:grpSpPr>
        <p:graphicFrame>
          <p:nvGraphicFramePr>
            <p:cNvPr id="17" name="Object 1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13965954"/>
                </p:ext>
              </p:extLst>
            </p:nvPr>
          </p:nvGraphicFramePr>
          <p:xfrm>
            <a:off x="5477932" y="3999186"/>
            <a:ext cx="3882803" cy="504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73" name="Image" r:id="rId5" imgW="3758400" imgH="1117440" progId="Photoshop.Image.13">
                    <p:embed/>
                  </p:oleObj>
                </mc:Choice>
                <mc:Fallback>
                  <p:oleObj name="Image" r:id="rId5" imgW="3758400" imgH="1117440" progId="Photoshop.Image.1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5477932" y="3999186"/>
                          <a:ext cx="3882803" cy="504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Object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29483236"/>
                </p:ext>
              </p:extLst>
            </p:nvPr>
          </p:nvGraphicFramePr>
          <p:xfrm>
            <a:off x="4504267" y="3999186"/>
            <a:ext cx="3882803" cy="504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74" name="Image" r:id="rId7" imgW="3758400" imgH="1117440" progId="Photoshop.Image.13">
                    <p:embed/>
                  </p:oleObj>
                </mc:Choice>
                <mc:Fallback>
                  <p:oleObj name="Image" r:id="rId7" imgW="3758400" imgH="1117440" progId="Photoshop.Image.1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4504267" y="3999186"/>
                          <a:ext cx="3882803" cy="504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6894841"/>
              </p:ext>
            </p:extLst>
          </p:nvPr>
        </p:nvGraphicFramePr>
        <p:xfrm>
          <a:off x="4994500" y="2899585"/>
          <a:ext cx="3882803" cy="5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5" name="Image" r:id="rId8" imgW="3758400" imgH="1117440" progId="Photoshop.Image.13">
                  <p:embed/>
                </p:oleObj>
              </mc:Choice>
              <mc:Fallback>
                <p:oleObj name="Image" r:id="rId8" imgW="3758400" imgH="11174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94500" y="2899585"/>
                        <a:ext cx="3882803" cy="50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Cross 15"/>
          <p:cNvSpPr/>
          <p:nvPr/>
        </p:nvSpPr>
        <p:spPr>
          <a:xfrm>
            <a:off x="6668788" y="3491525"/>
            <a:ext cx="457200" cy="429109"/>
          </a:xfrm>
          <a:prstGeom prst="plus">
            <a:avLst>
              <a:gd name="adj" fmla="val 38812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9" name="Pravokotnik 2"/>
          <p:cNvSpPr/>
          <p:nvPr/>
        </p:nvSpPr>
        <p:spPr>
          <a:xfrm>
            <a:off x="395416" y="3435578"/>
            <a:ext cx="375408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Kadar so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hribi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doline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b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zamaknjeni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polovico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valovne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dolžine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dobimo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b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oslabitev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5724754" y="3151585"/>
            <a:ext cx="0" cy="3355543"/>
          </a:xfrm>
          <a:prstGeom prst="line">
            <a:avLst/>
          </a:prstGeom>
          <a:ln w="127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917621" y="2994235"/>
            <a:ext cx="0" cy="3355543"/>
          </a:xfrm>
          <a:prstGeom prst="line">
            <a:avLst/>
          </a:prstGeom>
          <a:ln w="127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5346031"/>
              </p:ext>
            </p:extLst>
          </p:nvPr>
        </p:nvGraphicFramePr>
        <p:xfrm>
          <a:off x="4909833" y="209088"/>
          <a:ext cx="3882803" cy="5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6" name="Image" r:id="rId9" imgW="3758400" imgH="1117440" progId="Photoshop.Image.13">
                  <p:embed/>
                </p:oleObj>
              </mc:Choice>
              <mc:Fallback>
                <p:oleObj name="Image" r:id="rId9" imgW="3758400" imgH="11174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09833" y="209088"/>
                        <a:ext cx="3882803" cy="50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Pravokotnik 2"/>
          <p:cNvSpPr/>
          <p:nvPr/>
        </p:nvSpPr>
        <p:spPr>
          <a:xfrm>
            <a:off x="0" y="965088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isti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snovi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lahko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hkrati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širi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več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b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interferirajo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(se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ojačijo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ali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oslabijo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2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5539647"/>
              </p:ext>
            </p:extLst>
          </p:nvPr>
        </p:nvGraphicFramePr>
        <p:xfrm>
          <a:off x="182030" y="171643"/>
          <a:ext cx="3882803" cy="5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7" name="Image" r:id="rId10" imgW="3758400" imgH="1117440" progId="Photoshop.Image.13">
                  <p:embed/>
                </p:oleObj>
              </mc:Choice>
              <mc:Fallback>
                <p:oleObj name="Image" r:id="rId10" imgW="3758400" imgH="11174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2030" y="171643"/>
                        <a:ext cx="3882803" cy="50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Cross 26"/>
          <p:cNvSpPr/>
          <p:nvPr/>
        </p:nvSpPr>
        <p:spPr>
          <a:xfrm>
            <a:off x="4258733" y="246534"/>
            <a:ext cx="457200" cy="429109"/>
          </a:xfrm>
          <a:prstGeom prst="plus">
            <a:avLst>
              <a:gd name="adj" fmla="val 38812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" name="Rectangle 3"/>
          <p:cNvSpPr/>
          <p:nvPr/>
        </p:nvSpPr>
        <p:spPr>
          <a:xfrm>
            <a:off x="84667" y="6402664"/>
            <a:ext cx="16044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hlinkClick r:id="rId11"/>
              </a:rPr>
              <a:t>URL animacija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21940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 animBg="1"/>
      <p:bldP spid="1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033" y="0"/>
            <a:ext cx="5588000" cy="558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422400" y="5696636"/>
            <a:ext cx="62526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hlinkClick r:id="rId3"/>
              </a:rPr>
              <a:t>http://</a:t>
            </a:r>
            <a:r>
              <a:rPr lang="sl-SI" dirty="0" smtClean="0">
                <a:hlinkClick r:id="rId3"/>
              </a:rPr>
              <a:t>www.opensourcephysics.org/osp/EJSS/4030/138.htm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6990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kupnost.sio.si/egradiva/fizika/videofon_fizika/02/slike/02_1_4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675831" y="1482111"/>
            <a:ext cx="5792337" cy="434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avokotnik 2"/>
          <p:cNvSpPr/>
          <p:nvPr/>
        </p:nvSpPr>
        <p:spPr>
          <a:xfrm>
            <a:off x="0" y="139177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Uklon valovanja</a:t>
            </a:r>
            <a:endParaRPr lang="sl-SI" sz="2500" u="sng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prehodu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skozi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režo</a:t>
            </a:r>
            <a:endParaRPr lang="en-GB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širijo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tudi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 geometrijsko senco.</a:t>
            </a:r>
          </a:p>
        </p:txBody>
      </p:sp>
      <p:sp>
        <p:nvSpPr>
          <p:cNvPr id="3" name="Rectangle 2"/>
          <p:cNvSpPr/>
          <p:nvPr/>
        </p:nvSpPr>
        <p:spPr>
          <a:xfrm>
            <a:off x="52702" y="5933702"/>
            <a:ext cx="11472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hlinkClick r:id="rId3"/>
              </a:rPr>
              <a:t>URL uklon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724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39177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Uklon in interferenca valovanja</a:t>
            </a:r>
            <a:endParaRPr lang="sl-SI" sz="2500" u="sng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gre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skozi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dve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reži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se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vsaki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reži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ukloni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en-GB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Uklonjeni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pa med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seboj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interferirata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Nastanejo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ojačitve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</a:t>
            </a:r>
            <a:r>
              <a:rPr lang="en-GB" sz="2500" dirty="0" err="1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oslabitve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84" y="1944220"/>
            <a:ext cx="4935415" cy="5216820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244272" y="2117761"/>
            <a:ext cx="5023235" cy="2434869"/>
            <a:chOff x="1588580" y="1601292"/>
            <a:chExt cx="5023235" cy="2434869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2350476" y="2133600"/>
              <a:ext cx="1922587" cy="1902561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4571999" y="1601292"/>
              <a:ext cx="0" cy="2434869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>
              <a:off x="4700955" y="2215662"/>
              <a:ext cx="1910860" cy="1820499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Pravokotnik 2"/>
            <p:cNvSpPr/>
            <p:nvPr/>
          </p:nvSpPr>
          <p:spPr>
            <a:xfrm>
              <a:off x="1588580" y="1682525"/>
              <a:ext cx="2066783" cy="4770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sz="2500" dirty="0" smtClean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ojačitve</a:t>
              </a:r>
            </a:p>
          </p:txBody>
        </p:sp>
      </p:grpSp>
      <p:grpSp>
        <p:nvGrpSpPr>
          <p:cNvPr id="2054" name="Group 2053"/>
          <p:cNvGrpSpPr/>
          <p:nvPr/>
        </p:nvGrpSpPr>
        <p:grpSpPr>
          <a:xfrm>
            <a:off x="473674" y="2223269"/>
            <a:ext cx="5308441" cy="2419723"/>
            <a:chOff x="1817982" y="1706800"/>
            <a:chExt cx="5308441" cy="2419723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3430610" y="1706800"/>
              <a:ext cx="978147" cy="219698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4614239" y="1788862"/>
              <a:ext cx="874652" cy="211492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4870936" y="3395543"/>
              <a:ext cx="2255487" cy="73098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 flipV="1">
              <a:off x="1817982" y="3761034"/>
              <a:ext cx="2326125" cy="36548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Pravokotnik 2"/>
          <p:cNvSpPr/>
          <p:nvPr/>
        </p:nvSpPr>
        <p:spPr>
          <a:xfrm>
            <a:off x="978946" y="1828277"/>
            <a:ext cx="206678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oslabitve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342657"/>
            <a:ext cx="5732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hlinkClick r:id="rId3"/>
              </a:rPr>
              <a:t>URL</a:t>
            </a:r>
            <a:endParaRPr lang="sl-S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24"/>
              <p:cNvSpPr txBox="1"/>
              <p:nvPr/>
            </p:nvSpPr>
            <p:spPr>
              <a:xfrm>
                <a:off x="6211111" y="2485909"/>
                <a:ext cx="241873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en-GB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sin</m:t>
                      </m:r>
                      <m:sSub>
                        <m:sSubPr>
                          <m:ctrlPr>
                            <a:rPr lang="en-GB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GB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α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sub>
                      </m:sSub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GB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  <m:r>
                        <m:rPr>
                          <m:sty m:val="p"/>
                        </m:rPr>
                        <a:rPr lang="en-GB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λ</m:t>
                      </m:r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1111" y="2485909"/>
                <a:ext cx="2418739" cy="4924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Pravokotnik 2"/>
              <p:cNvSpPr/>
              <p:nvPr/>
            </p:nvSpPr>
            <p:spPr>
              <a:xfrm>
                <a:off x="5739537" y="3306085"/>
                <a:ext cx="3361885" cy="2308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400" dirty="0" smtClean="0">
                    <a:ln w="3175">
                      <a:noFill/>
                    </a:ln>
                    <a:solidFill>
                      <a:srgbClr val="00B05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d: </a:t>
                </a:r>
                <a:r>
                  <a:rPr lang="en-GB" sz="2400" dirty="0" err="1" smtClean="0">
                    <a:ln w="3175">
                      <a:noFill/>
                    </a:ln>
                    <a:solidFill>
                      <a:srgbClr val="00B05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razdalja</a:t>
                </a:r>
                <a:r>
                  <a:rPr lang="en-GB" sz="2400" dirty="0" smtClean="0">
                    <a:ln w="3175">
                      <a:noFill/>
                    </a:ln>
                    <a:solidFill>
                      <a:srgbClr val="00B05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med</a:t>
                </a:r>
              </a:p>
              <a:p>
                <a:pPr algn="ctr"/>
                <a:r>
                  <a:rPr lang="en-GB" sz="2400" dirty="0" err="1" smtClean="0">
                    <a:ln w="3175">
                      <a:noFill/>
                    </a:ln>
                    <a:solidFill>
                      <a:srgbClr val="00B05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dvema</a:t>
                </a:r>
                <a:r>
                  <a:rPr lang="en-GB" sz="2400" dirty="0" smtClean="0">
                    <a:ln w="3175">
                      <a:noFill/>
                    </a:ln>
                    <a:solidFill>
                      <a:srgbClr val="00B05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GB" sz="2400" dirty="0" err="1" smtClean="0">
                    <a:ln w="3175">
                      <a:noFill/>
                    </a:ln>
                    <a:solidFill>
                      <a:srgbClr val="00B05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režama</a:t>
                </a:r>
                <a:endParaRPr lang="en-GB" sz="2400" dirty="0" smtClean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  <a:p>
                <a:pPr algn="ctr"/>
                <a:endParaRPr lang="en-GB" sz="2400" dirty="0" smtClean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  <a:p>
                <a:pPr algn="ctr"/>
                <a:r>
                  <a:rPr lang="en-GB" sz="2400" dirty="0" smtClean="0">
                    <a:ln w="3175">
                      <a:noFill/>
                    </a:ln>
                    <a:solidFill>
                      <a:srgbClr val="00B05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N: red </a:t>
                </a:r>
                <a:r>
                  <a:rPr lang="en-GB" sz="2400" dirty="0" err="1" smtClean="0">
                    <a:ln w="3175">
                      <a:noFill/>
                    </a:ln>
                    <a:solidFill>
                      <a:srgbClr val="00B05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ojačitve</a:t>
                </a:r>
                <a:endParaRPr lang="en-GB" sz="2400" dirty="0" smtClean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  <a:p>
                <a:pPr algn="ctr"/>
                <a:endParaRPr lang="en-GB" sz="2400" dirty="0" smtClean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240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α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240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sub>
                    </m:sSub>
                  </m:oMath>
                </a14:m>
                <a:r>
                  <a:rPr lang="en-GB" sz="2400" dirty="0" smtClean="0">
                    <a:ln w="3175">
                      <a:noFill/>
                    </a:ln>
                    <a:solidFill>
                      <a:srgbClr val="00B05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  <a:sym typeface="Symbol" panose="05050102010706020507" pitchFamily="18" charset="2"/>
                  </a:rPr>
                  <a:t>: </a:t>
                </a:r>
                <a:r>
                  <a:rPr lang="en-GB" sz="2400" dirty="0" err="1" smtClean="0">
                    <a:ln w="3175">
                      <a:noFill/>
                    </a:ln>
                    <a:solidFill>
                      <a:srgbClr val="00B05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  <a:sym typeface="Symbol" panose="05050102010706020507" pitchFamily="18" charset="2"/>
                  </a:rPr>
                  <a:t>smer</a:t>
                </a:r>
                <a:r>
                  <a:rPr lang="en-GB" sz="2400" dirty="0" smtClean="0">
                    <a:ln w="3175">
                      <a:noFill/>
                    </a:ln>
                    <a:solidFill>
                      <a:srgbClr val="00B05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  <a:sym typeface="Symbol" panose="05050102010706020507" pitchFamily="18" charset="2"/>
                  </a:rPr>
                  <a:t> N-</a:t>
                </a:r>
                <a:r>
                  <a:rPr lang="en-GB" sz="2400" dirty="0" err="1" smtClean="0">
                    <a:ln w="3175">
                      <a:noFill/>
                    </a:ln>
                    <a:solidFill>
                      <a:srgbClr val="00B05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  <a:sym typeface="Symbol" panose="05050102010706020507" pitchFamily="18" charset="2"/>
                  </a:rPr>
                  <a:t>te</a:t>
                </a:r>
                <a:r>
                  <a:rPr lang="en-GB" sz="2400" dirty="0" smtClean="0">
                    <a:ln w="3175">
                      <a:noFill/>
                    </a:ln>
                    <a:solidFill>
                      <a:srgbClr val="00B05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  <a:sym typeface="Symbol" panose="05050102010706020507" pitchFamily="18" charset="2"/>
                  </a:rPr>
                  <a:t> </a:t>
                </a:r>
                <a:r>
                  <a:rPr lang="en-GB" sz="2400" dirty="0" err="1" smtClean="0">
                    <a:ln w="3175">
                      <a:noFill/>
                    </a:ln>
                    <a:solidFill>
                      <a:srgbClr val="00B05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  <a:sym typeface="Symbol" panose="05050102010706020507" pitchFamily="18" charset="2"/>
                  </a:rPr>
                  <a:t>ojačitve</a:t>
                </a:r>
                <a:endParaRPr lang="sl-SI" sz="2400" dirty="0" smtClean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18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9537" y="3306085"/>
                <a:ext cx="3361885" cy="2308324"/>
              </a:xfrm>
              <a:prstGeom prst="rect">
                <a:avLst/>
              </a:prstGeom>
              <a:blipFill rotWithShape="0">
                <a:blip r:embed="rId5"/>
                <a:stretch>
                  <a:fillRect t="-2111" b="-501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3772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build="p"/>
      <p:bldP spid="16" grpId="0"/>
      <p:bldP spid="1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07632" y="5256368"/>
            <a:ext cx="61764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hlinkClick r:id="rId2"/>
              </a:rPr>
              <a:t>http://</a:t>
            </a:r>
            <a:r>
              <a:rPr lang="sl-SI" dirty="0" smtClean="0">
                <a:hlinkClick r:id="rId2"/>
              </a:rPr>
              <a:t>www.opensourcephysics.org/osp/EJSS/4031/139.htm</a:t>
            </a:r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667" y="0"/>
            <a:ext cx="5080000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520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39177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Polarizirano valovanje</a:t>
            </a:r>
            <a:endParaRPr lang="sl-SI" sz="2500" u="sng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ima stalno smer odmika.</a:t>
            </a:r>
          </a:p>
        </p:txBody>
      </p:sp>
      <p:pic>
        <p:nvPicPr>
          <p:cNvPr id="1028" name="Picture 4" descr="http://tap.iop.org/vibration/em/313/img_full_4669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95" y="1709412"/>
            <a:ext cx="8092673" cy="3635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2"/>
          <p:cNvSpPr/>
          <p:nvPr/>
        </p:nvSpPr>
        <p:spPr>
          <a:xfrm>
            <a:off x="2695849" y="1751745"/>
            <a:ext cx="206678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1. </a:t>
            </a:r>
            <a:r>
              <a:rPr lang="en-GB" sz="2500" dirty="0" err="1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polarizator</a:t>
            </a:r>
            <a:r>
              <a:rPr lang="en-GB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endParaRPr lang="sl-SI" sz="2500" dirty="0" smtClean="0">
              <a:ln w="3175">
                <a:noFill/>
              </a:ln>
              <a:solidFill>
                <a:srgbClr val="00B05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Pravokotnik 2"/>
          <p:cNvSpPr/>
          <p:nvPr/>
        </p:nvSpPr>
        <p:spPr>
          <a:xfrm>
            <a:off x="5303582" y="2098877"/>
            <a:ext cx="206678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2. </a:t>
            </a:r>
            <a:r>
              <a:rPr lang="en-GB" sz="2500" dirty="0" err="1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polarizator</a:t>
            </a:r>
            <a:r>
              <a:rPr lang="en-GB" sz="2500" dirty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en-GB" sz="2500" dirty="0" err="1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analizator</a:t>
            </a:r>
            <a:r>
              <a:rPr lang="en-GB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endParaRPr lang="sl-SI" sz="2500" dirty="0" smtClean="0">
              <a:ln w="3175">
                <a:noFill/>
              </a:ln>
              <a:solidFill>
                <a:srgbClr val="00B05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790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/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37048"/>
            <a:ext cx="7239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>
                <a:solidFill>
                  <a:schemeClr val="bg1"/>
                </a:solidFill>
              </a:rPr>
              <a:t>https://youtu.be/r-9uMxmj-HQ?t=42s</a:t>
            </a:r>
          </a:p>
        </p:txBody>
      </p:sp>
      <p:pic>
        <p:nvPicPr>
          <p:cNvPr id="4" name="The Effects of Polarized Sunglasses on Smartphones!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643427"/>
            <a:ext cx="9144000" cy="51435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0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975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rain whistle and doppler effect Google Videos Google Chrom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05000" y="1649084"/>
            <a:ext cx="5554083" cy="4165562"/>
          </a:xfrm>
          <a:prstGeom prst="rect">
            <a:avLst/>
          </a:prstGeom>
        </p:spPr>
      </p:pic>
      <p:sp>
        <p:nvSpPr>
          <p:cNvPr id="4" name="Pravokotnik 2"/>
          <p:cNvSpPr/>
          <p:nvPr/>
        </p:nvSpPr>
        <p:spPr>
          <a:xfrm>
            <a:off x="0" y="113372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Dopplerjev pojav</a:t>
            </a:r>
            <a:endParaRPr lang="sl-SI" sz="2500" u="sng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sprememba zaznane frekvence zaradi medsebojnega gibanja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oddajnika in sprejemnika.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9084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015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7899" y="2075643"/>
            <a:ext cx="5108197" cy="4694383"/>
          </a:xfrm>
          <a:prstGeom prst="rect">
            <a:avLst/>
          </a:prstGeom>
        </p:spPr>
      </p:pic>
      <p:sp>
        <p:nvSpPr>
          <p:cNvPr id="4" name="Pravokotnik 2"/>
          <p:cNvSpPr/>
          <p:nvPr/>
        </p:nvSpPr>
        <p:spPr>
          <a:xfrm>
            <a:off x="0" y="113372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Kadar se premika vir, se pred njim hribi gostijo, za njim pa redčijo.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Valovna dolžina pred virom je manjša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Wingdings" panose="05000000000000000000" pitchFamily="2" charset="2"/>
              </a:rPr>
              <a:t> slišimo višjo frekvenco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24"/>
              <p:cNvSpPr txBox="1"/>
              <p:nvPr/>
            </p:nvSpPr>
            <p:spPr>
              <a:xfrm>
                <a:off x="3167095" y="1033434"/>
                <a:ext cx="2915222" cy="8432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ν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l-GR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λ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  <m:r>
                        <m:rPr>
                          <m:sty m:val="p"/>
                        </m:rPr>
                        <a:rPr lang="el-GR" sz="3200" i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ν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c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l-GR" sz="3200" i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7095" y="1033434"/>
                <a:ext cx="2915222" cy="84324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93133" y="5899835"/>
            <a:ext cx="16721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hlinkClick r:id="rId4"/>
              </a:rPr>
              <a:t>URL Doppler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21941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39177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Zvok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Pravokotnik 2"/>
          <p:cNvSpPr/>
          <p:nvPr/>
        </p:nvSpPr>
        <p:spPr>
          <a:xfrm>
            <a:off x="0" y="616231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Delitev glede na frekvenco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infrazvok (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 &lt; 20 Hz)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slišni zvok (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20 Hz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&lt;  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&lt; 20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kHz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)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ultrazvok (20kHz &lt;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)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Pravokotnik 3"/>
          <p:cNvSpPr/>
          <p:nvPr/>
        </p:nvSpPr>
        <p:spPr>
          <a:xfrm>
            <a:off x="433754" y="3211423"/>
            <a:ext cx="3036279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ton</a:t>
            </a:r>
          </a:p>
        </p:txBody>
      </p:sp>
      <p:sp>
        <p:nvSpPr>
          <p:cNvPr id="12" name="Pravokotnik 3"/>
          <p:cNvSpPr/>
          <p:nvPr/>
        </p:nvSpPr>
        <p:spPr>
          <a:xfrm>
            <a:off x="433754" y="4284769"/>
            <a:ext cx="3036279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zven</a:t>
            </a:r>
          </a:p>
        </p:txBody>
      </p:sp>
      <p:sp>
        <p:nvSpPr>
          <p:cNvPr id="14" name="Pravokotnik 3"/>
          <p:cNvSpPr/>
          <p:nvPr/>
        </p:nvSpPr>
        <p:spPr>
          <a:xfrm>
            <a:off x="5181600" y="4361638"/>
            <a:ext cx="18288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pok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Pravokotnik 3"/>
          <p:cNvSpPr/>
          <p:nvPr/>
        </p:nvSpPr>
        <p:spPr>
          <a:xfrm>
            <a:off x="5263661" y="3211423"/>
            <a:ext cx="1664677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šum</a:t>
            </a:r>
          </a:p>
        </p:txBody>
      </p:sp>
      <p:pic>
        <p:nvPicPr>
          <p:cNvPr id="17" name="šu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705600" y="3184815"/>
            <a:ext cx="609600" cy="609600"/>
          </a:xfrm>
          <a:prstGeom prst="rect">
            <a:avLst/>
          </a:prstGeom>
        </p:spPr>
      </p:pic>
      <p:pic>
        <p:nvPicPr>
          <p:cNvPr id="18" name="p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705600" y="4295639"/>
            <a:ext cx="609600" cy="609600"/>
          </a:xfrm>
          <a:prstGeom prst="rect">
            <a:avLst/>
          </a:prstGeom>
        </p:spPr>
      </p:pic>
      <p:pic>
        <p:nvPicPr>
          <p:cNvPr id="19" name="440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860433" y="3211423"/>
            <a:ext cx="609600" cy="609600"/>
          </a:xfrm>
          <a:prstGeom prst="rect">
            <a:avLst/>
          </a:prstGeom>
        </p:spPr>
      </p:pic>
      <p:pic>
        <p:nvPicPr>
          <p:cNvPr id="20" name="orkester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860433" y="4284769"/>
            <a:ext cx="609600" cy="609600"/>
          </a:xfrm>
          <a:prstGeom prst="rect">
            <a:avLst/>
          </a:prstGeom>
        </p:spPr>
      </p:pic>
      <p:sp>
        <p:nvSpPr>
          <p:cNvPr id="22" name="Pravokotnik 2"/>
          <p:cNvSpPr/>
          <p:nvPr/>
        </p:nvSpPr>
        <p:spPr>
          <a:xfrm>
            <a:off x="0" y="2526539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Delitev </a:t>
            </a:r>
            <a:r>
              <a:rPr lang="en-GB" sz="2500" u="sng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zvoka</a:t>
            </a:r>
            <a:r>
              <a:rPr lang="en-GB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glede na spekter</a:t>
            </a:r>
          </a:p>
        </p:txBody>
      </p:sp>
      <p:sp>
        <p:nvSpPr>
          <p:cNvPr id="5" name="Rectangle 4"/>
          <p:cNvSpPr/>
          <p:nvPr/>
        </p:nvSpPr>
        <p:spPr>
          <a:xfrm>
            <a:off x="105833" y="6091046"/>
            <a:ext cx="15832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hlinkClick r:id="rId12"/>
              </a:rPr>
              <a:t>URL Fourier</a:t>
            </a:r>
            <a:endParaRPr lang="sl-SI" dirty="0"/>
          </a:p>
        </p:txBody>
      </p:sp>
      <p:sp>
        <p:nvSpPr>
          <p:cNvPr id="16" name="Rectangle 15"/>
          <p:cNvSpPr/>
          <p:nvPr/>
        </p:nvSpPr>
        <p:spPr>
          <a:xfrm>
            <a:off x="1689100" y="6091046"/>
            <a:ext cx="15832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hlinkClick r:id="rId13"/>
              </a:rPr>
              <a:t>URL </a:t>
            </a:r>
            <a:r>
              <a:rPr lang="en-GB" dirty="0" err="1" smtClean="0">
                <a:hlinkClick r:id="rId13"/>
              </a:rPr>
              <a:t>šum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19711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505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19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1004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505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2" grpId="0" build="p"/>
      <p:bldP spid="3" grpId="0" uiExpand="1" build="p"/>
      <p:bldP spid="4" grpId="0" build="p"/>
      <p:bldP spid="12" grpId="0" build="p"/>
      <p:bldP spid="14" grpId="0" build="p"/>
      <p:bldP spid="15" grpId="0" build="p"/>
      <p:bldP spid="2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watchingclocks.co.uk/ekmps/shops/watchingclocks/images/oak-pendulum-wall-clock-silver-pendulum-208-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2505" y="290722"/>
            <a:ext cx="3545077" cy="3545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mediacollege.com/audio/images/loudspeaker-waveform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566" y="4899819"/>
            <a:ext cx="4161133" cy="1958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pion.cz/_sites/pion/upload/images/a14cf10a5583d19f7cfdebd63cf64382_electromagnetic-spectrum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98" y="4310023"/>
            <a:ext cx="4290793" cy="2547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one-school.net/Malaysia/UniversityandCollege/SPM/revisioncard/physics/light/images/Lens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566" y="2844217"/>
            <a:ext cx="4010025" cy="162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media-2.web.britannica.com/eb-media/58/78158-004-8AA4F85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062" y="-12231"/>
            <a:ext cx="3686939" cy="2426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farm4.static.flickr.com/3543/3322205092_8bb42a8c64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-9285"/>
            <a:ext cx="3657600" cy="243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cdn1.theodysseyonline.com/files/2014/11/17/635518349599536573-911863937_reflection-in-the-mirror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062" y="2436577"/>
            <a:ext cx="2659029" cy="166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8497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vkipAlRKq0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116506"/>
            <a:ext cx="9144000" cy="51435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5833" y="6091046"/>
            <a:ext cx="15832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hlinkClick r:id="rId5"/>
              </a:rPr>
              <a:t>URL</a:t>
            </a:r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4953000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79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" y="0"/>
            <a:ext cx="9128658" cy="435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63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avokotnik 4"/>
          <p:cNvSpPr/>
          <p:nvPr/>
        </p:nvSpPr>
        <p:spPr>
          <a:xfrm>
            <a:off x="0" y="83552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Hitrost širjenja zvoka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6002653"/>
              </p:ext>
            </p:extLst>
          </p:nvPr>
        </p:nvGraphicFramePr>
        <p:xfrm>
          <a:off x="1524000" y="644158"/>
          <a:ext cx="6096000" cy="283464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3048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snov</a:t>
                      </a:r>
                      <a:endParaRPr lang="sl-SI" sz="2500" b="1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c (m/s)</a:t>
                      </a:r>
                      <a:endParaRPr lang="sl-SI" sz="2500" b="1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zrak</a:t>
                      </a:r>
                      <a:endParaRPr lang="sl-SI" sz="2500" b="1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340</a:t>
                      </a:r>
                      <a:endParaRPr lang="sl-SI" sz="2500" b="1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voda</a:t>
                      </a:r>
                      <a:endParaRPr lang="sl-SI" sz="25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1500</a:t>
                      </a:r>
                      <a:endParaRPr lang="sl-SI" sz="25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beton</a:t>
                      </a:r>
                      <a:endParaRPr lang="sl-SI" sz="25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3100</a:t>
                      </a:r>
                      <a:endParaRPr lang="sl-SI" sz="25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steklo</a:t>
                      </a:r>
                      <a:endParaRPr lang="sl-SI" sz="25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5300</a:t>
                      </a:r>
                      <a:endParaRPr lang="sl-SI" sz="25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železo</a:t>
                      </a:r>
                      <a:endParaRPr lang="sl-SI" sz="25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5950</a:t>
                      </a:r>
                      <a:endParaRPr lang="sl-SI" sz="25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8118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www.earq.com/images/EarQ_Anatomy_of_the_Ear_Char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9124950" cy="589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0112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The schematic diagram of the middle earâs system for converting sound pressure is shown. There is a pressure P one applied on the ear drum shown as a vertical line. The pressure P one travels along a horizontal line marked hammer as force F one. Then up a vertical line marked anvil and reaches a point marked pivot. Then this travels as a force F two along a horizontal line marked stirrup and reaches the oval window shown by a vertical line then passes by it as pressure P two. The pivot point has another support held vertically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887" y="0"/>
            <a:ext cx="7388225" cy="6111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83111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4034554" y="272532"/>
            <a:ext cx="503702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Gostota energijskega toka (W/m</a:t>
            </a:r>
            <a:r>
              <a:rPr lang="sl-SI" sz="2500" u="sng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24"/>
              <p:cNvSpPr txBox="1"/>
              <p:nvPr/>
            </p:nvSpPr>
            <p:spPr>
              <a:xfrm>
                <a:off x="5324017" y="919183"/>
                <a:ext cx="965392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j</m:t>
                      </m:r>
                      <m: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4017" y="919183"/>
                <a:ext cx="965392" cy="92198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24"/>
              <p:cNvSpPr txBox="1"/>
              <p:nvPr/>
            </p:nvSpPr>
            <p:spPr>
              <a:xfrm>
                <a:off x="6289409" y="919183"/>
                <a:ext cx="1360565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</m:num>
                        <m:den>
                          <m:r>
                            <a:rPr lang="en-GB" sz="32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m:rPr>
                              <m:sty m:val="p"/>
                            </m:rPr>
                            <a:rPr lang="el-GR" sz="32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π</m:t>
                          </m:r>
                          <m:sSup>
                            <m:sSupPr>
                              <m:ctrlPr>
                                <a:rPr lang="el-GR" sz="32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3200" b="0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e>
                            <m:sup>
                              <m:r>
                                <a:rPr lang="en-GB" sz="3200" b="0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9409" y="919183"/>
                <a:ext cx="1360565" cy="92198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Pravokotnik 2"/>
          <p:cNvSpPr/>
          <p:nvPr/>
        </p:nvSpPr>
        <p:spPr>
          <a:xfrm>
            <a:off x="224192" y="4291403"/>
            <a:ext cx="8584442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Primer: </a:t>
            </a:r>
            <a:r>
              <a:rPr lang="en-GB" dirty="0" err="1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Kladnik</a:t>
            </a:r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dirty="0" smtClean="0">
                <a:ln w="3175">
                  <a:noFill/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[r = 2,8 m]</a:t>
            </a:r>
            <a:endParaRPr lang="sl-SI" dirty="0" smtClean="0">
              <a:ln w="3175">
                <a:noFill/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Kolikšna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najmanjša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oddaljanost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od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zvočnika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oddaja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zvočno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moč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P = 100 W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enakomerno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v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vse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smeri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da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gostota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zvočnega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toka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ne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preseže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zgornje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dopustne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meje</a:t>
            </a:r>
            <a:endParaRPr lang="en-GB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</a:t>
            </a:r>
            <a:r>
              <a:rPr lang="en-GB" sz="25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max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1W/m</a:t>
            </a:r>
            <a:r>
              <a:rPr lang="en-GB" sz="25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?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1" name="Pravokotnik 6"/>
          <p:cNvSpPr/>
          <p:nvPr/>
        </p:nvSpPr>
        <p:spPr>
          <a:xfrm>
            <a:off x="4034554" y="2270092"/>
            <a:ext cx="251055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</a:t>
            </a:r>
            <a:r>
              <a:rPr lang="sl-SI" sz="2500" baseline="-250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10</a:t>
            </a:r>
            <a:r>
              <a:rPr lang="sl-SI" sz="2500" baseline="300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-12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W/m</a:t>
            </a:r>
            <a:r>
              <a:rPr lang="sl-SI" sz="2500" baseline="300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  <a:endParaRPr lang="sl-SI" sz="2500" baseline="30000" dirty="0">
              <a:ln w="3175">
                <a:noFill/>
              </a:ln>
              <a:solidFill>
                <a:srgbClr val="00B05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" name="Pravokotnik 7"/>
          <p:cNvSpPr/>
          <p:nvPr/>
        </p:nvSpPr>
        <p:spPr>
          <a:xfrm>
            <a:off x="4148792" y="2849294"/>
            <a:ext cx="2254855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err="1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</a:t>
            </a:r>
            <a:r>
              <a:rPr lang="sl-SI" sz="2500" b="1" baseline="-25000" dirty="0" err="1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max</a:t>
            </a:r>
            <a:r>
              <a:rPr lang="sl-SI" sz="2500" b="1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1 W/m</a:t>
            </a:r>
            <a:r>
              <a:rPr lang="sl-SI" sz="2500" b="1" baseline="300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  <a:endParaRPr lang="sl-SI" sz="2500" b="1" baseline="30000" dirty="0">
              <a:ln w="3175">
                <a:noFill/>
              </a:ln>
              <a:solidFill>
                <a:srgbClr val="FF000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" name="Pravokotnik 2"/>
          <p:cNvSpPr/>
          <p:nvPr/>
        </p:nvSpPr>
        <p:spPr>
          <a:xfrm>
            <a:off x="6545108" y="2279408"/>
            <a:ext cx="206678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meja slišnosti</a:t>
            </a:r>
          </a:p>
        </p:txBody>
      </p:sp>
      <p:sp>
        <p:nvSpPr>
          <p:cNvPr id="25" name="Pravokotnik 2"/>
          <p:cNvSpPr/>
          <p:nvPr/>
        </p:nvSpPr>
        <p:spPr>
          <a:xfrm>
            <a:off x="6517885" y="2849294"/>
            <a:ext cx="2264177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prag</a:t>
            </a:r>
            <a:r>
              <a:rPr lang="sl-SI" sz="25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b="1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bolečine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034554" cy="433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489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7" grpId="0"/>
      <p:bldP spid="21" grpId="0"/>
      <p:bldP spid="23" grpId="0"/>
      <p:bldP spid="24" grpId="0"/>
      <p:bldP spid="2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11932" y="243974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Glasnost </a:t>
            </a:r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sl-SI" sz="2500" u="sng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dB</a:t>
            </a:r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endParaRPr lang="sl-SI" sz="2500" u="sng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24"/>
              <p:cNvSpPr txBox="1"/>
              <p:nvPr/>
            </p:nvSpPr>
            <p:spPr>
              <a:xfrm>
                <a:off x="1506327" y="954491"/>
                <a:ext cx="2197012" cy="10041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J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=10 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log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j</m:t>
                          </m:r>
                        </m:num>
                        <m:den>
                          <m:sSub>
                            <m:sSubPr>
                              <m:ctrlPr>
                                <a:rPr lang="sl-SI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j</m:t>
                              </m:r>
                            </m:e>
                            <m:sub>
                              <m: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6327" y="954491"/>
                <a:ext cx="2197012" cy="100412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Pravokotnik 2"/>
          <p:cNvSpPr/>
          <p:nvPr/>
        </p:nvSpPr>
        <p:spPr>
          <a:xfrm>
            <a:off x="0" y="3678713"/>
            <a:ext cx="9144000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 </a:t>
            </a:r>
            <a:r>
              <a:rPr lang="en-GB" dirty="0" smtClean="0">
                <a:ln w="3175">
                  <a:noFill/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[J </a:t>
            </a:r>
            <a:r>
              <a:rPr lang="en-GB" dirty="0">
                <a:ln w="3175">
                  <a:noFill/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= </a:t>
            </a:r>
            <a:r>
              <a:rPr lang="en-GB" dirty="0" smtClean="0">
                <a:ln w="3175">
                  <a:noFill/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120 dB]</a:t>
            </a:r>
            <a:endParaRPr lang="sl-SI" dirty="0">
              <a:ln w="3175">
                <a:noFill/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Kolikšna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 glasnost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mestu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prejšnjega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?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24"/>
              <p:cNvSpPr txBox="1"/>
              <p:nvPr/>
            </p:nvSpPr>
            <p:spPr>
              <a:xfrm>
                <a:off x="5220793" y="954491"/>
                <a:ext cx="85760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m:rPr>
                          <m:sty m:val="p"/>
                        </m:rPr>
                        <a:rPr lang="en-GB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dB</m:t>
                      </m:r>
                      <m:r>
                        <a:rPr lang="en-GB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793" y="954491"/>
                <a:ext cx="857607" cy="4924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Pravokotnik 2"/>
          <p:cNvSpPr/>
          <p:nvPr/>
        </p:nvSpPr>
        <p:spPr>
          <a:xfrm>
            <a:off x="3713852" y="2238983"/>
            <a:ext cx="30138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i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Alexander G. Bell</a:t>
            </a:r>
          </a:p>
          <a:p>
            <a:pPr algn="ctr"/>
            <a:r>
              <a:rPr lang="en-GB" sz="2400" i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(1847-1922)</a:t>
            </a:r>
          </a:p>
          <a:p>
            <a:pPr algn="ctr"/>
            <a:r>
              <a:rPr lang="en-GB" sz="2400" i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izumitelj</a:t>
            </a:r>
            <a:r>
              <a:rPr lang="en-GB" sz="2400" i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i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telefona</a:t>
            </a:r>
            <a:endParaRPr lang="sl-SI" sz="2400" i="1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Pravokotnik 2"/>
          <p:cNvSpPr/>
          <p:nvPr/>
        </p:nvSpPr>
        <p:spPr>
          <a:xfrm>
            <a:off x="4142655" y="1455976"/>
            <a:ext cx="30138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decibel</a:t>
            </a:r>
            <a:endParaRPr lang="sl-SI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889" y="0"/>
            <a:ext cx="2609111" cy="339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591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11" grpId="0"/>
      <p:bldP spid="12" grpId="0"/>
      <p:bldP spid="13" grpId="0"/>
      <p:bldP spid="1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8946595"/>
              </p:ext>
            </p:extLst>
          </p:nvPr>
        </p:nvGraphicFramePr>
        <p:xfrm>
          <a:off x="12588" y="1218122"/>
          <a:ext cx="9131412" cy="54226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1" name="Image" r:id="rId3" imgW="11974320" imgH="7111080" progId="Photoshop.Image.13">
                  <p:embed/>
                </p:oleObj>
              </mc:Choice>
              <mc:Fallback>
                <p:oleObj name="Image" r:id="rId3" imgW="11974320" imgH="71110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588" y="1218122"/>
                        <a:ext cx="9131412" cy="54226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ravokotnik 2"/>
          <p:cNvSpPr/>
          <p:nvPr/>
        </p:nvSpPr>
        <p:spPr>
          <a:xfrm>
            <a:off x="0" y="157395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b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Elektromagnetni</a:t>
            </a:r>
            <a:r>
              <a:rPr lang="en-GB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(EM) </a:t>
            </a:r>
            <a:r>
              <a:rPr lang="en-GB" sz="2500" b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spekter</a:t>
            </a:r>
            <a:endParaRPr lang="sl-SI" sz="2500" b="1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Pravokotnik 2"/>
          <p:cNvSpPr/>
          <p:nvPr/>
        </p:nvSpPr>
        <p:spPr>
          <a:xfrm>
            <a:off x="3146788" y="2074276"/>
            <a:ext cx="142521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vidna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svetloba</a:t>
            </a:r>
            <a:endParaRPr lang="sl-SI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Pravokotnik 2"/>
          <p:cNvSpPr/>
          <p:nvPr/>
        </p:nvSpPr>
        <p:spPr>
          <a:xfrm>
            <a:off x="7718789" y="-27271"/>
            <a:ext cx="14252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UG 71</a:t>
            </a:r>
            <a:endParaRPr lang="sl-SI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Pravokotnik 2"/>
          <p:cNvSpPr/>
          <p:nvPr/>
        </p:nvSpPr>
        <p:spPr>
          <a:xfrm>
            <a:off x="3859394" y="1169026"/>
            <a:ext cx="14252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IR</a:t>
            </a:r>
          </a:p>
        </p:txBody>
      </p:sp>
      <p:sp>
        <p:nvSpPr>
          <p:cNvPr id="9" name="Pravokotnik 2"/>
          <p:cNvSpPr/>
          <p:nvPr/>
        </p:nvSpPr>
        <p:spPr>
          <a:xfrm>
            <a:off x="2773303" y="1169025"/>
            <a:ext cx="10368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UV</a:t>
            </a:r>
          </a:p>
        </p:txBody>
      </p:sp>
      <p:sp>
        <p:nvSpPr>
          <p:cNvPr id="10" name="Pravokotnik 2"/>
          <p:cNvSpPr/>
          <p:nvPr/>
        </p:nvSpPr>
        <p:spPr>
          <a:xfrm>
            <a:off x="5644400" y="1169024"/>
            <a:ext cx="321376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radijski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valovi</a:t>
            </a:r>
            <a:endParaRPr lang="en-GB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Pravokotnik 2"/>
          <p:cNvSpPr/>
          <p:nvPr/>
        </p:nvSpPr>
        <p:spPr>
          <a:xfrm>
            <a:off x="1368530" y="1132569"/>
            <a:ext cx="13122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X-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žarki</a:t>
            </a:r>
            <a:endParaRPr lang="en-GB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Pravokotnik 2"/>
          <p:cNvSpPr/>
          <p:nvPr/>
        </p:nvSpPr>
        <p:spPr>
          <a:xfrm>
            <a:off x="-36243" y="1132568"/>
            <a:ext cx="13122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γ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-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žarki</a:t>
            </a:r>
            <a:endParaRPr lang="en-GB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Pravokotnik 2"/>
          <p:cNvSpPr/>
          <p:nvPr/>
        </p:nvSpPr>
        <p:spPr>
          <a:xfrm>
            <a:off x="95720" y="5620388"/>
            <a:ext cx="14252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nižja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endParaRPr lang="sl-SI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Pravokotnik 2"/>
          <p:cNvSpPr/>
          <p:nvPr/>
        </p:nvSpPr>
        <p:spPr>
          <a:xfrm>
            <a:off x="7643103" y="5657210"/>
            <a:ext cx="14252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višja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endParaRPr lang="sl-SI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Pravokotnik 2"/>
          <p:cNvSpPr/>
          <p:nvPr/>
        </p:nvSpPr>
        <p:spPr>
          <a:xfrm>
            <a:off x="12588" y="2326738"/>
            <a:ext cx="8518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en-GB" sz="2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(m)</a:t>
            </a:r>
            <a:endParaRPr lang="sl-SI" sz="2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924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 animBg="1"/>
      <p:bldP spid="11" grpId="0"/>
      <p:bldP spid="12" grpId="0"/>
      <p:bldP spid="13" grpId="0"/>
      <p:bldP spid="14" grpId="0"/>
      <p:bldP spid="1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57395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Elektromagnetni</a:t>
            </a:r>
            <a:r>
              <a:rPr lang="en-GB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(EM)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spekter</a:t>
            </a:r>
          </a:p>
        </p:txBody>
      </p:sp>
      <p:sp>
        <p:nvSpPr>
          <p:cNvPr id="3" name="Pravokotnik 2"/>
          <p:cNvSpPr/>
          <p:nvPr/>
        </p:nvSpPr>
        <p:spPr>
          <a:xfrm>
            <a:off x="0" y="920536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EM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valovanja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(EMV) so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nihanja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električnega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magnetnega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polja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širjenje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ne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potrebujejo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snovi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vakuumu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širijo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hitrostjo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c = 3 ∙ 10</a:t>
            </a:r>
            <a:r>
              <a:rPr lang="en-GB" sz="24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8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m/s.</a:t>
            </a:r>
          </a:p>
        </p:txBody>
      </p:sp>
      <p:sp>
        <p:nvSpPr>
          <p:cNvPr id="4" name="Pravokotnik 2"/>
          <p:cNvSpPr/>
          <p:nvPr/>
        </p:nvSpPr>
        <p:spPr>
          <a:xfrm>
            <a:off x="0" y="2545795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EMV se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razlikujejo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imenih</a:t>
            </a:r>
            <a:endParaRPr lang="en-GB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(γ-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žarki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X-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žarki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UV,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vidna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svetloba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IR,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radijski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valovi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),</a:t>
            </a:r>
          </a:p>
          <a:p>
            <a:pPr algn="ctr"/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izvorih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učinkih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snov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47618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8" name="Picture 8" descr="https://745515a37222097b0902-74ef300a2b2b2d9e236c9459912aaf20.ssl.cf2.rackcdn.com/6b730d0ec04d03e62ee09c44b72d94d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6745" y="0"/>
            <a:ext cx="7286384" cy="4841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avokotnik 2"/>
          <p:cNvSpPr/>
          <p:nvPr/>
        </p:nvSpPr>
        <p:spPr>
          <a:xfrm>
            <a:off x="6328226" y="4048529"/>
            <a:ext cx="2815774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err="1" smtClean="0">
                <a:ln w="3175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Guglielmo</a:t>
            </a:r>
            <a:endParaRPr lang="sl-SI" sz="2500" dirty="0" smtClean="0">
              <a:ln w="3175">
                <a:noFill/>
              </a:ln>
              <a:solidFill>
                <a:schemeClr val="bg1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Marconi</a:t>
            </a:r>
            <a:endParaRPr lang="en-GB" sz="2500" dirty="0" smtClean="0">
              <a:ln w="3175">
                <a:noFill/>
              </a:ln>
              <a:solidFill>
                <a:schemeClr val="bg1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smtClean="0">
                <a:ln w="3175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(1874–1937)</a:t>
            </a:r>
            <a:endParaRPr lang="sl-SI" sz="2500" dirty="0">
              <a:ln w="3175">
                <a:noFill/>
              </a:ln>
              <a:solidFill>
                <a:schemeClr val="bg1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098" name="Picture 2" descr="https://upload.wikimedia.org/wikipedia/commons/0/0d/Guglielmo_Marcon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288" y="-1"/>
            <a:ext cx="3033712" cy="4038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Guglielmo Marconi Signature.sv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412" y="5526742"/>
            <a:ext cx="3873890" cy="863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45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1"/>
          <p:cNvSpPr/>
          <p:nvPr/>
        </p:nvSpPr>
        <p:spPr>
          <a:xfrm>
            <a:off x="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Nihanje in valovanje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Pravokotnik 2"/>
          <p:cNvSpPr/>
          <p:nvPr/>
        </p:nvSpPr>
        <p:spPr>
          <a:xfrm>
            <a:off x="0" y="1397757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Telo, ki se giblje okoli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ravnovesne lege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niha.</a:t>
            </a:r>
          </a:p>
        </p:txBody>
      </p:sp>
      <p:sp>
        <p:nvSpPr>
          <p:cNvPr id="13" name="Pravokotnik 2"/>
          <p:cNvSpPr/>
          <p:nvPr/>
        </p:nvSpPr>
        <p:spPr>
          <a:xfrm>
            <a:off x="0" y="1939303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Oddaljenost od ravnovesne lege imenujemo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odmik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x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),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12" y="2515137"/>
            <a:ext cx="2995888" cy="1730020"/>
          </a:xfrm>
          <a:prstGeom prst="rect">
            <a:avLst/>
          </a:prstGeom>
        </p:spPr>
      </p:pic>
      <p:sp>
        <p:nvSpPr>
          <p:cNvPr id="14" name="Pravokotnik 2"/>
          <p:cNvSpPr/>
          <p:nvPr/>
        </p:nvSpPr>
        <p:spPr>
          <a:xfrm>
            <a:off x="3097000" y="2318188"/>
            <a:ext cx="6047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največjo oddaljenost pa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amplituda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x</a:t>
            </a:r>
            <a:r>
              <a:rPr lang="sl-SI" sz="2500" baseline="-250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p:sp>
        <p:nvSpPr>
          <p:cNvPr id="15" name="Pravokotnik 2"/>
          <p:cNvSpPr/>
          <p:nvPr/>
        </p:nvSpPr>
        <p:spPr>
          <a:xfrm>
            <a:off x="3097000" y="3229352"/>
            <a:ext cx="6047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Pot od ene amplitude do druge in nazaj</a:t>
            </a:r>
            <a:endParaRPr lang="en-GB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je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nihaj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 katerega potrebuje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nihajni čas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</a:t>
            </a:r>
            <a:r>
              <a:rPr lang="sl-SI" sz="2500" baseline="-250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Pravokotnik 2"/>
              <p:cNvSpPr/>
              <p:nvPr/>
            </p:nvSpPr>
            <p:spPr>
              <a:xfrm>
                <a:off x="0" y="4706537"/>
                <a:ext cx="9144000" cy="5132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Obratna vrednost </a:t>
                </a:r>
                <a:r>
                  <a:rPr lang="en-GB" sz="2500" dirty="0" err="1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nihajnega</a:t>
                </a:r>
                <a:r>
                  <a:rPr lang="en-GB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GB" sz="2500" dirty="0" err="1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časa</a:t>
                </a:r>
                <a:r>
                  <a:rPr lang="en-GB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je </a:t>
                </a:r>
                <a:r>
                  <a:rPr lang="sl-SI" sz="2500" b="1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frekvenca</a:t>
                </a:r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(grška črka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8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ν</m:t>
                    </m:r>
                  </m:oMath>
                </a14:m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): </a:t>
                </a:r>
              </a:p>
            </p:txBody>
          </p:sp>
        </mc:Choice>
        <mc:Fallback xmlns="">
          <p:sp>
            <p:nvSpPr>
              <p:cNvPr id="16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706537"/>
                <a:ext cx="9144000" cy="513282"/>
              </a:xfrm>
              <a:prstGeom prst="rect">
                <a:avLst/>
              </a:prstGeom>
              <a:blipFill rotWithShape="0">
                <a:blip r:embed="rId4"/>
                <a:stretch>
                  <a:fillRect t="-3571" b="-2619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24"/>
              <p:cNvSpPr txBox="1"/>
              <p:nvPr/>
            </p:nvSpPr>
            <p:spPr>
              <a:xfrm>
                <a:off x="3975170" y="5310867"/>
                <a:ext cx="1193660" cy="10088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320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ν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sl-SI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e>
                            <m:sub>
                              <m: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5170" y="5310867"/>
                <a:ext cx="1193660" cy="100880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809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4" grpId="0"/>
      <p:bldP spid="15" grpId="0"/>
      <p:bldP spid="16" grpId="0"/>
      <p:bldP spid="17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http://johnlewis.scene7.com/is/image/JohnLewis/231283644?$prod_exlrg$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699" y="3869213"/>
            <a:ext cx="3405825" cy="340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i.ebayimg.com/00/s/NTY2WDg0OA==/z/mXcAAOSwl8NVYuN2/$_32.JPG?set_id=880000500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410" y="1"/>
            <a:ext cx="6631104" cy="442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www.esa.int/var/esa/storage/images/esa_multimedia/images/2006/04/deep_space_radio_antenna_in_cebreros/9679107-3-eng-GB/Deep_space_radio_antenna_in_Cebrero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99914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ww.geeky-gadgets.com/wp-content/uploads/2009/12/GSM-Encryption-Gets-Hacked_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84063"/>
            <a:ext cx="5099914" cy="3773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avokotnik 2"/>
          <p:cNvSpPr/>
          <p:nvPr/>
        </p:nvSpPr>
        <p:spPr>
          <a:xfrm>
            <a:off x="5557302" y="5979526"/>
            <a:ext cx="3123824" cy="461665"/>
          </a:xfrm>
          <a:prstGeom prst="rect">
            <a:avLst/>
          </a:prstGeom>
          <a:solidFill>
            <a:schemeClr val="bg1">
              <a:alpha val="66000"/>
            </a:schemeClr>
          </a:solidFill>
          <a:effectLst>
            <a:softEdge rad="25400"/>
          </a:effectLst>
        </p:spPr>
        <p:txBody>
          <a:bodyPr wrap="square">
            <a:spAutoFit/>
          </a:bodyPr>
          <a:lstStyle/>
          <a:p>
            <a:pPr algn="ctr"/>
            <a:r>
              <a:rPr lang="el-GR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[10 mm – 200 mm]</a:t>
            </a:r>
            <a:endParaRPr lang="sl-SI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Pravokotnik 2"/>
          <p:cNvSpPr/>
          <p:nvPr/>
        </p:nvSpPr>
        <p:spPr>
          <a:xfrm>
            <a:off x="5507699" y="245476"/>
            <a:ext cx="3123824" cy="461665"/>
          </a:xfrm>
          <a:prstGeom prst="rect">
            <a:avLst/>
          </a:prstGeom>
          <a:solidFill>
            <a:schemeClr val="bg1">
              <a:alpha val="66000"/>
            </a:schemeClr>
          </a:solidFill>
          <a:effectLst>
            <a:softEdge rad="25400"/>
          </a:effectLst>
        </p:spPr>
        <p:txBody>
          <a:bodyPr wrap="square">
            <a:spAutoFit/>
          </a:bodyPr>
          <a:lstStyle/>
          <a:p>
            <a:pPr algn="ctr"/>
            <a:r>
              <a:rPr lang="el-GR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[0,19 m – 5,5 m]</a:t>
            </a:r>
            <a:endParaRPr lang="sl-SI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Pravokotnik 2"/>
          <p:cNvSpPr/>
          <p:nvPr/>
        </p:nvSpPr>
        <p:spPr>
          <a:xfrm>
            <a:off x="1051196" y="347076"/>
            <a:ext cx="3123824" cy="461665"/>
          </a:xfrm>
          <a:prstGeom prst="rect">
            <a:avLst/>
          </a:prstGeom>
          <a:solidFill>
            <a:schemeClr val="bg1">
              <a:alpha val="66000"/>
            </a:schemeClr>
          </a:solidFill>
          <a:effectLst>
            <a:softEdge rad="25400"/>
          </a:effectLst>
        </p:spPr>
        <p:txBody>
          <a:bodyPr wrap="square">
            <a:spAutoFit/>
          </a:bodyPr>
          <a:lstStyle/>
          <a:p>
            <a:pPr algn="ctr"/>
            <a:r>
              <a:rPr lang="el-GR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[0,19 m – 5,5 m]</a:t>
            </a:r>
            <a:endParaRPr lang="sl-SI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Pravokotnik 2"/>
          <p:cNvSpPr/>
          <p:nvPr/>
        </p:nvSpPr>
        <p:spPr>
          <a:xfrm>
            <a:off x="782107" y="5517861"/>
            <a:ext cx="3450605" cy="461665"/>
          </a:xfrm>
          <a:prstGeom prst="rect">
            <a:avLst/>
          </a:prstGeom>
          <a:solidFill>
            <a:schemeClr val="bg1">
              <a:alpha val="66000"/>
            </a:schemeClr>
          </a:solidFill>
          <a:effectLst>
            <a:softEdge rad="25400"/>
          </a:effectLst>
        </p:spPr>
        <p:txBody>
          <a:bodyPr wrap="square">
            <a:spAutoFit/>
          </a:bodyPr>
          <a:lstStyle/>
          <a:p>
            <a:pPr algn="ctr"/>
            <a:r>
              <a:rPr lang="el-GR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[35,3 cm – 36,4 cm]</a:t>
            </a:r>
            <a:endParaRPr lang="sl-SI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825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i.ytimg.com/vi/WB5jmdJvQeU/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344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theneweconomy.com/wp-content/uploads/2014/03/A-heat-loss-detection-device-used-with-an-infrared-thermal-camer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693207" y="6083011"/>
            <a:ext cx="3450605" cy="461665"/>
          </a:xfrm>
          <a:prstGeom prst="rect">
            <a:avLst/>
          </a:prstGeom>
          <a:solidFill>
            <a:schemeClr val="bg1">
              <a:alpha val="66000"/>
            </a:schemeClr>
          </a:solidFill>
          <a:effectLst>
            <a:softEdge rad="25400"/>
          </a:effectLst>
        </p:spPr>
        <p:txBody>
          <a:bodyPr wrap="square">
            <a:spAutoFit/>
          </a:bodyPr>
          <a:lstStyle/>
          <a:p>
            <a:pPr algn="ctr"/>
            <a:r>
              <a:rPr lang="el-GR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[25 </a:t>
            </a:r>
            <a:r>
              <a:rPr lang="el-GR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μ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 – 750 nm]</a:t>
            </a:r>
            <a:endParaRPr lang="sl-SI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563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cdn.zmescience.com/wp-content/uploads/2015/02/UV_and_Vis_Sunscre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0"/>
            <a:ext cx="8797925" cy="659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5265207" y="5524211"/>
            <a:ext cx="3450605" cy="461665"/>
          </a:xfrm>
          <a:prstGeom prst="rect">
            <a:avLst/>
          </a:prstGeom>
          <a:solidFill>
            <a:schemeClr val="bg1">
              <a:alpha val="66000"/>
            </a:schemeClr>
          </a:solidFill>
          <a:effectLst>
            <a:softEdge rad="25400"/>
          </a:effectLst>
        </p:spPr>
        <p:txBody>
          <a:bodyPr wrap="square">
            <a:spAutoFit/>
          </a:bodyPr>
          <a:lstStyle/>
          <a:p>
            <a:pPr algn="ctr"/>
            <a:r>
              <a:rPr lang="el-GR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[1 nm – 400 nm]</a:t>
            </a:r>
            <a:endParaRPr lang="sl-SI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054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upload.wikimedia.org/wikipedia/commons/7/78/Medical_X-Ray_imaging_OPC06_nevi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50527" cy="4724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1449480" y="39021"/>
            <a:ext cx="3450605" cy="461665"/>
          </a:xfrm>
          <a:prstGeom prst="rect">
            <a:avLst/>
          </a:prstGeom>
          <a:solidFill>
            <a:schemeClr val="bg1">
              <a:alpha val="66000"/>
            </a:schemeClr>
          </a:solidFill>
          <a:effectLst>
            <a:softEdge rad="25400"/>
          </a:effectLst>
        </p:spPr>
        <p:txBody>
          <a:bodyPr wrap="square">
            <a:spAutoFit/>
          </a:bodyPr>
          <a:lstStyle/>
          <a:p>
            <a:pPr algn="ctr"/>
            <a:r>
              <a:rPr lang="el-GR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[1pm - 1 nm]</a:t>
            </a:r>
            <a:endParaRPr lang="sl-SI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Picture 3" descr="http://www.zobozdravnica-katja.si/wp-content/uploads/2013/05/rentg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4556865"/>
            <a:ext cx="6515100" cy="2280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5193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userscontent2.emaze.com/images/0548b115-4591-43fc-b20e-897af943038b/7341cf8622012422d4c3341fa241df2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31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785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61942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UG</a:t>
            </a:r>
            <a:r>
              <a:rPr lang="sl-SI" sz="24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algn="ctr"/>
            <a:r>
              <a:rPr lang="en-GB" sz="24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84</a:t>
            </a:r>
            <a:r>
              <a:rPr lang="sl-SI" sz="24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/</a:t>
            </a:r>
            <a:r>
              <a:rPr lang="en-GB" sz="2400" dirty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5</a:t>
            </a:r>
            <a:endParaRPr lang="sl-SI" sz="2400" dirty="0" smtClean="0">
              <a:ln w="3175">
                <a:noFill/>
              </a:ln>
              <a:solidFill>
                <a:srgbClr val="FF000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4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84</a:t>
            </a:r>
            <a:r>
              <a:rPr lang="sl-SI" sz="24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/</a:t>
            </a:r>
            <a:r>
              <a:rPr lang="en-GB" sz="2400" dirty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8</a:t>
            </a:r>
            <a:endParaRPr lang="sl-SI" sz="2400" dirty="0" smtClean="0">
              <a:ln w="3175">
                <a:noFill/>
              </a:ln>
              <a:solidFill>
                <a:srgbClr val="FF000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646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91" y="1967345"/>
            <a:ext cx="5554523" cy="4890655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146528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Barvna občutljivost očesa</a:t>
            </a:r>
          </a:p>
        </p:txBody>
      </p:sp>
      <p:sp>
        <p:nvSpPr>
          <p:cNvPr id="4" name="Pravokotnik 3"/>
          <p:cNvSpPr/>
          <p:nvPr/>
        </p:nvSpPr>
        <p:spPr>
          <a:xfrm>
            <a:off x="-1" y="665273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Človeško oko zazna 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EMV z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valovno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dolžino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med 380 </a:t>
            </a:r>
            <a:r>
              <a:rPr lang="sl-SI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nm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760 </a:t>
            </a:r>
            <a:r>
              <a:rPr lang="sl-SI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nm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Najbolj občutljivo je na sredini spektra (</a:t>
            </a:r>
            <a:r>
              <a:rPr lang="el-GR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sl-SI" sz="24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555 </a:t>
            </a:r>
            <a:r>
              <a:rPr lang="sl-SI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nm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),</a:t>
            </a:r>
          </a:p>
          <a:p>
            <a:pPr algn="ctr"/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kjer je rumeno-zelena svetloba.</a:t>
            </a:r>
          </a:p>
        </p:txBody>
      </p:sp>
      <p:cxnSp>
        <p:nvCxnSpPr>
          <p:cNvPr id="6" name="Raven povezovalnik 5"/>
          <p:cNvCxnSpPr/>
          <p:nvPr/>
        </p:nvCxnSpPr>
        <p:spPr>
          <a:xfrm>
            <a:off x="1736436" y="2983344"/>
            <a:ext cx="2290619" cy="0"/>
          </a:xfrm>
          <a:prstGeom prst="line">
            <a:avLst/>
          </a:prstGeom>
          <a:ln w="28575">
            <a:solidFill>
              <a:srgbClr val="FACE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ven povezovalnik 8"/>
          <p:cNvCxnSpPr/>
          <p:nvPr/>
        </p:nvCxnSpPr>
        <p:spPr>
          <a:xfrm>
            <a:off x="1524000" y="6340764"/>
            <a:ext cx="3934691" cy="0"/>
          </a:xfrm>
          <a:prstGeom prst="line">
            <a:avLst/>
          </a:prstGeom>
          <a:ln w="28575">
            <a:solidFill>
              <a:srgbClr val="ED00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en povezovalnik 10"/>
          <p:cNvCxnSpPr/>
          <p:nvPr/>
        </p:nvCxnSpPr>
        <p:spPr>
          <a:xfrm>
            <a:off x="1736436" y="2452255"/>
            <a:ext cx="1607125" cy="0"/>
          </a:xfrm>
          <a:prstGeom prst="line">
            <a:avLst/>
          </a:prstGeom>
          <a:ln w="28575">
            <a:solidFill>
              <a:srgbClr val="30D2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ravokotnik 14"/>
          <p:cNvSpPr/>
          <p:nvPr/>
        </p:nvSpPr>
        <p:spPr>
          <a:xfrm>
            <a:off x="5991515" y="1967345"/>
            <a:ext cx="31524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Občutljivost </a:t>
            </a:r>
            <a:r>
              <a:rPr lang="sl-SI" sz="24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o(</a:t>
            </a:r>
            <a:r>
              <a:rPr lang="el-GR" sz="24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sl-SI" sz="24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preberemo iz grafa:</a:t>
            </a:r>
          </a:p>
        </p:txBody>
      </p:sp>
      <p:sp>
        <p:nvSpPr>
          <p:cNvPr id="16" name="Pravokotnik 15"/>
          <p:cNvSpPr/>
          <p:nvPr/>
        </p:nvSpPr>
        <p:spPr>
          <a:xfrm>
            <a:off x="5991514" y="2900085"/>
            <a:ext cx="31524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o(533 </a:t>
            </a:r>
            <a:r>
              <a:rPr lang="sl-SI" sz="24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nm</a:t>
            </a:r>
            <a:r>
              <a:rPr lang="sl-SI" sz="24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= 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0,86</a:t>
            </a:r>
          </a:p>
          <a:p>
            <a:pPr algn="ctr"/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o(598 </a:t>
            </a:r>
            <a:r>
              <a:rPr lang="sl-SI" sz="24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nm</a:t>
            </a:r>
            <a:r>
              <a:rPr lang="sl-SI" sz="24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= 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0,76</a:t>
            </a:r>
          </a:p>
          <a:p>
            <a:pPr algn="ctr"/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o(660 </a:t>
            </a:r>
            <a:r>
              <a:rPr lang="sl-SI" sz="24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nm</a:t>
            </a:r>
            <a:r>
              <a:rPr lang="sl-SI" sz="24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= 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0,06</a:t>
            </a:r>
            <a:endParaRPr lang="sl-SI" sz="24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Pravokotnik 2"/>
          <p:cNvSpPr/>
          <p:nvPr/>
        </p:nvSpPr>
        <p:spPr>
          <a:xfrm>
            <a:off x="7792748" y="-58983"/>
            <a:ext cx="14252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UG</a:t>
            </a:r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76</a:t>
            </a:r>
            <a:endParaRPr lang="sl-SI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64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16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24"/>
              <p:cNvSpPr txBox="1"/>
              <p:nvPr/>
            </p:nvSpPr>
            <p:spPr>
              <a:xfrm>
                <a:off x="1655272" y="1698564"/>
                <a:ext cx="5833456" cy="6485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v</m:t>
                          </m:r>
                        </m:sub>
                      </m:sSub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lm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o</m:t>
                      </m:r>
                      <m:d>
                        <m:dPr>
                          <m:ctrlPr>
                            <a:rPr lang="sl-SI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l-GR" sz="32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λ</m:t>
                          </m:r>
                        </m:e>
                      </m:d>
                      <m: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∙680</m:t>
                      </m:r>
                      <m:f>
                        <m:fPr>
                          <m:type m:val="skw"/>
                          <m:ctrlPr>
                            <a:rPr lang="sl-SI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lm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W</m:t>
                          </m:r>
                        </m:den>
                      </m:f>
                      <m: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W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sl-SI" sz="3200" dirty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5272" y="1698564"/>
                <a:ext cx="5833456" cy="6485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ravokotnik 2"/>
          <p:cNvSpPr/>
          <p:nvPr/>
        </p:nvSpPr>
        <p:spPr>
          <a:xfrm>
            <a:off x="0" y="212692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Vidni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(zaznani) </a:t>
            </a:r>
            <a:r>
              <a:rPr lang="sl-SI" sz="24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svetlobni tok </a:t>
            </a:r>
            <a:r>
              <a:rPr lang="sl-SI" sz="24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[</a:t>
            </a:r>
            <a:r>
              <a:rPr lang="sl-SI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</a:t>
            </a:r>
            <a:r>
              <a:rPr lang="sl-SI" sz="24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</a:t>
            </a:r>
            <a:r>
              <a:rPr lang="sl-SI" sz="24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sl-SI" sz="2400" dirty="0" err="1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lm</a:t>
            </a:r>
            <a:r>
              <a:rPr lang="sl-SI" sz="24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] je odvisen</a:t>
            </a:r>
          </a:p>
          <a:p>
            <a:pPr algn="ctr"/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 </a:t>
            </a:r>
            <a:r>
              <a:rPr lang="sl-SI" sz="24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energijskega toka 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[P</a:t>
            </a:r>
            <a:r>
              <a:rPr lang="sl-SI" sz="24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(W)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]</a:t>
            </a:r>
          </a:p>
          <a:p>
            <a:pPr algn="ctr"/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 </a:t>
            </a:r>
            <a:r>
              <a:rPr lang="sl-SI" sz="24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relativne barvne občutljivosti </a:t>
            </a:r>
            <a:r>
              <a:rPr lang="sl-SI" sz="24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očesa 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[o(</a:t>
            </a:r>
            <a:r>
              <a:rPr lang="el-GR" sz="24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)].</a:t>
            </a:r>
          </a:p>
        </p:txBody>
      </p:sp>
      <p:sp>
        <p:nvSpPr>
          <p:cNvPr id="4" name="Pravokotnik 3"/>
          <p:cNvSpPr/>
          <p:nvPr/>
        </p:nvSpPr>
        <p:spPr>
          <a:xfrm>
            <a:off x="1" y="2632619"/>
            <a:ext cx="9143999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</a:t>
            </a:r>
            <a:endParaRPr lang="sl-SI" sz="2400" dirty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Kolikšen je vidni svetlobni tok svetila, ki sveti z </a:t>
            </a:r>
            <a:r>
              <a:rPr lang="el-GR" sz="24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sl-SI" sz="2400" baseline="-25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</a:t>
            </a:r>
            <a:r>
              <a:rPr lang="sl-SI" sz="24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589 </a:t>
            </a:r>
            <a:r>
              <a:rPr lang="sl-SI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nm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svetlobnim tokom 40 W? [o(589 </a:t>
            </a:r>
            <a:r>
              <a:rPr lang="sl-SI" sz="24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nm</a:t>
            </a:r>
            <a:r>
              <a:rPr lang="sl-SI" sz="24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= 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0,76]</a:t>
            </a:r>
            <a:endParaRPr lang="sl-SI" sz="24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985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146528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Osvetljenost</a:t>
            </a:r>
          </a:p>
        </p:txBody>
      </p:sp>
      <p:sp>
        <p:nvSpPr>
          <p:cNvPr id="3" name="Pravokotnik 2"/>
          <p:cNvSpPr/>
          <p:nvPr/>
        </p:nvSpPr>
        <p:spPr>
          <a:xfrm>
            <a:off x="7718789" y="0"/>
            <a:ext cx="14252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UG</a:t>
            </a:r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78</a:t>
            </a:r>
            <a:endParaRPr lang="sl-SI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Pravokotnik 3"/>
          <p:cNvSpPr/>
          <p:nvPr/>
        </p:nvSpPr>
        <p:spPr>
          <a:xfrm>
            <a:off x="0" y="1016255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Osvetljenost (E) </a:t>
            </a:r>
            <a:r>
              <a:rPr lang="sl-SI" sz="24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pove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koliko svetlobnega toka (P)</a:t>
            </a:r>
          </a:p>
          <a:p>
            <a:pPr algn="ctr"/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osvetljuje izbrano ploskev (S).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24"/>
              <p:cNvSpPr txBox="1"/>
              <p:nvPr/>
            </p:nvSpPr>
            <p:spPr>
              <a:xfrm>
                <a:off x="731836" y="2250107"/>
                <a:ext cx="2164567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32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den>
                      </m:f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cos</m:t>
                      </m:r>
                      <m:r>
                        <m:rPr>
                          <m:sty m:val="p"/>
                        </m:rPr>
                        <a:rPr lang="el-GR" sz="3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φ</m:t>
                      </m:r>
                    </m:oMath>
                  </m:oMathPara>
                </a14:m>
                <a:endParaRPr lang="sl-SI" sz="3200" dirty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836" y="2250107"/>
                <a:ext cx="2164567" cy="9219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24"/>
              <p:cNvSpPr txBox="1"/>
              <p:nvPr/>
            </p:nvSpPr>
            <p:spPr>
              <a:xfrm>
                <a:off x="3655534" y="2237091"/>
                <a:ext cx="2049728" cy="9350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lm</m:t>
                          </m:r>
                        </m:num>
                        <m:den>
                          <m:sSup>
                            <m:sSupPr>
                              <m:ctrlPr>
                                <a:rPr lang="sl-SI" sz="32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p>
                              <m:r>
                                <a:rPr lang="sl-SI" sz="3200" b="0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lx</m:t>
                      </m:r>
                    </m:oMath>
                  </m:oMathPara>
                </a14:m>
                <a:endParaRPr lang="sl-SI" sz="3200" dirty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5534" y="2237091"/>
                <a:ext cx="2049728" cy="9350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ravokotnik 6"/>
          <p:cNvSpPr/>
          <p:nvPr/>
        </p:nvSpPr>
        <p:spPr>
          <a:xfrm>
            <a:off x="0" y="3458759"/>
            <a:ext cx="64285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Ploskev, ki jo osvetljuje točkasto svetilo,</a:t>
            </a:r>
          </a:p>
          <a:p>
            <a:pPr algn="ctr"/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je krogla s površino S.</a:t>
            </a:r>
          </a:p>
          <a:p>
            <a:pPr algn="ctr"/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Ta se veča s kvadratom razdalje (S = 4</a:t>
            </a:r>
            <a:r>
              <a:rPr lang="el-GR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π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</a:t>
            </a:r>
            <a:r>
              <a:rPr lang="sl-SI" sz="24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  <a:endParaRPr lang="sl-SI" sz="24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24"/>
              <p:cNvSpPr txBox="1"/>
              <p:nvPr/>
            </p:nvSpPr>
            <p:spPr>
              <a:xfrm>
                <a:off x="854167" y="4942550"/>
                <a:ext cx="2645853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sub>
                          </m:sSub>
                        </m:num>
                        <m:den>
                          <m: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m:rPr>
                              <m:sty m:val="p"/>
                            </m:rPr>
                            <a:rPr lang="el-GR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  <m:sSup>
                            <m:sSupPr>
                              <m:ctrlPr>
                                <a:rPr lang="el-GR" sz="32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r</m:t>
                              </m:r>
                            </m:e>
                            <m:sup>
                              <m:r>
                                <a:rPr lang="sl-SI" sz="3200" b="0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cos</m:t>
                      </m:r>
                      <m:r>
                        <m:rPr>
                          <m:sty m:val="p"/>
                        </m:rPr>
                        <a:rPr lang="el-GR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φ</m:t>
                      </m:r>
                    </m:oMath>
                  </m:oMathPara>
                </a14:m>
                <a:endParaRPr lang="sl-SI" sz="3200" dirty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167" y="4942550"/>
                <a:ext cx="2645853" cy="92198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Slika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393" y="2806952"/>
            <a:ext cx="2300501" cy="215740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24"/>
              <p:cNvSpPr txBox="1"/>
              <p:nvPr/>
            </p:nvSpPr>
            <p:spPr>
              <a:xfrm>
                <a:off x="3500020" y="4945756"/>
                <a:ext cx="1821717" cy="9187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num>
                        <m:den>
                          <m:sSup>
                            <m:sSupPr>
                              <m:ctrlPr>
                                <a:rPr lang="el-GR" sz="32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r</m:t>
                              </m:r>
                            </m:e>
                            <m:sup>
                              <m:r>
                                <a:rPr lang="sl-SI" sz="3200" b="0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cos</m:t>
                      </m:r>
                      <m:r>
                        <m:rPr>
                          <m:sty m:val="p"/>
                        </m:rPr>
                        <a:rPr lang="el-GR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φ</m:t>
                      </m:r>
                    </m:oMath>
                  </m:oMathPara>
                </a14:m>
                <a:endParaRPr lang="sl-SI" sz="3200" dirty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0020" y="4945756"/>
                <a:ext cx="1821717" cy="91877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Pravokotnik 10"/>
          <p:cNvSpPr/>
          <p:nvPr/>
        </p:nvSpPr>
        <p:spPr>
          <a:xfrm>
            <a:off x="5487608" y="5173813"/>
            <a:ext cx="18818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svetilnost točkastega svetila:</a:t>
            </a:r>
            <a:endParaRPr lang="sl-SI" sz="2400" dirty="0">
              <a:ln w="3175">
                <a:noFill/>
              </a:ln>
              <a:solidFill>
                <a:srgbClr val="00B05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24"/>
              <p:cNvSpPr txBox="1"/>
              <p:nvPr/>
            </p:nvSpPr>
            <p:spPr>
              <a:xfrm>
                <a:off x="7334222" y="5312985"/>
                <a:ext cx="1272592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sub>
                          </m:sSub>
                        </m:num>
                        <m:den>
                          <m: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m:rPr>
                              <m:sty m:val="p"/>
                            </m:rPr>
                            <a:rPr lang="el-GR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4222" y="5312985"/>
                <a:ext cx="1272592" cy="92198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7502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602750" y="1335837"/>
            <a:ext cx="7912591" cy="4709364"/>
            <a:chOff x="638848" y="1183437"/>
            <a:chExt cx="7912591" cy="4709364"/>
          </a:xfrm>
        </p:grpSpPr>
        <p:grpSp>
          <p:nvGrpSpPr>
            <p:cNvPr id="7" name="Group 6"/>
            <p:cNvGrpSpPr/>
            <p:nvPr/>
          </p:nvGrpSpPr>
          <p:grpSpPr>
            <a:xfrm>
              <a:off x="638848" y="1183437"/>
              <a:ext cx="7912591" cy="4709364"/>
              <a:chOff x="638848" y="929437"/>
              <a:chExt cx="7912591" cy="4709364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64757" y="1035649"/>
                <a:ext cx="7886682" cy="4603152"/>
              </a:xfrm>
              <a:prstGeom prst="rect">
                <a:avLst/>
              </a:prstGeom>
            </p:spPr>
          </p:pic>
          <p:sp>
            <p:nvSpPr>
              <p:cNvPr id="3" name="Pravokotnik 2"/>
              <p:cNvSpPr/>
              <p:nvPr/>
            </p:nvSpPr>
            <p:spPr>
              <a:xfrm>
                <a:off x="697463" y="1699628"/>
                <a:ext cx="586274" cy="4770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500" dirty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x</a:t>
                </a:r>
                <a:r>
                  <a:rPr lang="sl-SI" sz="2500" baseline="-25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0</a:t>
                </a:r>
              </a:p>
            </p:txBody>
          </p:sp>
          <p:sp>
            <p:nvSpPr>
              <p:cNvPr id="4" name="Pravokotnik 2"/>
              <p:cNvSpPr/>
              <p:nvPr/>
            </p:nvSpPr>
            <p:spPr>
              <a:xfrm>
                <a:off x="4525107" y="1167964"/>
                <a:ext cx="2625969" cy="4770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nihaj / perioda</a:t>
                </a:r>
              </a:p>
            </p:txBody>
          </p:sp>
          <p:sp>
            <p:nvSpPr>
              <p:cNvPr id="5" name="Pravokotnik 2"/>
              <p:cNvSpPr/>
              <p:nvPr/>
            </p:nvSpPr>
            <p:spPr>
              <a:xfrm>
                <a:off x="7683931" y="3426927"/>
                <a:ext cx="867508" cy="4770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t</a:t>
                </a:r>
              </a:p>
            </p:txBody>
          </p:sp>
          <p:sp>
            <p:nvSpPr>
              <p:cNvPr id="6" name="Pravokotnik 2"/>
              <p:cNvSpPr/>
              <p:nvPr/>
            </p:nvSpPr>
            <p:spPr>
              <a:xfrm>
                <a:off x="1137137" y="929437"/>
                <a:ext cx="656493" cy="4770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x</a:t>
                </a:r>
              </a:p>
            </p:txBody>
          </p:sp>
          <p:sp>
            <p:nvSpPr>
              <p:cNvPr id="11" name="Pravokotnik 2"/>
              <p:cNvSpPr/>
              <p:nvPr/>
            </p:nvSpPr>
            <p:spPr>
              <a:xfrm>
                <a:off x="4525107" y="3349522"/>
                <a:ext cx="262596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3200" dirty="0" smtClean="0">
                    <a:ln w="3175">
                      <a:noFill/>
                    </a:ln>
                    <a:solidFill>
                      <a:srgbClr val="00B05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t</a:t>
                </a:r>
                <a:r>
                  <a:rPr lang="sl-SI" sz="3200" baseline="-25000" dirty="0" smtClean="0">
                    <a:ln w="3175">
                      <a:noFill/>
                    </a:ln>
                    <a:solidFill>
                      <a:srgbClr val="00B05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0</a:t>
                </a:r>
              </a:p>
            </p:txBody>
          </p:sp>
          <p:sp>
            <p:nvSpPr>
              <p:cNvPr id="15" name="Pravokotnik 2"/>
              <p:cNvSpPr/>
              <p:nvPr/>
            </p:nvSpPr>
            <p:spPr>
              <a:xfrm>
                <a:off x="638848" y="4337320"/>
                <a:ext cx="586274" cy="4770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-x</a:t>
                </a:r>
                <a:r>
                  <a:rPr lang="sl-SI" sz="2500" baseline="-25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0</a:t>
                </a:r>
              </a:p>
            </p:txBody>
          </p:sp>
        </p:grpSp>
        <p:cxnSp>
          <p:nvCxnSpPr>
            <p:cNvPr id="9" name="Straight Connector 8"/>
            <p:cNvCxnSpPr/>
            <p:nvPr/>
          </p:nvCxnSpPr>
          <p:spPr>
            <a:xfrm>
              <a:off x="4561204" y="2203939"/>
              <a:ext cx="0" cy="1848377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7151076" y="2071077"/>
              <a:ext cx="0" cy="1981239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1225122" y="2239108"/>
              <a:ext cx="3774833" cy="0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1289538" y="4911970"/>
              <a:ext cx="3774833" cy="0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Pravokotnik 2"/>
          <p:cNvSpPr/>
          <p:nvPr/>
        </p:nvSpPr>
        <p:spPr>
          <a:xfrm>
            <a:off x="0" y="213856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 harmoničnem nihanju, se odmik (x) spreminja s časom harmonično (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npr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sinusoida).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4525106" y="3833327"/>
            <a:ext cx="2589872" cy="0"/>
          </a:xfrm>
          <a:prstGeom prst="straightConnector1">
            <a:avLst/>
          </a:prstGeom>
          <a:ln w="38100">
            <a:solidFill>
              <a:schemeClr val="accent6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270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61942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UG</a:t>
            </a:r>
            <a:endParaRPr lang="sl-SI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88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/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D1,2,3</a:t>
            </a:r>
            <a:endParaRPr lang="sl-SI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005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5038742"/>
            <a:ext cx="9144000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Besedilo naloge.</a:t>
            </a:r>
          </a:p>
        </p:txBody>
      </p:sp>
      <p:sp>
        <p:nvSpPr>
          <p:cNvPr id="4" name="Pravokotnik 1"/>
          <p:cNvSpPr/>
          <p:nvPr/>
        </p:nvSpPr>
        <p:spPr>
          <a:xfrm>
            <a:off x="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Naslov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24"/>
              <p:cNvSpPr txBox="1"/>
              <p:nvPr/>
            </p:nvSpPr>
            <p:spPr>
              <a:xfrm>
                <a:off x="3778738" y="4009232"/>
                <a:ext cx="148155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738" y="4009232"/>
                <a:ext cx="1481559" cy="49244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9"/>
          <p:cNvSpPr txBox="1"/>
          <p:nvPr/>
        </p:nvSpPr>
        <p:spPr>
          <a:xfrm>
            <a:off x="0" y="2487280"/>
            <a:ext cx="91440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32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Pomembno besedilo:</a:t>
            </a:r>
          </a:p>
          <a:p>
            <a:pPr algn="ctr"/>
            <a:r>
              <a:rPr lang="sl-SI" sz="32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Pomembno besedilo v modri barvi.</a:t>
            </a:r>
            <a:endParaRPr lang="sl-SI" sz="3200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Pravokotnik 2"/>
          <p:cNvSpPr/>
          <p:nvPr/>
        </p:nvSpPr>
        <p:spPr>
          <a:xfrm>
            <a:off x="0" y="1364872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Besedilo kar tako.</a:t>
            </a:r>
          </a:p>
        </p:txBody>
      </p:sp>
      <p:sp>
        <p:nvSpPr>
          <p:cNvPr id="8" name="Pravokotnik 2"/>
          <p:cNvSpPr/>
          <p:nvPr/>
        </p:nvSpPr>
        <p:spPr>
          <a:xfrm>
            <a:off x="5873262" y="5792795"/>
            <a:ext cx="3039129" cy="861774"/>
          </a:xfrm>
          <a:prstGeom prst="rect">
            <a:avLst/>
          </a:prstGeom>
          <a:solidFill>
            <a:schemeClr val="bg1"/>
          </a:solidFill>
          <a:ln w="38100" cap="rnd">
            <a:solidFill>
              <a:schemeClr val="accent5">
                <a:lumMod val="75000"/>
              </a:schemeClr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DN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42</a:t>
            </a:r>
          </a:p>
        </p:txBody>
      </p:sp>
    </p:spTree>
    <p:extLst>
      <p:ext uri="{BB962C8B-B14F-4D97-AF65-F5344CB8AC3E}">
        <p14:creationId xmlns:p14="http://schemas.microsoft.com/office/powerpoint/2010/main" val="339955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ath.tamu.edu/~mpilant/math308/Matlab/double_pendulum_fig1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758" y="817986"/>
            <a:ext cx="7338483" cy="549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2"/>
          <p:cNvSpPr/>
          <p:nvPr/>
        </p:nvSpPr>
        <p:spPr>
          <a:xfrm>
            <a:off x="0" y="213856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Neharmonično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nihanje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06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240045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Nihajni čas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nitnega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nihala je odvisen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 dolžine vrvice (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4"/>
              <p:cNvSpPr txBox="1"/>
              <p:nvPr/>
            </p:nvSpPr>
            <p:spPr>
              <a:xfrm>
                <a:off x="3206785" y="1317262"/>
                <a:ext cx="3035230" cy="145501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32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m:rPr>
                          <m:sty m:val="p"/>
                        </m:rPr>
                        <a:rPr lang="el-GR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π</m:t>
                      </m:r>
                      <m:rad>
                        <m:radPr>
                          <m:degHide m:val="on"/>
                          <m:ctrlPr>
                            <a:rPr lang="el-GR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l-SI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l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g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6785" y="1317262"/>
                <a:ext cx="3035230" cy="145501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Pravokotnik 2"/>
          <p:cNvSpPr/>
          <p:nvPr/>
        </p:nvSpPr>
        <p:spPr>
          <a:xfrm>
            <a:off x="0" y="3201498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Nihajni čas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vzmetnega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nihala pa je odvisen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 konstante vzmeti (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in mase nihala (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24"/>
              <p:cNvSpPr txBox="1"/>
              <p:nvPr/>
            </p:nvSpPr>
            <p:spPr>
              <a:xfrm>
                <a:off x="3206785" y="4240785"/>
                <a:ext cx="3035230" cy="10021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32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m:rPr>
                          <m:sty m:val="p"/>
                        </m:rPr>
                        <a:rPr lang="el-GR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π</m:t>
                      </m:r>
                      <m:rad>
                        <m:radPr>
                          <m:degHide m:val="on"/>
                          <m:ctrlPr>
                            <a:rPr lang="el-GR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l-SI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6785" y="4240785"/>
                <a:ext cx="3035230" cy="1002134"/>
              </a:xfrm>
              <a:prstGeom prst="rect">
                <a:avLst/>
              </a:prstGeom>
              <a:blipFill rotWithShape="0">
                <a:blip r:embed="rId3"/>
                <a:stretch>
                  <a:fillRect b="-61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117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9773" y="0"/>
            <a:ext cx="3793088" cy="6805303"/>
          </a:xfrm>
          <a:prstGeom prst="rect">
            <a:avLst/>
          </a:prstGeom>
        </p:spPr>
      </p:pic>
      <p:sp>
        <p:nvSpPr>
          <p:cNvPr id="6" name="Pravokotnik 2"/>
          <p:cNvSpPr/>
          <p:nvPr/>
        </p:nvSpPr>
        <p:spPr>
          <a:xfrm>
            <a:off x="6122377" y="4669136"/>
            <a:ext cx="48064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x</a:t>
            </a:r>
          </a:p>
        </p:txBody>
      </p:sp>
      <p:sp>
        <p:nvSpPr>
          <p:cNvPr id="7" name="Pravokotnik 2"/>
          <p:cNvSpPr/>
          <p:nvPr/>
        </p:nvSpPr>
        <p:spPr>
          <a:xfrm>
            <a:off x="5502828" y="4231437"/>
            <a:ext cx="73971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x</a:t>
            </a:r>
            <a:r>
              <a:rPr lang="sl-SI" sz="2500" baseline="-250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8" name="Pravokotnik 2"/>
          <p:cNvSpPr/>
          <p:nvPr/>
        </p:nvSpPr>
        <p:spPr>
          <a:xfrm>
            <a:off x="5110105" y="683252"/>
            <a:ext cx="48064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</a:t>
            </a:r>
          </a:p>
        </p:txBody>
      </p:sp>
      <p:sp>
        <p:nvSpPr>
          <p:cNvPr id="9" name="Pravokotnik 2"/>
          <p:cNvSpPr/>
          <p:nvPr/>
        </p:nvSpPr>
        <p:spPr>
          <a:xfrm>
            <a:off x="3419293" y="683252"/>
            <a:ext cx="48064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</a:t>
            </a:r>
          </a:p>
        </p:txBody>
      </p:sp>
      <p:sp>
        <p:nvSpPr>
          <p:cNvPr id="10" name="Pravokotnik 2"/>
          <p:cNvSpPr/>
          <p:nvPr/>
        </p:nvSpPr>
        <p:spPr>
          <a:xfrm>
            <a:off x="2790259" y="4231437"/>
            <a:ext cx="73971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-x</a:t>
            </a:r>
            <a:r>
              <a:rPr lang="sl-SI" sz="2500" baseline="-250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5895782" y="4708490"/>
            <a:ext cx="0" cy="1800000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3093966" y="4696767"/>
            <a:ext cx="0" cy="1800000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14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5806</TotalTime>
  <Words>1916</Words>
  <Application>Microsoft Office PowerPoint</Application>
  <PresentationFormat>On-screen Show (4:3)</PresentationFormat>
  <Paragraphs>372</Paragraphs>
  <Slides>61</Slides>
  <Notes>17</Notes>
  <HiddenSlides>7</HiddenSlides>
  <MMClips>9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71" baseType="lpstr">
      <vt:lpstr>Arial</vt:lpstr>
      <vt:lpstr>Calibri</vt:lpstr>
      <vt:lpstr>Calibri Light</vt:lpstr>
      <vt:lpstr>Cambria</vt:lpstr>
      <vt:lpstr>Cambria Math</vt:lpstr>
      <vt:lpstr>Symbol</vt:lpstr>
      <vt:lpstr>Verdana</vt:lpstr>
      <vt:lpstr>Wingdings</vt:lpstr>
      <vt:lpstr>Office Theme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Abak</dc:creator>
  <cp:lastModifiedBy>Benjamin Kralj</cp:lastModifiedBy>
  <cp:revision>993</cp:revision>
  <cp:lastPrinted>2019-01-04T07:01:52Z</cp:lastPrinted>
  <dcterms:created xsi:type="dcterms:W3CDTF">2015-11-23T20:51:38Z</dcterms:created>
  <dcterms:modified xsi:type="dcterms:W3CDTF">2019-02-11T11:55:52Z</dcterms:modified>
</cp:coreProperties>
</file>