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7" r:id="rId2"/>
    <p:sldId id="263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41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2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1/16/2020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329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244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xmlns="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1/16/2020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xmlns="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xmlns="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079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1/16/2020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568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1/16/2020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536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110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1/16/2020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01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1/16/2020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593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1/16/2020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149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1/16/2020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xmlns="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090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222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71568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30" r:id="rId5"/>
    <p:sldLayoutId id="2147483724" r:id="rId6"/>
    <p:sldLayoutId id="2147483725" r:id="rId7"/>
    <p:sldLayoutId id="2147483726" r:id="rId8"/>
    <p:sldLayoutId id="2147483729" r:id="rId9"/>
    <p:sldLayoutId id="2147483727" r:id="rId10"/>
    <p:sldLayoutId id="2147483728" r:id="rId11"/>
  </p:sldLayoutIdLst>
  <p:hf sldNum="0"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44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26B4480E-B7FF-4481-890E-043A69AE6F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76D878B-B5D3-4B2C-B222-928F2DF809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25" b="1400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64C13BAB-7C00-4D21-A857-E3D41C0A2A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38068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1F1FF39A-AC3C-4066-9D4C-519AA22812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38068" y="601201"/>
            <a:ext cx="3702134" cy="5791132"/>
          </a:xfrm>
          <a:prstGeom prst="rect">
            <a:avLst/>
          </a:prstGeom>
          <a:solidFill>
            <a:srgbClr val="465359">
              <a:alpha val="97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slov 1">
            <a:extLst>
              <a:ext uri="{FF2B5EF4-FFF2-40B4-BE49-F238E27FC236}">
                <a16:creationId xmlns:a16="http://schemas.microsoft.com/office/drawing/2014/main" xmlns="" id="{3A1546E4-70D6-4898-BEAC-3E806FBE90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200" y="1524001"/>
            <a:ext cx="3412067" cy="3478384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rgbClr val="FFFFFF"/>
                </a:solidFill>
              </a:rPr>
              <a:t>Obrazci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C08A3D74-8F8A-4694-B0A8-99ED448105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40202" y="721895"/>
            <a:ext cx="7889612" cy="4949063"/>
          </a:xfrm>
        </p:spPr>
        <p:txBody>
          <a:bodyPr>
            <a:normAutofit/>
          </a:bodyPr>
          <a:lstStyle/>
          <a:p>
            <a:r>
              <a:rPr lang="sl-SI" sz="2400" dirty="0">
                <a:solidFill>
                  <a:schemeClr val="tx1">
                    <a:alpha val="75000"/>
                  </a:schemeClr>
                </a:solidFill>
              </a:rPr>
              <a:t>Na spletno stran lahko vstavimo obrazec, v katerega vpišemo in shranimo poljubne podatke. Jezik HTML podpira izdelavo in prikaz obrazcev, pri shranjevanju in obdelavi vpisanih podatkov pa si moramo žal pomagati s posebnimi jeziki. </a:t>
            </a:r>
          </a:p>
          <a:p>
            <a:r>
              <a:rPr lang="sl-SI" sz="2400" dirty="0">
                <a:solidFill>
                  <a:schemeClr val="tx1">
                    <a:alpha val="75000"/>
                  </a:schemeClr>
                </a:solidFill>
              </a:rPr>
              <a:t>Vse ukaze za vpis podatkov moramo omejiti z elementoma </a:t>
            </a:r>
            <a:r>
              <a:rPr lang="sl-SI" sz="2400" b="1" dirty="0">
                <a:solidFill>
                  <a:srgbClr val="FF0000">
                    <a:alpha val="75000"/>
                  </a:srgbClr>
                </a:solidFill>
              </a:rPr>
              <a:t>&lt;FORM&gt; </a:t>
            </a:r>
            <a:r>
              <a:rPr lang="sl-SI" sz="2400" dirty="0">
                <a:solidFill>
                  <a:schemeClr val="tx1">
                    <a:alpha val="75000"/>
                  </a:schemeClr>
                </a:solidFill>
              </a:rPr>
              <a:t>in </a:t>
            </a:r>
            <a:r>
              <a:rPr lang="sl-SI" sz="2400" b="1" dirty="0">
                <a:solidFill>
                  <a:srgbClr val="FF0000">
                    <a:alpha val="75000"/>
                  </a:srgbClr>
                </a:solidFill>
              </a:rPr>
              <a:t>&lt;/FORM&gt;. </a:t>
            </a:r>
          </a:p>
          <a:p>
            <a:r>
              <a:rPr lang="sl-SI" sz="2400" dirty="0">
                <a:solidFill>
                  <a:schemeClr val="tx1">
                    <a:alpha val="75000"/>
                  </a:schemeClr>
                </a:solidFill>
              </a:rPr>
              <a:t>Za obliko polja v obrazcu poskrbi ukaz INPUT TYPE. </a:t>
            </a:r>
          </a:p>
        </p:txBody>
      </p:sp>
    </p:spTree>
    <p:extLst>
      <p:ext uri="{BB962C8B-B14F-4D97-AF65-F5344CB8AC3E}">
        <p14:creationId xmlns:p14="http://schemas.microsoft.com/office/powerpoint/2010/main" val="3610874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3200" dirty="0" smtClean="0"/>
              <a:t>&lt;FORM&gt;</a:t>
            </a:r>
          </a:p>
          <a:p>
            <a:pPr marL="0" indent="0">
              <a:buNone/>
            </a:pPr>
            <a:r>
              <a:rPr lang="sl-SI" sz="3200" dirty="0" smtClean="0"/>
              <a:t>     &lt;INPUT   TYPE=…&gt; Prva izbira &lt;BR&gt;</a:t>
            </a:r>
          </a:p>
          <a:p>
            <a:pPr marL="0" indent="0">
              <a:buNone/>
            </a:pPr>
            <a:r>
              <a:rPr lang="sl-SI" sz="3200" dirty="0" smtClean="0"/>
              <a:t>     &lt;</a:t>
            </a:r>
            <a:r>
              <a:rPr lang="sl-SI" sz="3200" dirty="0"/>
              <a:t>INPUT </a:t>
            </a:r>
            <a:r>
              <a:rPr lang="sl-SI" sz="3200" dirty="0" smtClean="0"/>
              <a:t>  TYPE</a:t>
            </a:r>
            <a:r>
              <a:rPr lang="sl-SI" sz="3200" dirty="0"/>
              <a:t>=…&gt; </a:t>
            </a:r>
            <a:r>
              <a:rPr lang="sl-SI" sz="3200" dirty="0" smtClean="0"/>
              <a:t>Druga izbira </a:t>
            </a:r>
            <a:r>
              <a:rPr lang="sl-SI" sz="3200" dirty="0"/>
              <a:t>&lt;BR</a:t>
            </a:r>
            <a:r>
              <a:rPr lang="sl-SI" sz="3200" dirty="0" smtClean="0"/>
              <a:t>&gt;</a:t>
            </a:r>
            <a:endParaRPr lang="sl-SI" sz="3200" dirty="0"/>
          </a:p>
          <a:p>
            <a:pPr marL="0" indent="0">
              <a:buNone/>
            </a:pPr>
            <a:r>
              <a:rPr lang="sl-SI" sz="3200" dirty="0" smtClean="0"/>
              <a:t>&lt;/FORM&gt;</a:t>
            </a: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2392072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26B4480E-B7FF-4481-890E-043A69AE6F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76D878B-B5D3-4B2C-B222-928F2DF809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25" b="14006"/>
          <a:stretch/>
        </p:blipFill>
        <p:spPr>
          <a:xfrm>
            <a:off x="0" y="-232569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64C13BAB-7C00-4D21-A857-E3D41C0A2A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38068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1F1FF39A-AC3C-4066-9D4C-519AA22812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38068" y="601201"/>
            <a:ext cx="3702134" cy="5791132"/>
          </a:xfrm>
          <a:prstGeom prst="rect">
            <a:avLst/>
          </a:prstGeom>
          <a:solidFill>
            <a:srgbClr val="465359">
              <a:alpha val="97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slov 1">
            <a:extLst>
              <a:ext uri="{FF2B5EF4-FFF2-40B4-BE49-F238E27FC236}">
                <a16:creationId xmlns:a16="http://schemas.microsoft.com/office/drawing/2014/main" xmlns="" id="{3A1546E4-70D6-4898-BEAC-3E806FBE90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200" y="1524001"/>
            <a:ext cx="3412067" cy="3478384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rgbClr val="FFFFFF"/>
                </a:solidFill>
              </a:rPr>
              <a:t>Obrazci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C08A3D74-8F8A-4694-B0A8-99ED448105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40202" y="1524001"/>
            <a:ext cx="7889612" cy="3639655"/>
          </a:xfrm>
        </p:spPr>
        <p:txBody>
          <a:bodyPr>
            <a:normAutofit/>
          </a:bodyPr>
          <a:lstStyle/>
          <a:p>
            <a:r>
              <a:rPr lang="sl-SI" sz="2400" dirty="0">
                <a:solidFill>
                  <a:schemeClr val="tx1">
                    <a:alpha val="75000"/>
                  </a:schemeClr>
                </a:solidFill>
              </a:rPr>
              <a:t>Na voljo imamo štiri osnovne oblike:</a:t>
            </a:r>
          </a:p>
          <a:p>
            <a:r>
              <a:rPr lang="sl-SI" sz="2400" b="1" dirty="0">
                <a:solidFill>
                  <a:schemeClr val="tx1">
                    <a:alpha val="75000"/>
                  </a:schemeClr>
                </a:solidFill>
              </a:rPr>
              <a:t>TEXT ali TEXTAREA </a:t>
            </a:r>
            <a:r>
              <a:rPr lang="sl-SI" sz="2400" dirty="0">
                <a:solidFill>
                  <a:schemeClr val="tx1">
                    <a:alpha val="75000"/>
                  </a:schemeClr>
                </a:solidFill>
              </a:rPr>
              <a:t>- polje za vpis besedila</a:t>
            </a:r>
          </a:p>
          <a:p>
            <a:r>
              <a:rPr lang="sl-SI" sz="2400" b="1" dirty="0">
                <a:solidFill>
                  <a:schemeClr val="tx1">
                    <a:alpha val="75000"/>
                  </a:schemeClr>
                </a:solidFill>
              </a:rPr>
              <a:t>CHECKBOX</a:t>
            </a:r>
            <a:r>
              <a:rPr lang="sl-SI" sz="2400" dirty="0">
                <a:solidFill>
                  <a:schemeClr val="tx1">
                    <a:alpha val="75000"/>
                  </a:schemeClr>
                </a:solidFill>
              </a:rPr>
              <a:t> - kvadratki za potrditev</a:t>
            </a:r>
          </a:p>
          <a:p>
            <a:r>
              <a:rPr lang="sl-SI" sz="2400" b="1" dirty="0">
                <a:solidFill>
                  <a:schemeClr val="tx1">
                    <a:alpha val="75000"/>
                  </a:schemeClr>
                </a:solidFill>
              </a:rPr>
              <a:t>RADIOBUTTON</a:t>
            </a:r>
            <a:r>
              <a:rPr lang="sl-SI" sz="2400" dirty="0">
                <a:solidFill>
                  <a:schemeClr val="tx1">
                    <a:alpha val="75000"/>
                  </a:schemeClr>
                </a:solidFill>
              </a:rPr>
              <a:t> - izbirni gumbi</a:t>
            </a:r>
          </a:p>
          <a:p>
            <a:r>
              <a:rPr lang="sl-SI" sz="2400" b="1" dirty="0">
                <a:solidFill>
                  <a:schemeClr val="tx1">
                    <a:alpha val="75000"/>
                  </a:schemeClr>
                </a:solidFill>
              </a:rPr>
              <a:t>SELECTIONLIST</a:t>
            </a:r>
            <a:r>
              <a:rPr lang="sl-SI" sz="2400" dirty="0">
                <a:solidFill>
                  <a:schemeClr val="tx1">
                    <a:alpha val="75000"/>
                  </a:schemeClr>
                </a:solidFill>
              </a:rPr>
              <a:t> - seznami</a:t>
            </a:r>
          </a:p>
          <a:p>
            <a:endParaRPr lang="sl-SI" sz="2400" dirty="0">
              <a:solidFill>
                <a:schemeClr val="tx1">
                  <a:alpha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553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26B4480E-B7FF-4481-890E-043A69AE6F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76D878B-B5D3-4B2C-B222-928F2DF809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25" b="14006"/>
          <a:stretch/>
        </p:blipFill>
        <p:spPr>
          <a:xfrm>
            <a:off x="0" y="-232569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64C13BAB-7C00-4D21-A857-E3D41C0A2A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38068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1F1FF39A-AC3C-4066-9D4C-519AA22812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38068" y="601201"/>
            <a:ext cx="3702134" cy="5791132"/>
          </a:xfrm>
          <a:prstGeom prst="rect">
            <a:avLst/>
          </a:prstGeom>
          <a:solidFill>
            <a:srgbClr val="465359">
              <a:alpha val="97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slov 1">
            <a:extLst>
              <a:ext uri="{FF2B5EF4-FFF2-40B4-BE49-F238E27FC236}">
                <a16:creationId xmlns:a16="http://schemas.microsoft.com/office/drawing/2014/main" xmlns="" id="{3A1546E4-70D6-4898-BEAC-3E806FBE90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200" y="1524001"/>
            <a:ext cx="3412067" cy="3478384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rgbClr val="FFFFFF"/>
                </a:solidFill>
              </a:rPr>
              <a:t>Obrazci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C08A3D74-8F8A-4694-B0A8-99ED448105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86334" y="763398"/>
            <a:ext cx="7768646" cy="4346223"/>
          </a:xfrm>
        </p:spPr>
        <p:txBody>
          <a:bodyPr>
            <a:normAutofit/>
          </a:bodyPr>
          <a:lstStyle/>
          <a:p>
            <a:r>
              <a:rPr lang="sl-SI" sz="2400" dirty="0">
                <a:solidFill>
                  <a:schemeClr val="tx1">
                    <a:alpha val="75000"/>
                  </a:schemeClr>
                </a:solidFill>
              </a:rPr>
              <a:t>V obrazcih lahko uporabimo dva gumba:</a:t>
            </a:r>
          </a:p>
          <a:p>
            <a:endParaRPr lang="sl-SI" sz="2400" dirty="0">
              <a:solidFill>
                <a:schemeClr val="tx1">
                  <a:alpha val="75000"/>
                </a:schemeClr>
              </a:solidFill>
            </a:endParaRPr>
          </a:p>
          <a:p>
            <a:r>
              <a:rPr lang="sl-SI" sz="2400" b="1" dirty="0">
                <a:solidFill>
                  <a:schemeClr val="tx1">
                    <a:alpha val="75000"/>
                  </a:schemeClr>
                </a:solidFill>
              </a:rPr>
              <a:t>SUBMIT</a:t>
            </a:r>
            <a:r>
              <a:rPr lang="sl-SI" sz="2400" dirty="0">
                <a:solidFill>
                  <a:schemeClr val="tx1">
                    <a:alpha val="75000"/>
                  </a:schemeClr>
                </a:solidFill>
              </a:rPr>
              <a:t> - podatke posreduje oziroma shrani</a:t>
            </a:r>
          </a:p>
          <a:p>
            <a:r>
              <a:rPr lang="sl-SI" sz="2400" b="1" dirty="0">
                <a:solidFill>
                  <a:schemeClr val="tx1">
                    <a:alpha val="75000"/>
                  </a:schemeClr>
                </a:solidFill>
              </a:rPr>
              <a:t>RESET</a:t>
            </a:r>
            <a:r>
              <a:rPr lang="sl-SI" sz="2400" dirty="0">
                <a:solidFill>
                  <a:schemeClr val="tx1">
                    <a:alpha val="75000"/>
                  </a:schemeClr>
                </a:solidFill>
              </a:rPr>
              <a:t> - vrne vsebino vseh polj v obrazcu na začetne vrednosti</a:t>
            </a:r>
          </a:p>
        </p:txBody>
      </p:sp>
    </p:spTree>
    <p:extLst>
      <p:ext uri="{BB962C8B-B14F-4D97-AF65-F5344CB8AC3E}">
        <p14:creationId xmlns:p14="http://schemas.microsoft.com/office/powerpoint/2010/main" val="2629829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438156EB-D7D5-4F00-9CFC-489E7B50794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731" t="-155" r="50806" b="77833"/>
          <a:stretch/>
        </p:blipFill>
        <p:spPr>
          <a:xfrm>
            <a:off x="6772276" y="3800475"/>
            <a:ext cx="2600324" cy="1374525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xmlns="" id="{00B35B85-37A7-4354-AF6B-68D0DA8E99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485" y="823787"/>
            <a:ext cx="8335538" cy="1800476"/>
          </a:xfrm>
          <a:prstGeom prst="rect">
            <a:avLst/>
          </a:prstGeom>
        </p:spPr>
      </p:pic>
      <p:sp>
        <p:nvSpPr>
          <p:cNvPr id="7" name="Pravokotnik 6">
            <a:extLst>
              <a:ext uri="{FF2B5EF4-FFF2-40B4-BE49-F238E27FC236}">
                <a16:creationId xmlns:a16="http://schemas.microsoft.com/office/drawing/2014/main" xmlns="" id="{4C5C4C52-F942-4BCC-A465-93B41F405BA4}"/>
              </a:ext>
            </a:extLst>
          </p:cNvPr>
          <p:cNvSpPr/>
          <p:nvPr/>
        </p:nvSpPr>
        <p:spPr>
          <a:xfrm>
            <a:off x="8115300" y="4848225"/>
            <a:ext cx="2095500" cy="8477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4905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xmlns="" id="{14ABB6E1-8B3B-4C70-9A36-055E61119A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86" y="1082314"/>
            <a:ext cx="8240275" cy="1343212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CB6AC959-653A-4C26-9465-13138C6890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2916" y="1193782"/>
            <a:ext cx="1952898" cy="1381318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xmlns="" id="{2507F72D-E937-4B65-AB29-7997817229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2300" y="3438525"/>
            <a:ext cx="9497750" cy="1305107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xmlns="" id="{CAA168E1-037E-43F6-A29F-A1647E2977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91254" y="4783032"/>
            <a:ext cx="3162741" cy="176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131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xmlns="" id="{FE51C902-05F7-4846-B239-465C61FAC3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170" y="923760"/>
            <a:ext cx="4363059" cy="2362530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B4C97920-E019-428A-B422-046255EE99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2581" y="1061892"/>
            <a:ext cx="2781688" cy="2086266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xmlns="" id="{9A858586-7E00-4A64-9335-F6181CE6C0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6006" y="5033915"/>
            <a:ext cx="4572638" cy="676369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xmlns="" id="{81C493A1-CA48-4E75-95F0-70CC8C8CAE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71775" y="4957791"/>
            <a:ext cx="5734850" cy="83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655813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Office">
      <a:dk1>
        <a:srgbClr val="000000"/>
      </a:dk1>
      <a:lt1>
        <a:srgbClr val="FFFFFF"/>
      </a:lt1>
      <a:dk2>
        <a:srgbClr val="2E3948"/>
      </a:dk2>
      <a:lt2>
        <a:srgbClr val="E7E6E6"/>
      </a:lt2>
      <a:accent1>
        <a:srgbClr val="5A82CB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A9718D"/>
      </a:folHlink>
    </a:clrScheme>
    <a:fontScheme name="Dividend">
      <a:majorFont>
        <a:latin typeface="Bahnschrif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News Gothic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144</Words>
  <Application>Microsoft Office PowerPoint</Application>
  <PresentationFormat>Širokozaslonsko</PresentationFormat>
  <Paragraphs>19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Bahnschrift</vt:lpstr>
      <vt:lpstr>News Gothic MT</vt:lpstr>
      <vt:lpstr>Wingdings 2</vt:lpstr>
      <vt:lpstr>DividendVTI</vt:lpstr>
      <vt:lpstr>Obrazci</vt:lpstr>
      <vt:lpstr>PowerPointova predstavitev</vt:lpstr>
      <vt:lpstr>Obrazci</vt:lpstr>
      <vt:lpstr>Obrazci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OKVIRJI</dc:title>
  <dc:creator>Vesna Gartner</dc:creator>
  <cp:lastModifiedBy>Skrbnik</cp:lastModifiedBy>
  <cp:revision>9</cp:revision>
  <dcterms:created xsi:type="dcterms:W3CDTF">2020-01-08T19:24:39Z</dcterms:created>
  <dcterms:modified xsi:type="dcterms:W3CDTF">2020-01-16T12:42:26Z</dcterms:modified>
</cp:coreProperties>
</file>