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6" r:id="rId3"/>
    <p:sldId id="257" r:id="rId4"/>
    <p:sldId id="277" r:id="rId5"/>
    <p:sldId id="279" r:id="rId6"/>
    <p:sldId id="280" r:id="rId7"/>
    <p:sldId id="261" r:id="rId8"/>
    <p:sldId id="274" r:id="rId9"/>
    <p:sldId id="281" r:id="rId10"/>
    <p:sldId id="258" r:id="rId11"/>
    <p:sldId id="259" r:id="rId12"/>
    <p:sldId id="260" r:id="rId13"/>
    <p:sldId id="262" r:id="rId14"/>
    <p:sldId id="264" r:id="rId15"/>
    <p:sldId id="265" r:id="rId16"/>
    <p:sldId id="266" r:id="rId17"/>
    <p:sldId id="267" r:id="rId18"/>
    <p:sldId id="268" r:id="rId19"/>
    <p:sldId id="283" r:id="rId20"/>
    <p:sldId id="273" r:id="rId21"/>
    <p:sldId id="289" r:id="rId22"/>
    <p:sldId id="286" r:id="rId23"/>
    <p:sldId id="270" r:id="rId24"/>
    <p:sldId id="271" r:id="rId25"/>
    <p:sldId id="292" r:id="rId26"/>
    <p:sldId id="272" r:id="rId27"/>
    <p:sldId id="285" r:id="rId28"/>
    <p:sldId id="294" r:id="rId29"/>
    <p:sldId id="296" r:id="rId30"/>
    <p:sldId id="298" r:id="rId31"/>
    <p:sldId id="284" r:id="rId32"/>
    <p:sldId id="300" r:id="rId33"/>
  </p:sldIdLst>
  <p:sldSz cx="9144000" cy="6858000" type="screen4x3"/>
  <p:notesSz cx="6865938" cy="95408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GG2rDNX_xU&amp;list=PLY7BFnOZ_ONQv8K656FknkG8wlb_PVfFD&amp;index=32" TargetMode="External"/><Relationship Id="rId2" Type="http://schemas.openxmlformats.org/officeDocument/2006/relationships/hyperlink" Target="https://www.youtube.com/watch?v=-HdGukCgWC0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o-4os.ce.edus.si/gradiva/zgo/grki/grki_verovanje_OI/uganke.htm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dHHus8IgYA" TargetMode="External"/><Relationship Id="rId2" Type="http://schemas.openxmlformats.org/officeDocument/2006/relationships/hyperlink" Target="http://stara.olympic.si/olimpijsko-gibanje/olimpijski-simboli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9.png"/><Relationship Id="rId7" Type="http://schemas.openxmlformats.org/officeDocument/2006/relationships/hyperlink" Target="http://en.wikipedia.org/wiki/Image:NAMA_Akrotiri_2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hyperlink" Target="http://www.mlahanas.de/Greeks/Live/Writer/Demosthenes.htm" TargetMode="External"/><Relationship Id="rId4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hyperlink" Target="http://images.google.si/imgres?imgurl=http://www.bbc.co.uk/history/programmes/timewatch/images/article_struggle.jpg&amp;imgrefurl=http://www.bbc.co.uk/history/programmes/timewatch/article_crusader_02.shtml&amp;usg=__OwFX5y39RsXA8VFpBb0V9VwyASo=&amp;h=160&amp;w=196&amp;sz=12&amp;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cAPoY6l-Pc&amp;list=PLY7BFnOZ_ONQv8K656FknkG8wlb_PVfFD&amp;index=2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981200"/>
            <a:ext cx="7406640" cy="2234184"/>
          </a:xfrm>
        </p:spPr>
        <p:txBody>
          <a:bodyPr>
            <a:normAutofit/>
          </a:bodyPr>
          <a:lstStyle/>
          <a:p>
            <a:pPr algn="ctr"/>
            <a:r>
              <a:rPr lang="sl-SI" sz="8800" dirty="0"/>
              <a:t>GRKI</a:t>
            </a:r>
          </a:p>
        </p:txBody>
      </p:sp>
    </p:spTree>
    <p:extLst>
      <p:ext uri="{BB962C8B-B14F-4D97-AF65-F5344CB8AC3E}">
        <p14:creationId xmlns:p14="http://schemas.microsoft.com/office/powerpoint/2010/main" val="832585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457200"/>
            <a:ext cx="7498080" cy="5943600"/>
          </a:xfrm>
        </p:spPr>
        <p:txBody>
          <a:bodyPr/>
          <a:lstStyle/>
          <a:p>
            <a:pPr marL="82296" indent="0">
              <a:buNone/>
            </a:pPr>
            <a:r>
              <a:rPr lang="sl-SI" b="1" dirty="0">
                <a:solidFill>
                  <a:schemeClr val="accent3"/>
                </a:solidFill>
              </a:rPr>
              <a:t>Prvi val preseljevanj </a:t>
            </a:r>
            <a:r>
              <a:rPr lang="sl-SI" b="1" dirty="0"/>
              <a:t>(1200 in  900 </a:t>
            </a:r>
            <a:r>
              <a:rPr lang="sl-SI" b="1" dirty="0" err="1"/>
              <a:t>pr.n.št</a:t>
            </a:r>
            <a:r>
              <a:rPr lang="sl-SI" b="1" dirty="0"/>
              <a:t>.), ko so </a:t>
            </a:r>
            <a:r>
              <a:rPr lang="sl-SI" b="1" dirty="0" err="1"/>
              <a:t>Dorci</a:t>
            </a:r>
            <a:r>
              <a:rPr lang="sl-SI" b="1" dirty="0"/>
              <a:t> zaradi pritiska plemen s severa povzročili </a:t>
            </a:r>
            <a:r>
              <a:rPr lang="sl-SI" b="1" dirty="0">
                <a:solidFill>
                  <a:schemeClr val="accent3"/>
                </a:solidFill>
              </a:rPr>
              <a:t>premik</a:t>
            </a:r>
            <a:r>
              <a:rPr lang="sl-SI" b="1" dirty="0">
                <a:solidFill>
                  <a:srgbClr val="FF0000"/>
                </a:solidFill>
              </a:rPr>
              <a:t>e</a:t>
            </a:r>
            <a:r>
              <a:rPr lang="sl-SI" b="1" dirty="0"/>
              <a:t> </a:t>
            </a:r>
            <a:r>
              <a:rPr lang="sl-SI" b="1" dirty="0">
                <a:solidFill>
                  <a:schemeClr val="accent3"/>
                </a:solidFill>
              </a:rPr>
              <a:t>Joncev in Eolcev v Malo Azijo in globlje na Peloponez. </a:t>
            </a:r>
          </a:p>
          <a:p>
            <a:pPr marL="82296" indent="0">
              <a:buNone/>
            </a:pPr>
            <a:endParaRPr lang="sl-SI" b="1" dirty="0"/>
          </a:p>
          <a:p>
            <a:pPr marL="82296" indent="0">
              <a:buNone/>
            </a:pPr>
            <a:endParaRPr lang="sl-SI" b="1" dirty="0"/>
          </a:p>
          <a:p>
            <a:pPr marL="82296" indent="0">
              <a:buNone/>
            </a:pPr>
            <a:endParaRPr lang="sl-SI" b="1" dirty="0"/>
          </a:p>
          <a:p>
            <a:pPr marL="82296" indent="0">
              <a:buNone/>
            </a:pPr>
            <a:r>
              <a:rPr lang="sl-SI" b="1" dirty="0"/>
              <a:t>Ustanovitev mest: Efez, Milet, Halikarnas …</a:t>
            </a:r>
            <a:endParaRPr lang="sl-SI" dirty="0"/>
          </a:p>
        </p:txBody>
      </p:sp>
      <p:sp>
        <p:nvSpPr>
          <p:cNvPr id="4" name="Down Arrow 3"/>
          <p:cNvSpPr/>
          <p:nvPr/>
        </p:nvSpPr>
        <p:spPr>
          <a:xfrm>
            <a:off x="4495800" y="358140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4642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-635000"/>
            <a:ext cx="10350869" cy="760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656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685800"/>
            <a:ext cx="7498080" cy="5638800"/>
          </a:xfrm>
        </p:spPr>
        <p:txBody>
          <a:bodyPr>
            <a:normAutofit lnSpcReduction="10000"/>
          </a:bodyPr>
          <a:lstStyle/>
          <a:p>
            <a:pPr marL="82296" indent="0">
              <a:buNone/>
            </a:pPr>
            <a:r>
              <a:rPr lang="sl-SI" b="1" dirty="0">
                <a:solidFill>
                  <a:schemeClr val="accent3"/>
                </a:solidFill>
              </a:rPr>
              <a:t>Drugi kolonizacijski val </a:t>
            </a:r>
            <a:r>
              <a:rPr lang="sl-SI" b="1" dirty="0"/>
              <a:t>pa se je zgodil v 8. stol</a:t>
            </a:r>
            <a:r>
              <a:rPr lang="en-US" b="1" dirty="0"/>
              <a:t>. pr. Kr.</a:t>
            </a:r>
            <a:r>
              <a:rPr lang="sl-SI" b="1" dirty="0"/>
              <a:t> in je trajal 200 let. </a:t>
            </a:r>
            <a:r>
              <a:rPr lang="en-US" b="1" dirty="0"/>
              <a:t>               </a:t>
            </a:r>
            <a:r>
              <a:rPr lang="sl-SI" b="1" dirty="0"/>
              <a:t>Grki so se začeli seliti po vsem Sredozemlju:</a:t>
            </a:r>
          </a:p>
          <a:p>
            <a:pPr marL="82296" indent="0">
              <a:buNone/>
            </a:pPr>
            <a:endParaRPr lang="sl-SI" b="1" dirty="0"/>
          </a:p>
          <a:p>
            <a:pPr marL="82296" indent="0">
              <a:buNone/>
            </a:pPr>
            <a:r>
              <a:rPr lang="sl-SI" b="1" dirty="0">
                <a:solidFill>
                  <a:schemeClr val="accent3"/>
                </a:solidFill>
              </a:rPr>
              <a:t>Španija, Francija, Italija, Sicilija, Egipt, Libija in na obale Črnega morja.</a:t>
            </a:r>
          </a:p>
          <a:p>
            <a:pPr marL="82296" indent="0">
              <a:buNone/>
            </a:pPr>
            <a:r>
              <a:rPr lang="en-US" b="1" dirty="0">
                <a:solidFill>
                  <a:schemeClr val="accent3"/>
                </a:solidFill>
              </a:rPr>
              <a:t> =</a:t>
            </a:r>
            <a:r>
              <a:rPr lang="sl-SI" b="1" dirty="0">
                <a:solidFill>
                  <a:schemeClr val="accent3"/>
                </a:solidFill>
              </a:rPr>
              <a:t>Velika kolonizacija</a:t>
            </a:r>
            <a:endParaRPr lang="en-US" b="1" dirty="0">
              <a:solidFill>
                <a:schemeClr val="accent3"/>
              </a:solidFill>
            </a:endParaRPr>
          </a:p>
          <a:p>
            <a:pPr marL="82296" indent="0">
              <a:buNone/>
            </a:pPr>
            <a:endParaRPr lang="sl-SI" b="1" dirty="0">
              <a:solidFill>
                <a:schemeClr val="accent3"/>
              </a:solidFill>
            </a:endParaRPr>
          </a:p>
          <a:p>
            <a:pPr>
              <a:buFontTx/>
              <a:buChar char="-"/>
            </a:pPr>
            <a:r>
              <a:rPr lang="sl-SI" b="1" dirty="0">
                <a:solidFill>
                  <a:schemeClr val="accent3"/>
                </a:solidFill>
              </a:rPr>
              <a:t>Kolonije na </a:t>
            </a:r>
            <a:r>
              <a:rPr lang="sl-SI" b="1" u="sng" dirty="0">
                <a:solidFill>
                  <a:schemeClr val="accent3"/>
                </a:solidFill>
              </a:rPr>
              <a:t>Apeninskem polotoku </a:t>
            </a:r>
            <a:r>
              <a:rPr lang="sl-SI" b="1" dirty="0">
                <a:solidFill>
                  <a:schemeClr val="accent3"/>
                </a:solidFill>
              </a:rPr>
              <a:t>in na </a:t>
            </a:r>
            <a:r>
              <a:rPr lang="sl-SI" b="1" u="sng" dirty="0">
                <a:solidFill>
                  <a:schemeClr val="accent3"/>
                </a:solidFill>
              </a:rPr>
              <a:t>Siciliji</a:t>
            </a:r>
            <a:r>
              <a:rPr lang="sl-SI" b="1" dirty="0">
                <a:solidFill>
                  <a:schemeClr val="accent3"/>
                </a:solidFill>
              </a:rPr>
              <a:t> </a:t>
            </a:r>
            <a:r>
              <a:rPr lang="sl-SI" b="1" dirty="0">
                <a:solidFill>
                  <a:schemeClr val="accent1"/>
                </a:solidFill>
              </a:rPr>
              <a:t>(= Velika Grčija)</a:t>
            </a:r>
            <a:endParaRPr lang="sl-SI" dirty="0">
              <a:solidFill>
                <a:schemeClr val="accent1"/>
              </a:solidFill>
            </a:endParaRP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4006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304800"/>
            <a:ext cx="7943088" cy="5943600"/>
          </a:xfrm>
        </p:spPr>
        <p:txBody>
          <a:bodyPr>
            <a:normAutofit fontScale="92500" lnSpcReduction="10000"/>
          </a:bodyPr>
          <a:lstStyle/>
          <a:p>
            <a:pPr marL="82296" indent="0">
              <a:buNone/>
            </a:pPr>
            <a:r>
              <a:rPr lang="sl-SI" dirty="0"/>
              <a:t>S selitvijo začneta cveteti: </a:t>
            </a:r>
          </a:p>
          <a:p>
            <a:pPr marL="82296" indent="0">
              <a:buNone/>
            </a:pPr>
            <a:r>
              <a:rPr lang="sl-SI" dirty="0">
                <a:solidFill>
                  <a:schemeClr val="accent3"/>
                </a:solidFill>
              </a:rPr>
              <a:t>POMORSTVO</a:t>
            </a:r>
            <a:r>
              <a:rPr lang="sl-SI" dirty="0"/>
              <a:t> in </a:t>
            </a:r>
            <a:r>
              <a:rPr lang="sl-SI" dirty="0">
                <a:solidFill>
                  <a:schemeClr val="accent3"/>
                </a:solidFill>
              </a:rPr>
              <a:t>TRGOVINA</a:t>
            </a:r>
          </a:p>
          <a:p>
            <a:pPr marL="82296" indent="0">
              <a:buNone/>
            </a:pPr>
            <a:endParaRPr lang="sl-SI" dirty="0">
              <a:solidFill>
                <a:schemeClr val="accent3"/>
              </a:solidFill>
            </a:endParaRPr>
          </a:p>
          <a:p>
            <a:pPr marL="82296" indent="0">
              <a:buNone/>
            </a:pPr>
            <a:r>
              <a:rPr lang="sl-SI" dirty="0"/>
              <a:t>Na pot so odhajali izključno </a:t>
            </a:r>
            <a:r>
              <a:rPr lang="sl-SI" u="sng" dirty="0">
                <a:solidFill>
                  <a:srgbClr val="C00000"/>
                </a:solidFill>
              </a:rPr>
              <a:t>moški</a:t>
            </a:r>
            <a:r>
              <a:rPr lang="sl-SI" dirty="0"/>
              <a:t>. Izbrali so </a:t>
            </a:r>
            <a:r>
              <a:rPr lang="sl-SI" u="sng" dirty="0">
                <a:solidFill>
                  <a:srgbClr val="C00000"/>
                </a:solidFill>
              </a:rPr>
              <a:t>vodjo odprave</a:t>
            </a:r>
            <a:r>
              <a:rPr lang="sl-SI" dirty="0"/>
              <a:t>. </a:t>
            </a:r>
          </a:p>
          <a:p>
            <a:pPr marL="82296" indent="0">
              <a:buNone/>
            </a:pPr>
            <a:endParaRPr lang="sl-SI" dirty="0"/>
          </a:p>
          <a:p>
            <a:pPr marL="82296" indent="0">
              <a:buNone/>
            </a:pPr>
            <a:r>
              <a:rPr lang="sl-SI" dirty="0"/>
              <a:t>S seboj so vzeli: </a:t>
            </a:r>
            <a:r>
              <a:rPr lang="sl-SI" u="sng" dirty="0">
                <a:solidFill>
                  <a:srgbClr val="C00000"/>
                </a:solidFill>
              </a:rPr>
              <a:t>semena, orodje, orožje, domače živali in ogenj.</a:t>
            </a:r>
            <a:endParaRPr lang="en-US" u="sng" dirty="0">
              <a:solidFill>
                <a:srgbClr val="C00000"/>
              </a:solidFill>
            </a:endParaRPr>
          </a:p>
          <a:p>
            <a:pPr marL="82296" indent="0">
              <a:buNone/>
            </a:pPr>
            <a:endParaRPr lang="en-US" u="sng" dirty="0">
              <a:solidFill>
                <a:srgbClr val="C00000"/>
              </a:solidFill>
            </a:endParaRPr>
          </a:p>
          <a:p>
            <a:pPr marL="82296" indent="0">
              <a:buNone/>
            </a:pPr>
            <a:r>
              <a:rPr lang="en-US" dirty="0"/>
              <a:t>Z </a:t>
            </a:r>
            <a:r>
              <a:rPr lang="en-US" dirty="0" err="1"/>
              <a:t>matičnim</a:t>
            </a:r>
            <a:r>
              <a:rPr lang="en-US" dirty="0"/>
              <a:t> </a:t>
            </a:r>
            <a:r>
              <a:rPr lang="en-US" dirty="0" err="1"/>
              <a:t>polisom</a:t>
            </a:r>
            <a:r>
              <a:rPr lang="en-US" dirty="0"/>
              <a:t> so </a:t>
            </a:r>
            <a:r>
              <a:rPr lang="en-US" dirty="0" err="1"/>
              <a:t>bili</a:t>
            </a:r>
            <a:r>
              <a:rPr lang="en-US" dirty="0"/>
              <a:t> </a:t>
            </a:r>
            <a:r>
              <a:rPr lang="en-US" dirty="0" err="1"/>
              <a:t>povezani</a:t>
            </a:r>
            <a:r>
              <a:rPr lang="en-US" dirty="0"/>
              <a:t> </a:t>
            </a:r>
            <a:r>
              <a:rPr lang="en-US" dirty="0" err="1"/>
              <a:t>prek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običajev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navad</a:t>
            </a:r>
            <a:r>
              <a:rPr lang="en-US" dirty="0">
                <a:solidFill>
                  <a:srgbClr val="FF0000"/>
                </a:solidFill>
              </a:rPr>
              <a:t> in </a:t>
            </a:r>
            <a:r>
              <a:rPr lang="en-US" dirty="0" err="1">
                <a:solidFill>
                  <a:srgbClr val="FF0000"/>
                </a:solidFill>
              </a:rPr>
              <a:t>trgovine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/>
              <a:t>zagotavljali</a:t>
            </a:r>
            <a:r>
              <a:rPr lang="en-US" dirty="0"/>
              <a:t> so </a:t>
            </a:r>
            <a:r>
              <a:rPr lang="en-US" dirty="0" err="1"/>
              <a:t>jim</a:t>
            </a:r>
            <a:r>
              <a:rPr lang="en-US" dirty="0"/>
              <a:t> </a:t>
            </a:r>
            <a:r>
              <a:rPr lang="en-US" dirty="0" err="1"/>
              <a:t>tudi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vojaško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pomoč</a:t>
            </a:r>
            <a:r>
              <a:rPr lang="en-US" dirty="0">
                <a:solidFill>
                  <a:srgbClr val="FF0000"/>
                </a:solidFill>
              </a:rPr>
              <a:t>.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2" name="Pravokotnik 1"/>
          <p:cNvSpPr/>
          <p:nvPr/>
        </p:nvSpPr>
        <p:spPr>
          <a:xfrm>
            <a:off x="401781" y="5701145"/>
            <a:ext cx="84582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3200" dirty="0"/>
              <a:t>ELEMENTI KI SO POVEZOVALI GRKE: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8965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943088" cy="1143000"/>
          </a:xfrm>
        </p:spPr>
        <p:txBody>
          <a:bodyPr>
            <a:normAutofit fontScale="90000"/>
          </a:bodyPr>
          <a:lstStyle/>
          <a:p>
            <a:r>
              <a:rPr lang="sl-SI" dirty="0"/>
              <a:t>ELEMENTI KI SO POVEZOVALI GRKE: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7498080" cy="4648200"/>
          </a:xfrm>
        </p:spPr>
        <p:txBody>
          <a:bodyPr>
            <a:normAutofit fontScale="92500" lnSpcReduction="20000"/>
          </a:bodyPr>
          <a:lstStyle/>
          <a:p>
            <a:r>
              <a:rPr lang="sl-SI" sz="4000" dirty="0">
                <a:solidFill>
                  <a:srgbClr val="C00000"/>
                </a:solidFill>
              </a:rPr>
              <a:t>Jezik in pisava</a:t>
            </a:r>
          </a:p>
          <a:p>
            <a:r>
              <a:rPr lang="sl-SI" sz="4000" dirty="0">
                <a:solidFill>
                  <a:srgbClr val="C00000"/>
                </a:solidFill>
              </a:rPr>
              <a:t>Trgovina</a:t>
            </a:r>
          </a:p>
          <a:p>
            <a:r>
              <a:rPr lang="sl-SI" sz="4000" dirty="0">
                <a:solidFill>
                  <a:srgbClr val="C00000"/>
                </a:solidFill>
              </a:rPr>
              <a:t>Miti in epi (Iliada, Odiseja)</a:t>
            </a:r>
          </a:p>
          <a:p>
            <a:r>
              <a:rPr lang="sl-SI" sz="4000" dirty="0">
                <a:solidFill>
                  <a:srgbClr val="C00000"/>
                </a:solidFill>
              </a:rPr>
              <a:t>Olimpijske igre </a:t>
            </a:r>
          </a:p>
          <a:p>
            <a:r>
              <a:rPr lang="sl-SI" sz="4000" dirty="0">
                <a:solidFill>
                  <a:srgbClr val="C00000"/>
                </a:solidFill>
              </a:rPr>
              <a:t>Umetnost</a:t>
            </a:r>
            <a:endParaRPr lang="en-US" sz="4000" dirty="0">
              <a:solidFill>
                <a:srgbClr val="C00000"/>
              </a:solidFill>
            </a:endParaRPr>
          </a:p>
          <a:p>
            <a:r>
              <a:rPr lang="en-US" sz="4000" dirty="0" smtClean="0">
                <a:solidFill>
                  <a:srgbClr val="C00000"/>
                </a:solidFill>
              </a:rPr>
              <a:t>Vera</a:t>
            </a:r>
            <a:endParaRPr lang="sl-SI" sz="4000" dirty="0" smtClean="0">
              <a:solidFill>
                <a:srgbClr val="C00000"/>
              </a:solidFill>
            </a:endParaRPr>
          </a:p>
          <a:p>
            <a:r>
              <a:rPr lang="sl-SI" sz="4000" dirty="0" smtClean="0">
                <a:solidFill>
                  <a:srgbClr val="C00000"/>
                </a:solidFill>
              </a:rPr>
              <a:t>Kultura</a:t>
            </a:r>
          </a:p>
          <a:p>
            <a:r>
              <a:rPr lang="sl-SI" sz="4000" dirty="0" smtClean="0">
                <a:solidFill>
                  <a:srgbClr val="C00000"/>
                </a:solidFill>
              </a:rPr>
              <a:t>Vojaška pomoč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0055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5334000"/>
            <a:ext cx="9144000" cy="1524000"/>
          </a:xfrm>
        </p:spPr>
        <p:txBody>
          <a:bodyPr>
            <a:normAutofit fontScale="55000" lnSpcReduction="20000"/>
          </a:bodyPr>
          <a:lstStyle/>
          <a:p>
            <a:pPr marL="82296" indent="0">
              <a:buNone/>
            </a:pPr>
            <a:r>
              <a:rPr lang="sl-SI" dirty="0" err="1"/>
              <a:t>Zeus</a:t>
            </a:r>
            <a:r>
              <a:rPr lang="sl-SI" dirty="0"/>
              <a:t> – vrhovni </a:t>
            </a:r>
            <a:r>
              <a:rPr lang="sl-SI" dirty="0" err="1"/>
              <a:t>bog	Hefajst</a:t>
            </a:r>
            <a:r>
              <a:rPr lang="sl-SI" dirty="0"/>
              <a:t> –bog ognja	                     </a:t>
            </a:r>
            <a:r>
              <a:rPr lang="sl-SI" dirty="0" err="1"/>
              <a:t>Athena</a:t>
            </a:r>
            <a:r>
              <a:rPr lang="sl-SI" dirty="0"/>
              <a:t> – boginja modrosti </a:t>
            </a:r>
          </a:p>
          <a:p>
            <a:pPr marL="82296" indent="0">
              <a:buNone/>
            </a:pPr>
            <a:r>
              <a:rPr lang="sl-SI" dirty="0" err="1"/>
              <a:t>Hera</a:t>
            </a:r>
            <a:r>
              <a:rPr lang="sl-SI" dirty="0"/>
              <a:t> – </a:t>
            </a:r>
            <a:r>
              <a:rPr lang="sl-SI" dirty="0" err="1"/>
              <a:t>Zeusova</a:t>
            </a:r>
            <a:r>
              <a:rPr lang="sl-SI" dirty="0"/>
              <a:t> </a:t>
            </a:r>
            <a:r>
              <a:rPr lang="sl-SI" dirty="0" err="1"/>
              <a:t>žena	Demetra</a:t>
            </a:r>
            <a:r>
              <a:rPr lang="sl-SI" dirty="0"/>
              <a:t> – boginja poljedelstva    Apolon – bog sonca in glasbe</a:t>
            </a:r>
          </a:p>
          <a:p>
            <a:pPr marL="82296" indent="0">
              <a:buNone/>
            </a:pPr>
            <a:r>
              <a:rPr lang="sl-SI" dirty="0"/>
              <a:t>Artemida – boginja </a:t>
            </a:r>
            <a:r>
              <a:rPr lang="sl-SI" dirty="0" err="1"/>
              <a:t>lova	Hermes</a:t>
            </a:r>
            <a:r>
              <a:rPr lang="sl-SI" dirty="0"/>
              <a:t> – bog trgovine</a:t>
            </a:r>
          </a:p>
          <a:p>
            <a:pPr marL="82296" indent="0">
              <a:buNone/>
            </a:pPr>
            <a:r>
              <a:rPr lang="sl-SI" dirty="0"/>
              <a:t>Afrodita – boginja </a:t>
            </a:r>
            <a:r>
              <a:rPr lang="sl-SI" dirty="0" err="1"/>
              <a:t>lepote	Dioniz</a:t>
            </a:r>
            <a:r>
              <a:rPr lang="sl-SI" dirty="0"/>
              <a:t> – bog vina</a:t>
            </a:r>
          </a:p>
          <a:p>
            <a:pPr marL="82296" indent="0">
              <a:buNone/>
            </a:pPr>
            <a:r>
              <a:rPr lang="sl-SI" dirty="0" err="1"/>
              <a:t>Ares</a:t>
            </a:r>
            <a:r>
              <a:rPr lang="sl-SI" dirty="0"/>
              <a:t> – bog </a:t>
            </a:r>
            <a:r>
              <a:rPr lang="sl-SI" dirty="0" err="1"/>
              <a:t>vojne		Poseidon</a:t>
            </a:r>
            <a:r>
              <a:rPr lang="sl-SI" dirty="0"/>
              <a:t> – bog morja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9992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028688" cy="944880"/>
          </a:xfrm>
        </p:spPr>
        <p:txBody>
          <a:bodyPr/>
          <a:lstStyle/>
          <a:p>
            <a:r>
              <a:rPr lang="sl-SI" dirty="0">
                <a:hlinkClick r:id="rId2"/>
              </a:rPr>
              <a:t>Grški bogovi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90600" y="1219200"/>
            <a:ext cx="7867650" cy="5410200"/>
          </a:xfrm>
        </p:spPr>
        <p:txBody>
          <a:bodyPr>
            <a:normAutofit fontScale="55000" lnSpcReduction="20000"/>
          </a:bodyPr>
          <a:lstStyle/>
          <a:p>
            <a:pPr>
              <a:buFontTx/>
              <a:buChar char="-"/>
            </a:pPr>
            <a:r>
              <a:rPr lang="sl-SI" dirty="0"/>
              <a:t>Grki so verjeli v več bogov - </a:t>
            </a:r>
            <a:r>
              <a:rPr lang="sl-SI" dirty="0">
                <a:solidFill>
                  <a:srgbClr val="C00000"/>
                </a:solidFill>
              </a:rPr>
              <a:t>mnogoboštvo</a:t>
            </a:r>
            <a:r>
              <a:rPr lang="sl-SI" dirty="0"/>
              <a:t>,</a:t>
            </a:r>
          </a:p>
          <a:p>
            <a:pPr>
              <a:buFontTx/>
              <a:buChar char="-"/>
            </a:pPr>
            <a:r>
              <a:rPr lang="sl-SI" dirty="0"/>
              <a:t>bogovi so živeli na gori </a:t>
            </a:r>
            <a:r>
              <a:rPr lang="sl-SI" dirty="0">
                <a:solidFill>
                  <a:srgbClr val="C00000"/>
                </a:solidFill>
              </a:rPr>
              <a:t>Olimp</a:t>
            </a:r>
            <a:r>
              <a:rPr lang="sl-SI" dirty="0"/>
              <a:t>, pili nektar in jedli  ambrozijo           večna mladost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imajo</a:t>
            </a:r>
            <a:r>
              <a:rPr lang="en-US" dirty="0"/>
              <a:t> </a:t>
            </a:r>
            <a:r>
              <a:rPr lang="en-US" dirty="0" err="1"/>
              <a:t>človeške</a:t>
            </a:r>
            <a:r>
              <a:rPr lang="en-US" dirty="0"/>
              <a:t> </a:t>
            </a:r>
            <a:r>
              <a:rPr lang="en-US" dirty="0" err="1"/>
              <a:t>lastnosti</a:t>
            </a:r>
            <a:endParaRPr lang="en-US" dirty="0"/>
          </a:p>
          <a:p>
            <a:pPr>
              <a:buFontTx/>
              <a:buChar char="-"/>
            </a:pPr>
            <a:r>
              <a:rPr lang="en-US" dirty="0"/>
              <a:t>so </a:t>
            </a:r>
            <a:r>
              <a:rPr lang="en-US" dirty="0" err="1"/>
              <a:t>nesmrtni</a:t>
            </a:r>
            <a:endParaRPr lang="sl-SI" dirty="0"/>
          </a:p>
          <a:p>
            <a:pPr>
              <a:buFontTx/>
              <a:buChar char="-"/>
            </a:pPr>
            <a:r>
              <a:rPr lang="sl-SI" dirty="0"/>
              <a:t>čaščenje bogov (</a:t>
            </a:r>
            <a:r>
              <a:rPr lang="sl-SI" dirty="0">
                <a:solidFill>
                  <a:srgbClr val="C00000"/>
                </a:solidFill>
              </a:rPr>
              <a:t>svetišča</a:t>
            </a:r>
            <a:r>
              <a:rPr lang="sl-SI" dirty="0"/>
              <a:t>)</a:t>
            </a:r>
          </a:p>
          <a:p>
            <a:pPr>
              <a:buFontTx/>
              <a:buChar char="-"/>
            </a:pPr>
            <a:r>
              <a:rPr lang="sl-SI" dirty="0"/>
              <a:t>vsako mesto je imelo svojega zaščitnika, ki so ga še posebej častili (npr.  Atene boginjo Ateno)</a:t>
            </a:r>
          </a:p>
          <a:p>
            <a:pPr>
              <a:buFontTx/>
              <a:buChar char="-"/>
            </a:pPr>
            <a:r>
              <a:rPr lang="sl-SI" dirty="0">
                <a:solidFill>
                  <a:srgbClr val="C00000"/>
                </a:solidFill>
              </a:rPr>
              <a:t>preročišče v </a:t>
            </a:r>
            <a:r>
              <a:rPr lang="sl-SI" dirty="0">
                <a:solidFill>
                  <a:srgbClr val="C00000"/>
                </a:solidFill>
                <a:hlinkClick r:id="rId3"/>
              </a:rPr>
              <a:t>Delfih</a:t>
            </a:r>
            <a:r>
              <a:rPr lang="sl-SI" dirty="0">
                <a:hlinkClick r:id="rId3"/>
              </a:rPr>
              <a:t> </a:t>
            </a:r>
            <a:r>
              <a:rPr lang="sl-SI" dirty="0"/>
              <a:t>(zatekanje ljudi k bogovom, ko rabijo nasvet), svečenica Pitija</a:t>
            </a:r>
          </a:p>
          <a:p>
            <a:pPr>
              <a:buFontTx/>
              <a:buChar char="-"/>
            </a:pPr>
            <a:r>
              <a:rPr lang="sl-SI" dirty="0">
                <a:solidFill>
                  <a:srgbClr val="C00000"/>
                </a:solidFill>
              </a:rPr>
              <a:t>bogata </a:t>
            </a:r>
            <a:r>
              <a:rPr lang="sl-SI" dirty="0" smtClean="0">
                <a:solidFill>
                  <a:srgbClr val="C00000"/>
                </a:solidFill>
              </a:rPr>
              <a:t>mitologija</a:t>
            </a:r>
          </a:p>
          <a:p>
            <a:pPr>
              <a:buFontTx/>
              <a:buChar char="-"/>
            </a:pPr>
            <a:r>
              <a:rPr lang="sl-SI" dirty="0" smtClean="0">
                <a:solidFill>
                  <a:srgbClr val="C00000"/>
                </a:solidFill>
              </a:rPr>
              <a:t>Častili so MUZE in NIMFE</a:t>
            </a:r>
          </a:p>
          <a:p>
            <a:pPr>
              <a:buFontTx/>
              <a:buChar char="-"/>
            </a:pPr>
            <a:r>
              <a:rPr lang="sl-SI" dirty="0" smtClean="0">
                <a:solidFill>
                  <a:srgbClr val="C00000"/>
                </a:solidFill>
              </a:rPr>
              <a:t>Muze: </a:t>
            </a:r>
            <a:r>
              <a:rPr lang="sl-SI" dirty="0"/>
              <a:t>so bile mitološke boginje, varuhinje znanosti in umetnosti. Prebivale v svojih hramih – </a:t>
            </a:r>
            <a:r>
              <a:rPr lang="sl-SI" i="1" dirty="0" err="1"/>
              <a:t>museionih</a:t>
            </a:r>
            <a:r>
              <a:rPr lang="sl-SI" dirty="0"/>
              <a:t> (muzej</a:t>
            </a:r>
            <a:r>
              <a:rPr lang="sl-SI" dirty="0" smtClean="0"/>
              <a:t>)</a:t>
            </a:r>
          </a:p>
          <a:p>
            <a:pPr>
              <a:buFontTx/>
              <a:buChar char="-"/>
            </a:pPr>
            <a:r>
              <a:rPr lang="sl-SI" dirty="0" err="1" smtClean="0">
                <a:solidFill>
                  <a:srgbClr val="C00000"/>
                </a:solidFill>
              </a:rPr>
              <a:t>NIMFE:</a:t>
            </a:r>
            <a:r>
              <a:rPr lang="sl-SI" dirty="0" err="1"/>
              <a:t>so</a:t>
            </a:r>
            <a:r>
              <a:rPr lang="sl-SI" dirty="0"/>
              <a:t> bila ženska nadnaravna bitja, vile. Po kraju, kjer so prebivale, so razlikovali rečne nimfe, gorske vile, gozdne nimfe idr.</a:t>
            </a:r>
            <a:endParaRPr lang="sl-SI" dirty="0">
              <a:solidFill>
                <a:srgbClr val="C00000"/>
              </a:solidFill>
            </a:endParaRPr>
          </a:p>
          <a:p>
            <a:pPr marL="82296" indent="0">
              <a:buNone/>
            </a:pPr>
            <a:endParaRPr lang="sl-SI" dirty="0"/>
          </a:p>
          <a:p>
            <a:pPr marL="82296" indent="0">
              <a:buNone/>
            </a:pPr>
            <a:r>
              <a:rPr lang="sl-SI" dirty="0"/>
              <a:t>Poleg bogov so Grki častili tudi </a:t>
            </a:r>
            <a:r>
              <a:rPr lang="sl-SI" b="1" dirty="0">
                <a:hlinkClick r:id="rId4"/>
              </a:rPr>
              <a:t>junake in heroje</a:t>
            </a:r>
            <a:r>
              <a:rPr lang="sl-SI" dirty="0"/>
              <a:t>, ki so jih imeli za polbogove. Ti so se od navadnih ljudi razlikovali po izrednih umskih in telesnih sposobnostih. </a:t>
            </a:r>
          </a:p>
        </p:txBody>
      </p:sp>
      <p:sp>
        <p:nvSpPr>
          <p:cNvPr id="4" name="Right Arrow 3"/>
          <p:cNvSpPr/>
          <p:nvPr/>
        </p:nvSpPr>
        <p:spPr>
          <a:xfrm>
            <a:off x="3865418" y="2272284"/>
            <a:ext cx="83820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8189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638288" cy="1143000"/>
          </a:xfrm>
        </p:spPr>
        <p:txBody>
          <a:bodyPr/>
          <a:lstStyle/>
          <a:p>
            <a:r>
              <a:rPr lang="sl-SI" dirty="0">
                <a:hlinkClick r:id="rId2"/>
              </a:rPr>
              <a:t>Olimpijske igre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47800"/>
            <a:ext cx="7498080" cy="5181600"/>
          </a:xfrm>
        </p:spPr>
        <p:txBody>
          <a:bodyPr>
            <a:normAutofit fontScale="85000" lnSpcReduction="10000"/>
          </a:bodyPr>
          <a:lstStyle/>
          <a:p>
            <a:r>
              <a:rPr lang="sl-SI" dirty="0">
                <a:hlinkClick r:id="rId3"/>
              </a:rPr>
              <a:t>začetek:</a:t>
            </a:r>
            <a:r>
              <a:rPr lang="sl-SI" dirty="0"/>
              <a:t> 776 pr. n. št.</a:t>
            </a:r>
          </a:p>
          <a:p>
            <a:r>
              <a:rPr lang="sl-SI" dirty="0"/>
              <a:t>potekale vsako 4. leto v Olimpiji</a:t>
            </a:r>
          </a:p>
          <a:p>
            <a:r>
              <a:rPr lang="sl-SI" dirty="0"/>
              <a:t>potekale v čast bogu </a:t>
            </a:r>
            <a:r>
              <a:rPr lang="sl-SI" dirty="0" err="1"/>
              <a:t>Zeusu</a:t>
            </a:r>
            <a:endParaRPr lang="sl-SI" dirty="0"/>
          </a:p>
          <a:p>
            <a:r>
              <a:rPr lang="sl-SI" dirty="0"/>
              <a:t>tekmovali samo moški</a:t>
            </a:r>
          </a:p>
          <a:p>
            <a:r>
              <a:rPr lang="sl-SI" dirty="0"/>
              <a:t>v času iger velja olimpijski  mir</a:t>
            </a:r>
          </a:p>
          <a:p>
            <a:r>
              <a:rPr lang="sl-SI" dirty="0"/>
              <a:t>discipline: tek, rokoborba, met diska, dirke z vozovi, peteroboj</a:t>
            </a:r>
          </a:p>
          <a:p>
            <a:r>
              <a:rPr lang="sl-SI" dirty="0"/>
              <a:t>zmagovalci dobijo oljčne vence, denar, oproščeni davkov, dobili zemljo, zastonj hrano, </a:t>
            </a:r>
          </a:p>
          <a:p>
            <a:r>
              <a:rPr lang="sl-SI" dirty="0"/>
              <a:t>rim. cesar Teodozij jih </a:t>
            </a:r>
            <a:r>
              <a:rPr lang="sl-SI" dirty="0" smtClean="0"/>
              <a:t>L.394 </a:t>
            </a:r>
            <a:r>
              <a:rPr lang="sl-SI" dirty="0"/>
              <a:t>prepove </a:t>
            </a:r>
            <a:r>
              <a:rPr lang="sl-SI" dirty="0">
                <a:sym typeface="Wingdings" panose="05000000000000000000" pitchFamily="2" charset="2"/>
              </a:rPr>
              <a:t> do </a:t>
            </a:r>
            <a:r>
              <a:rPr lang="sl-SI" dirty="0" smtClean="0">
                <a:sym typeface="Wingdings" panose="05000000000000000000" pitchFamily="2" charset="2"/>
              </a:rPr>
              <a:t>L.1894 </a:t>
            </a:r>
            <a:r>
              <a:rPr lang="sl-SI" dirty="0">
                <a:sym typeface="Wingdings" panose="05000000000000000000" pitchFamily="2" charset="2"/>
              </a:rPr>
              <a:t>(OI moderne dobe – Pierre Coubertine)</a:t>
            </a:r>
          </a:p>
          <a:p>
            <a:r>
              <a:rPr lang="sl-SI" dirty="0">
                <a:sym typeface="Wingdings" panose="05000000000000000000" pitchFamily="2" charset="2"/>
              </a:rPr>
              <a:t>Od </a:t>
            </a:r>
            <a:r>
              <a:rPr lang="sl-SI" dirty="0" smtClean="0">
                <a:sym typeface="Wingdings" panose="05000000000000000000" pitchFamily="2" charset="2"/>
              </a:rPr>
              <a:t>L.1924 </a:t>
            </a:r>
            <a:r>
              <a:rPr lang="sl-SI" dirty="0">
                <a:sym typeface="Wingdings" panose="05000000000000000000" pitchFamily="2" charset="2"/>
              </a:rPr>
              <a:t>zimske OI</a:t>
            </a:r>
            <a:endParaRPr lang="sl-SI" dirty="0"/>
          </a:p>
          <a:p>
            <a:endParaRPr lang="sl-S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200" y="685800"/>
            <a:ext cx="219075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2" descr="Rezultat iskanja slik za zimske oi"/>
          <p:cNvSpPr>
            <a:spLocks noChangeAspect="1" noChangeArrowheads="1"/>
          </p:cNvSpPr>
          <p:nvPr/>
        </p:nvSpPr>
        <p:spPr bwMode="auto">
          <a:xfrm>
            <a:off x="155575" y="-1836738"/>
            <a:ext cx="6096000" cy="382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3" y="77787"/>
            <a:ext cx="1428750" cy="6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35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320"/>
            <a:ext cx="8705088" cy="1143000"/>
          </a:xfrm>
        </p:spPr>
        <p:txBody>
          <a:bodyPr>
            <a:normAutofit/>
          </a:bodyPr>
          <a:lstStyle/>
          <a:p>
            <a:r>
              <a:rPr lang="sl-SI" sz="4400" dirty="0"/>
              <a:t>Grška družba – nariši piramido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8642460"/>
              </p:ext>
            </p:extLst>
          </p:nvPr>
        </p:nvGraphicFramePr>
        <p:xfrm>
          <a:off x="914400" y="1143000"/>
          <a:ext cx="8077200" cy="3884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8611">
                <a:tc>
                  <a:txBody>
                    <a:bodyPr/>
                    <a:lstStyle/>
                    <a:p>
                      <a:r>
                        <a:rPr lang="sl-SI" dirty="0"/>
                        <a:t>ARISTOKRACIJA</a:t>
                      </a:r>
                      <a:r>
                        <a:rPr lang="sl-SI" baseline="0" dirty="0"/>
                        <a:t> (plemstvo)</a:t>
                      </a:r>
                      <a:endParaRPr lang="sl-SI" dirty="0"/>
                    </a:p>
                  </a:txBody>
                  <a:tcPr marL="44597" marR="44597"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DEMOS</a:t>
                      </a:r>
                    </a:p>
                    <a:p>
                      <a:r>
                        <a:rPr lang="sl-SI" dirty="0"/>
                        <a:t>(ljudstvo)</a:t>
                      </a:r>
                    </a:p>
                  </a:txBody>
                  <a:tcPr marL="44597" marR="44597"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SUŽNJI</a:t>
                      </a:r>
                      <a:r>
                        <a:rPr lang="en-US" dirty="0"/>
                        <a:t> (1/3)</a:t>
                      </a:r>
                      <a:endParaRPr lang="sl-SI" dirty="0"/>
                    </a:p>
                  </a:txBody>
                  <a:tcPr marL="44597" marR="4459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805">
                <a:tc>
                  <a:txBody>
                    <a:bodyPr/>
                    <a:lstStyle/>
                    <a:p>
                      <a:r>
                        <a:rPr lang="sl-SI" dirty="0"/>
                        <a:t>svobodni</a:t>
                      </a:r>
                    </a:p>
                  </a:txBody>
                  <a:tcPr marL="44597" marR="44597"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svobodni</a:t>
                      </a:r>
                    </a:p>
                  </a:txBody>
                  <a:tcPr marL="44597" marR="44597"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nesvobodni</a:t>
                      </a:r>
                    </a:p>
                  </a:txBody>
                  <a:tcPr marL="44597" marR="4459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42584">
                <a:tc>
                  <a:txBody>
                    <a:bodyPr/>
                    <a:lstStyle/>
                    <a:p>
                      <a:r>
                        <a:rPr lang="sl-SI" dirty="0"/>
                        <a:t>lastniki zemlje</a:t>
                      </a:r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r>
                        <a:rPr lang="sl-SI" dirty="0"/>
                        <a:t>b</a:t>
                      </a:r>
                      <a:r>
                        <a:rPr lang="en-US" dirty="0" err="1"/>
                        <a:t>ogati</a:t>
                      </a:r>
                      <a:endParaRPr lang="en-US" dirty="0"/>
                    </a:p>
                    <a:p>
                      <a:endParaRPr lang="en-US" dirty="0"/>
                    </a:p>
                    <a:p>
                      <a:r>
                        <a:rPr lang="sl-SI" dirty="0"/>
                        <a:t>o</a:t>
                      </a:r>
                      <a:r>
                        <a:rPr lang="en-US" dirty="0" err="1"/>
                        <a:t>dločajo</a:t>
                      </a:r>
                      <a:r>
                        <a:rPr lang="en-US" dirty="0"/>
                        <a:t> o </a:t>
                      </a:r>
                      <a:r>
                        <a:rPr lang="en-US" dirty="0" err="1"/>
                        <a:t>upravljanju</a:t>
                      </a:r>
                      <a:endParaRPr lang="en-US" dirty="0"/>
                    </a:p>
                    <a:p>
                      <a:endParaRPr lang="sl-SI" dirty="0"/>
                    </a:p>
                  </a:txBody>
                  <a:tcPr marL="44597" marR="44597"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obrtniki, trgovci, uradniki, umetniki, kmetje, …</a:t>
                      </a:r>
                      <a:endParaRPr lang="en-US" dirty="0"/>
                    </a:p>
                    <a:p>
                      <a:endParaRPr lang="en-US" dirty="0"/>
                    </a:p>
                    <a:p>
                      <a:r>
                        <a:rPr lang="sl-SI" dirty="0"/>
                        <a:t>r</a:t>
                      </a:r>
                      <a:r>
                        <a:rPr lang="en-US" dirty="0" err="1"/>
                        <a:t>evni</a:t>
                      </a:r>
                      <a:r>
                        <a:rPr lang="en-US" dirty="0"/>
                        <a:t> in </a:t>
                      </a:r>
                      <a:r>
                        <a:rPr lang="en-US" dirty="0" err="1"/>
                        <a:t>bogati</a:t>
                      </a:r>
                      <a:endParaRPr lang="en-US" dirty="0"/>
                    </a:p>
                    <a:p>
                      <a:endParaRPr lang="en-US" dirty="0"/>
                    </a:p>
                    <a:p>
                      <a:r>
                        <a:rPr lang="en-US" dirty="0" err="1"/>
                        <a:t>sodelujejo</a:t>
                      </a:r>
                      <a:r>
                        <a:rPr lang="en-US" dirty="0"/>
                        <a:t> v </a:t>
                      </a:r>
                      <a:r>
                        <a:rPr lang="en-US" dirty="0" err="1"/>
                        <a:t>upravljanju</a:t>
                      </a:r>
                      <a:r>
                        <a:rPr lang="en-US" dirty="0"/>
                        <a:t> (ne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povsod</a:t>
                      </a:r>
                      <a:r>
                        <a:rPr lang="en-US" baseline="0" dirty="0"/>
                        <a:t>)</a:t>
                      </a:r>
                      <a:endParaRPr lang="sl-SI" dirty="0"/>
                    </a:p>
                  </a:txBody>
                  <a:tcPr marL="44597" marR="44597"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delavci brez pravic</a:t>
                      </a:r>
                      <a:endParaRPr lang="en-US" baseline="0" dirty="0"/>
                    </a:p>
                    <a:p>
                      <a:endParaRPr lang="en-US" baseline="0" dirty="0"/>
                    </a:p>
                    <a:p>
                      <a:endParaRPr lang="en-US" baseline="0" dirty="0"/>
                    </a:p>
                    <a:p>
                      <a:r>
                        <a:rPr lang="en-US" baseline="0" dirty="0" err="1"/>
                        <a:t>lahko</a:t>
                      </a:r>
                      <a:r>
                        <a:rPr lang="en-US" baseline="0" dirty="0"/>
                        <a:t> so </a:t>
                      </a:r>
                      <a:r>
                        <a:rPr lang="en-US" baseline="0" dirty="0" err="1"/>
                        <a:t>imeli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premoženje</a:t>
                      </a:r>
                      <a:endParaRPr lang="en-US" baseline="0" dirty="0"/>
                    </a:p>
                    <a:p>
                      <a:endParaRPr lang="en-US" baseline="0" dirty="0"/>
                    </a:p>
                    <a:p>
                      <a:r>
                        <a:rPr lang="sl-SI" dirty="0"/>
                        <a:t>bili </a:t>
                      </a:r>
                      <a:r>
                        <a:rPr lang="en-US" dirty="0"/>
                        <a:t>so </a:t>
                      </a:r>
                      <a:r>
                        <a:rPr lang="sl-SI" dirty="0"/>
                        <a:t>lastnina svojih gospodarjev</a:t>
                      </a:r>
                    </a:p>
                    <a:p>
                      <a:r>
                        <a:rPr lang="sl-SI" dirty="0"/>
                        <a:t>(največkrat vojni</a:t>
                      </a:r>
                      <a:r>
                        <a:rPr lang="sl-SI" baseline="0" dirty="0"/>
                        <a:t> ujetniki, ki so delali na poljih ali v hišah</a:t>
                      </a:r>
                      <a:r>
                        <a:rPr lang="en-US" baseline="0" dirty="0"/>
                        <a:t>)</a:t>
                      </a:r>
                    </a:p>
                  </a:txBody>
                  <a:tcPr marL="44597" marR="4459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066800" y="5112327"/>
            <a:ext cx="7924800" cy="1752600"/>
          </a:xfrm>
        </p:spPr>
        <p:txBody>
          <a:bodyPr>
            <a:normAutofit fontScale="62500" lnSpcReduction="20000"/>
          </a:bodyPr>
          <a:lstStyle/>
          <a:p>
            <a:pPr marL="82296" indent="0">
              <a:buNone/>
            </a:pPr>
            <a:r>
              <a:rPr lang="sl-SI" dirty="0"/>
              <a:t>Oblike vladanja:</a:t>
            </a:r>
          </a:p>
          <a:p>
            <a:pPr marL="82296" indent="0">
              <a:buNone/>
            </a:pPr>
            <a:r>
              <a:rPr lang="sl-SI" b="1" dirty="0"/>
              <a:t>TIRANIJA</a:t>
            </a:r>
            <a:r>
              <a:rPr lang="sl-SI" dirty="0"/>
              <a:t> – vladanje osebe, ki je prišla na oblast s silo in se z nje ni hotela umakniti</a:t>
            </a:r>
          </a:p>
          <a:p>
            <a:pPr marL="82296" indent="0">
              <a:buNone/>
            </a:pPr>
            <a:r>
              <a:rPr lang="sl-SI" b="1" dirty="0"/>
              <a:t>DEMOKRACIJA</a:t>
            </a:r>
            <a:r>
              <a:rPr lang="sl-SI" dirty="0"/>
              <a:t> – oblika vladavine v kateri oblast izvira iz ljudstva</a:t>
            </a:r>
          </a:p>
          <a:p>
            <a:pPr marL="82296" indent="0">
              <a:buNone/>
            </a:pPr>
            <a:r>
              <a:rPr lang="sl-SI" dirty="0"/>
              <a:t>OLIGARHIJA:</a:t>
            </a:r>
          </a:p>
          <a:p>
            <a:pPr marL="82296" indent="0">
              <a:buNone/>
            </a:pPr>
            <a:r>
              <a:rPr lang="sl-SI" dirty="0"/>
              <a:t>MONARHIJA:</a:t>
            </a:r>
          </a:p>
        </p:txBody>
      </p:sp>
      <p:cxnSp>
        <p:nvCxnSpPr>
          <p:cNvPr id="6" name="Raven puščični povezovalnik 5"/>
          <p:cNvCxnSpPr/>
          <p:nvPr/>
        </p:nvCxnSpPr>
        <p:spPr>
          <a:xfrm flipH="1">
            <a:off x="533400" y="1752600"/>
            <a:ext cx="4572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ravokotnik 6"/>
          <p:cNvSpPr/>
          <p:nvPr/>
        </p:nvSpPr>
        <p:spPr>
          <a:xfrm>
            <a:off x="0" y="2362200"/>
            <a:ext cx="838200" cy="205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 8.stol pr. Kr. v </a:t>
            </a:r>
            <a:r>
              <a:rPr lang="en-US" dirty="0" err="1"/>
              <a:t>večini</a:t>
            </a:r>
            <a:r>
              <a:rPr lang="en-US" dirty="0"/>
              <a:t> </a:t>
            </a:r>
            <a:r>
              <a:rPr lang="en-US" dirty="0" err="1"/>
              <a:t>polisih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00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2026" y="0"/>
            <a:ext cx="7498080" cy="1143000"/>
          </a:xfrm>
        </p:spPr>
        <p:txBody>
          <a:bodyPr/>
          <a:lstStyle/>
          <a:p>
            <a:r>
              <a:rPr lang="sl-SI" dirty="0"/>
              <a:t>Atenska demokracija</a:t>
            </a:r>
            <a:r>
              <a:rPr lang="en-US" dirty="0"/>
              <a:t> (u.45)</a:t>
            </a:r>
            <a:endParaRPr lang="sl-SI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97" y="4648200"/>
            <a:ext cx="1323223" cy="1805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Group 2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2536950"/>
              </p:ext>
            </p:extLst>
          </p:nvPr>
        </p:nvGraphicFramePr>
        <p:xfrm>
          <a:off x="0" y="1219201"/>
          <a:ext cx="9144000" cy="5105398"/>
        </p:xfrm>
        <a:graphic>
          <a:graphicData uri="http://schemas.openxmlformats.org/drawingml/2006/table">
            <a:tbl>
              <a:tblPr/>
              <a:tblGrid>
                <a:gridCol w="1327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45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117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76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Drakon</a:t>
                      </a:r>
                      <a:endParaRPr kumimoji="0" lang="sl-SI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B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Mali kmetje, ki so zašli v dolgove so morali ostati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 kmetiji in delati kot ………………… do poplačila dolgov.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15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Solon</a:t>
                      </a:r>
                      <a:endParaRPr kumimoji="0" lang="sl-SI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 stol pr. Kr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A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B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sl-SI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odpravil je………………………………………………..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sl-SI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Dovolil premožnim državljanom sodelovati v politiki.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sl-SI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Prebivalstvo Aten je razdelil po ……………………………..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86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Klejsten</a:t>
                      </a:r>
                      <a:r>
                        <a:rPr kumimoji="0" lang="sl-SI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6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FAF"/>
                    </a:solidFill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Uvedel glasovanje = </a:t>
                      </a:r>
                      <a:r>
                        <a:rPr kumimoji="0" lang="sl-SI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………………………………….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Možnost sodelovanja v državi so dobili vsi 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svobodni  Atenci </a:t>
                      </a:r>
                      <a:r>
                        <a:rPr kumimoji="0" lang="sl-SI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sl-SI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……………………………..)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………………………………ne smejo sodelovati!</a:t>
                      </a:r>
                      <a:r>
                        <a:rPr kumimoji="0" lang="sl-SI" sz="16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175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Perikles</a:t>
                      </a:r>
                      <a:endParaRPr kumimoji="0" lang="sl-SI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FAF"/>
                    </a:solidFill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Okrepil atensko  ……………………………… in slavo Aten 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Povečal število državnih uradnikov.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sl-SI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Žrebanje uradnikov, razen vojaškega poveljnika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sl-SI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Ljudska skupščina, </a:t>
                      </a:r>
                      <a:r>
                        <a:rPr kumimoji="0" lang="sl-SI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vsi polnopravni moški 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sl-SI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Zgradil najmočnejšo …………………… v Sredozemlju 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sl-SI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Obnovil </a:t>
                      </a:r>
                      <a:r>
                        <a:rPr kumimoji="0" lang="sl-SI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Atene </a:t>
                      </a:r>
                      <a:r>
                        <a:rPr kumimoji="0" lang="sl-SI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 akropolo.</a:t>
                      </a:r>
                      <a:endParaRPr kumimoji="0" lang="sl-SI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162300"/>
            <a:ext cx="1219200" cy="1223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243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90600" y="533400"/>
            <a:ext cx="7943088" cy="5715000"/>
          </a:xfrm>
        </p:spPr>
        <p:txBody>
          <a:bodyPr/>
          <a:lstStyle/>
          <a:p>
            <a:pPr lvl="0">
              <a:buNone/>
            </a:pPr>
            <a:r>
              <a:rPr lang="sl-SI" dirty="0">
                <a:solidFill>
                  <a:srgbClr val="FF0000"/>
                </a:solidFill>
              </a:rPr>
              <a:t>DOMOVINA HELENOV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sz="1400" dirty="0">
                <a:solidFill>
                  <a:srgbClr val="FF0000"/>
                </a:solidFill>
              </a:rPr>
              <a:t>UČB. 40</a:t>
            </a:r>
            <a:endParaRPr lang="sl-SI" sz="1400" dirty="0">
              <a:solidFill>
                <a:srgbClr val="FF0000"/>
              </a:solidFill>
            </a:endParaRPr>
          </a:p>
          <a:p>
            <a:pPr lvl="0">
              <a:buNone/>
            </a:pPr>
            <a:r>
              <a:rPr lang="sl-SI" b="1" u="sng" dirty="0"/>
              <a:t>Prva poselitev Grčije:</a:t>
            </a:r>
            <a:endParaRPr lang="sl-SI" dirty="0"/>
          </a:p>
          <a:p>
            <a:pPr>
              <a:buNone/>
            </a:pPr>
            <a:r>
              <a:rPr lang="sl-SI" b="1" dirty="0"/>
              <a:t> </a:t>
            </a:r>
            <a:endParaRPr lang="sl-SI" dirty="0"/>
          </a:p>
          <a:p>
            <a:r>
              <a:rPr lang="sl-SI" dirty="0"/>
              <a:t>Pred letom 2000 pr. n. št. so Grčijo poselila prva indoevropska plemena, ki so na to področje prišla s Panonske nižine:</a:t>
            </a:r>
          </a:p>
          <a:p>
            <a:pPr>
              <a:buNone/>
            </a:pPr>
            <a:r>
              <a:rPr lang="sl-SI" b="1" dirty="0"/>
              <a:t>     AHAJCI, JONCI, DORCI, EOLCI.</a:t>
            </a:r>
            <a:endParaRPr lang="sl-SI" dirty="0"/>
          </a:p>
          <a:p>
            <a:pPr>
              <a:buNone/>
            </a:pPr>
            <a:endParaRPr lang="sl-SI" dirty="0"/>
          </a:p>
        </p:txBody>
      </p:sp>
      <p:sp>
        <p:nvSpPr>
          <p:cNvPr id="2" name="Puščica dol 1"/>
          <p:cNvSpPr/>
          <p:nvPr/>
        </p:nvSpPr>
        <p:spPr>
          <a:xfrm>
            <a:off x="4343400" y="4876800"/>
            <a:ext cx="1219200" cy="1295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3567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2026" y="0"/>
            <a:ext cx="7498080" cy="1143000"/>
          </a:xfrm>
        </p:spPr>
        <p:txBody>
          <a:bodyPr/>
          <a:lstStyle/>
          <a:p>
            <a:r>
              <a:rPr lang="sl-SI" dirty="0"/>
              <a:t>Atenska demokracija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97" y="4648200"/>
            <a:ext cx="1323223" cy="1805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Group 2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0285351"/>
              </p:ext>
            </p:extLst>
          </p:nvPr>
        </p:nvGraphicFramePr>
        <p:xfrm>
          <a:off x="0" y="1219201"/>
          <a:ext cx="9144000" cy="5105398"/>
        </p:xfrm>
        <a:graphic>
          <a:graphicData uri="http://schemas.openxmlformats.org/drawingml/2006/table">
            <a:tbl>
              <a:tblPr/>
              <a:tblGrid>
                <a:gridCol w="1327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45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117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76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Drakon</a:t>
                      </a:r>
                      <a:endParaRPr kumimoji="0" lang="sl-SI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B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Prvi zakoni,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stroge kazni</a:t>
                      </a:r>
                      <a:endParaRPr kumimoji="0" lang="sl-SI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Mali kmetje, ki so zašli v dolgove so morali ostati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 kmetiji in delati kot sužnji do poplačila dolgov.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15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Solon</a:t>
                      </a:r>
                      <a:endParaRPr kumimoji="0" lang="sl-SI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 stol pr. Kr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A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Uvedel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reforme</a:t>
                      </a:r>
                      <a:r>
                        <a:rPr kumimoji="0" lang="sl-SI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uredil razmere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B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sl-SI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Odpravil je suženjstvo zaradi dolgov.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sl-SI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Dovolil premožnim državljanom sodelovati v politiki.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sl-SI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Prebivalstvo Aten je razdelil po premoženju.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86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Klejsten</a:t>
                      </a:r>
                      <a:r>
                        <a:rPr kumimoji="0" lang="sl-SI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6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antična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demokracija</a:t>
                      </a:r>
                      <a:endParaRPr kumimoji="0" lang="sl-SI" sz="1600" b="0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FAF"/>
                    </a:solidFill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Uvedel glasovanje, </a:t>
                      </a:r>
                      <a:r>
                        <a:rPr kumimoji="0" lang="sl-SI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črepinjska</a:t>
                      </a:r>
                      <a:r>
                        <a:rPr kumimoji="0" lang="sl-SI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 sodba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Možnost sodelovanja v državi so dobili vsi 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svobodni  Atenci </a:t>
                      </a:r>
                      <a:r>
                        <a:rPr kumimoji="0" lang="sl-SI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sl-SI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svet petstotih</a:t>
                      </a:r>
                      <a:r>
                        <a:rPr kumimoji="0" lang="sl-SI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sl-SI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Ženske, tujci in sužnji ne smejo sodelovati!</a:t>
                      </a:r>
                      <a:r>
                        <a:rPr kumimoji="0" lang="sl-SI" sz="16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175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Perikles</a:t>
                      </a:r>
                      <a:endParaRPr kumimoji="0" lang="sl-SI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Zlata doba Aten</a:t>
                      </a:r>
                      <a:r>
                        <a:rPr kumimoji="0" lang="sl-SI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Izkušen</a:t>
                      </a:r>
                      <a:r>
                        <a:rPr kumimoji="0" lang="sl-SI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sl-SI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voditelj,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vojaški poveljnik,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govornik, spoštovan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FAF"/>
                    </a:solidFill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Okrepil atensko  demokracijo in slavo Aten 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Povečal število državnih uradnikov.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sl-SI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Žrebanje uradnikov, razen vojaškega poveljnika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sl-SI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Ljudska skupščina, </a:t>
                      </a:r>
                      <a:r>
                        <a:rPr kumimoji="0" lang="sl-SI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vsi polnopravni moški 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sl-SI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Zgradil najmočnejšo mornarico v Sredozemlju 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sl-SI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Obnovil </a:t>
                      </a:r>
                      <a:r>
                        <a:rPr kumimoji="0" lang="sl-SI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Atene </a:t>
                      </a:r>
                      <a:r>
                        <a:rPr kumimoji="0" lang="sl-SI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 akropolo.</a:t>
                      </a:r>
                      <a:endParaRPr kumimoji="0" lang="sl-SI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162300"/>
            <a:ext cx="1219200" cy="1223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080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WomanSpinni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5E5FF"/>
              </a:clrFrom>
              <a:clrTo>
                <a:srgbClr val="E5E5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492375"/>
            <a:ext cx="2735262" cy="268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1" name="Group 14"/>
          <p:cNvGrpSpPr>
            <a:grpSpLocks/>
          </p:cNvGrpSpPr>
          <p:nvPr/>
        </p:nvGrpSpPr>
        <p:grpSpPr bwMode="auto">
          <a:xfrm>
            <a:off x="4932363" y="1628775"/>
            <a:ext cx="4011612" cy="4105275"/>
            <a:chOff x="3233" y="845"/>
            <a:chExt cx="2527" cy="2586"/>
          </a:xfrm>
        </p:grpSpPr>
        <p:pic>
          <p:nvPicPr>
            <p:cNvPr id="2056" name="Picture 13" descr="Chlamy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" y="1026"/>
              <a:ext cx="1141" cy="2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7" name="Picture 9" descr="kore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E7E7FF"/>
                </a:clrFrom>
                <a:clrTo>
                  <a:srgbClr val="E7E7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3" y="845"/>
              <a:ext cx="981" cy="2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1" descr="Chimation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6" y="890"/>
              <a:ext cx="1154" cy="2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2" name="Text Box 15"/>
          <p:cNvSpPr txBox="1">
            <a:spLocks noChangeArrowheads="1"/>
          </p:cNvSpPr>
          <p:nvPr/>
        </p:nvSpPr>
        <p:spPr bwMode="auto">
          <a:xfrm>
            <a:off x="6372225" y="5734050"/>
            <a:ext cx="2076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en-US" sz="1800" dirty="0"/>
              <a:t>Dolga tunika, hiton</a:t>
            </a:r>
          </a:p>
        </p:txBody>
      </p:sp>
      <p:sp>
        <p:nvSpPr>
          <p:cNvPr id="2053" name="Rectangle 16"/>
          <p:cNvSpPr>
            <a:spLocks noChangeArrowheads="1"/>
          </p:cNvSpPr>
          <p:nvPr/>
        </p:nvSpPr>
        <p:spPr bwMode="auto">
          <a:xfrm>
            <a:off x="323849" y="369242"/>
            <a:ext cx="8620126" cy="46166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en-US" sz="2400" b="1" dirty="0">
                <a:solidFill>
                  <a:srgbClr val="FFFF00"/>
                </a:solidFill>
              </a:rPr>
              <a:t>KAKŠNO JE BILO</a:t>
            </a:r>
            <a:r>
              <a:rPr lang="sl-SI" altLang="en-US" sz="2400" dirty="0">
                <a:solidFill>
                  <a:srgbClr val="FFFF00"/>
                </a:solidFill>
              </a:rPr>
              <a:t> </a:t>
            </a:r>
            <a:r>
              <a:rPr lang="sl-SI" altLang="en-US" sz="2400" b="1" dirty="0">
                <a:solidFill>
                  <a:srgbClr val="FFFF00"/>
                </a:solidFill>
              </a:rPr>
              <a:t>ŽIVLJENJE</a:t>
            </a:r>
            <a:r>
              <a:rPr lang="en-US" altLang="en-US" sz="2400" b="1" dirty="0">
                <a:solidFill>
                  <a:srgbClr val="FFFF00"/>
                </a:solidFill>
              </a:rPr>
              <a:t> </a:t>
            </a:r>
            <a:r>
              <a:rPr lang="sl-SI" altLang="en-US" sz="2400" b="1" dirty="0">
                <a:solidFill>
                  <a:srgbClr val="FFFF00"/>
                </a:solidFill>
              </a:rPr>
              <a:t>V ANTIČNI</a:t>
            </a:r>
            <a:r>
              <a:rPr lang="sl-SI" altLang="en-US" sz="2400" dirty="0">
                <a:solidFill>
                  <a:srgbClr val="FFFF00"/>
                </a:solidFill>
              </a:rPr>
              <a:t> </a:t>
            </a:r>
            <a:r>
              <a:rPr lang="sl-SI" altLang="en-US" sz="2400" b="1" dirty="0">
                <a:solidFill>
                  <a:srgbClr val="FFFF00"/>
                </a:solidFill>
              </a:rPr>
              <a:t>GRČIJI</a:t>
            </a:r>
            <a:r>
              <a:rPr lang="sl-SI" altLang="en-US" sz="2000" b="1" dirty="0">
                <a:solidFill>
                  <a:srgbClr val="FFFF00"/>
                </a:solidFill>
              </a:rPr>
              <a:t> </a:t>
            </a:r>
            <a:r>
              <a:rPr lang="sl-SI" altLang="en-US" sz="1600" dirty="0" err="1"/>
              <a:t>Učb</a:t>
            </a:r>
            <a:r>
              <a:rPr lang="sl-SI" altLang="en-US" sz="1600" dirty="0"/>
              <a:t>. str. 55</a:t>
            </a:r>
          </a:p>
        </p:txBody>
      </p:sp>
      <p:pic>
        <p:nvPicPr>
          <p:cNvPr id="2054" name="Picture 17" descr="Youths boxing in a Minoan fresco on the Greek island of Santorini">
            <a:hlinkClick r:id="rId7" tooltip="Youths boxing in a Minoan fresco on the Greek island of Santorini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916113"/>
            <a:ext cx="2189163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Text Box 18"/>
          <p:cNvSpPr txBox="1">
            <a:spLocks noChangeArrowheads="1"/>
          </p:cNvSpPr>
          <p:nvPr/>
        </p:nvSpPr>
        <p:spPr bwMode="auto">
          <a:xfrm>
            <a:off x="179388" y="5661025"/>
            <a:ext cx="2355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en-US" sz="1800" dirty="0"/>
              <a:t>Grški boks , </a:t>
            </a:r>
            <a:r>
              <a:rPr lang="sl-SI" altLang="en-US" sz="1800" dirty="0" err="1"/>
              <a:t>Santorini</a:t>
            </a:r>
            <a:endParaRPr lang="sl-SI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523054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Vsakdanje življenje </a:t>
            </a:r>
            <a:r>
              <a:rPr lang="sl-SI" dirty="0" err="1"/>
              <a:t>učb</a:t>
            </a:r>
            <a:r>
              <a:rPr lang="sl-SI" dirty="0"/>
              <a:t>. 55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l-SI" dirty="0"/>
              <a:t>Moški:</a:t>
            </a:r>
          </a:p>
          <a:p>
            <a:endParaRPr lang="sl-SI" dirty="0"/>
          </a:p>
          <a:p>
            <a:r>
              <a:rPr lang="sl-SI" dirty="0"/>
              <a:t>Ženske:</a:t>
            </a:r>
          </a:p>
          <a:p>
            <a:endParaRPr lang="sl-SI" dirty="0"/>
          </a:p>
          <a:p>
            <a:r>
              <a:rPr lang="sl-SI" dirty="0"/>
              <a:t>Vzgoja/izobrazba otrok:</a:t>
            </a:r>
          </a:p>
          <a:p>
            <a:r>
              <a:rPr lang="sl-SI" dirty="0"/>
              <a:t>(špartanska vzgoja)</a:t>
            </a:r>
          </a:p>
          <a:p>
            <a:endParaRPr lang="sl-SI" dirty="0"/>
          </a:p>
          <a:p>
            <a:r>
              <a:rPr lang="sl-SI" dirty="0"/>
              <a:t>Življenje v mestu:</a:t>
            </a:r>
          </a:p>
          <a:p>
            <a:r>
              <a:rPr lang="sl-SI" dirty="0"/>
              <a:t>Življenje na podeželju: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498080" cy="1143000"/>
          </a:xfrm>
        </p:spPr>
        <p:txBody>
          <a:bodyPr/>
          <a:lstStyle/>
          <a:p>
            <a:r>
              <a:rPr lang="sl-SI" dirty="0"/>
              <a:t>Vsakdanje življenje</a:t>
            </a:r>
            <a:r>
              <a:rPr lang="en-US" dirty="0"/>
              <a:t> </a:t>
            </a:r>
            <a:r>
              <a:rPr lang="en-US" dirty="0" err="1"/>
              <a:t>učb</a:t>
            </a:r>
            <a:r>
              <a:rPr lang="en-US" dirty="0"/>
              <a:t>. 55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19200"/>
            <a:ext cx="7924800" cy="5257800"/>
          </a:xfrm>
        </p:spPr>
        <p:txBody>
          <a:bodyPr>
            <a:normAutofit lnSpcReduction="10000"/>
          </a:bodyPr>
          <a:lstStyle/>
          <a:p>
            <a:pPr marL="82296" indent="0">
              <a:buNone/>
            </a:pPr>
            <a:r>
              <a:rPr lang="sl-SI" sz="2800" b="1" dirty="0">
                <a:solidFill>
                  <a:srgbClr val="FF0000"/>
                </a:solidFill>
              </a:rPr>
              <a:t>Moški: </a:t>
            </a:r>
            <a:r>
              <a:rPr lang="sl-SI" sz="2800" dirty="0"/>
              <a:t>odločajo</a:t>
            </a:r>
          </a:p>
          <a:p>
            <a:pPr marL="82296" indent="0">
              <a:buNone/>
            </a:pPr>
            <a:r>
              <a:rPr lang="sl-SI" sz="2800" b="1" dirty="0">
                <a:solidFill>
                  <a:srgbClr val="FF0000"/>
                </a:solidFill>
              </a:rPr>
              <a:t>Ženske</a:t>
            </a:r>
            <a:r>
              <a:rPr lang="sl-SI" sz="2800" dirty="0"/>
              <a:t> nimajo pomembne vloge       </a:t>
            </a:r>
          </a:p>
          <a:p>
            <a:pPr marL="82296" indent="0">
              <a:buNone/>
            </a:pPr>
            <a:r>
              <a:rPr lang="sl-SI" sz="2800" dirty="0"/>
              <a:t>(gospodinjstvo, družina, rojevanje in vzgajanje otrok, odvisne so od moških)</a:t>
            </a:r>
          </a:p>
          <a:p>
            <a:pPr marL="82296" indent="0">
              <a:buNone/>
            </a:pPr>
            <a:endParaRPr lang="sl-SI" sz="2800" dirty="0"/>
          </a:p>
          <a:p>
            <a:pPr marL="82296" indent="0">
              <a:buNone/>
            </a:pPr>
            <a:r>
              <a:rPr lang="sl-SI" sz="2800" b="1" dirty="0">
                <a:solidFill>
                  <a:srgbClr val="FF0000"/>
                </a:solidFill>
              </a:rPr>
              <a:t>Vzgoja otrok:</a:t>
            </a:r>
          </a:p>
          <a:p>
            <a:pPr marL="82296" indent="0">
              <a:buNone/>
            </a:pPr>
            <a:r>
              <a:rPr lang="sl-SI" sz="2800" u="sng" dirty="0"/>
              <a:t>Deklice:</a:t>
            </a:r>
            <a:r>
              <a:rPr lang="sl-SI" sz="2800" dirty="0"/>
              <a:t> ne hodijo v šolo, poročajo se mlade (15 let)</a:t>
            </a:r>
          </a:p>
          <a:p>
            <a:pPr marL="82296" indent="0">
              <a:buNone/>
            </a:pPr>
            <a:r>
              <a:rPr lang="sl-SI" sz="2800" u="sng" dirty="0"/>
              <a:t>Dečki: </a:t>
            </a:r>
            <a:r>
              <a:rPr lang="sl-SI" sz="2800" dirty="0"/>
              <a:t>hodijo v šolo od 7 leta naprej</a:t>
            </a:r>
          </a:p>
          <a:p>
            <a:pPr marL="82296" indent="0">
              <a:buNone/>
            </a:pPr>
            <a:r>
              <a:rPr lang="sl-SI" sz="2800" dirty="0"/>
              <a:t>Šole so javne. Bogatejši imajo zasebne učitelje. Šolarja v šolo spremlja </a:t>
            </a:r>
            <a:r>
              <a:rPr lang="sl-SI" sz="2800" b="1" dirty="0"/>
              <a:t>pedagog</a:t>
            </a:r>
            <a:r>
              <a:rPr lang="sl-SI" sz="2800" dirty="0"/>
              <a:t> (suženj, ki skrbi za vzgojo otroka). Učijo se: pisati, brati, računati. Pozornost se posveča: glasbi in športu.</a:t>
            </a:r>
          </a:p>
          <a:p>
            <a:pPr marL="82296" indent="0">
              <a:buNone/>
            </a:pPr>
            <a:endParaRPr lang="sl-SI" sz="2800" dirty="0"/>
          </a:p>
          <a:p>
            <a:pPr marL="82296" indent="0">
              <a:buNone/>
            </a:pPr>
            <a:endParaRPr lang="sl-SI" u="sng" dirty="0"/>
          </a:p>
          <a:p>
            <a:pPr marL="82296" indent="0">
              <a:buNone/>
            </a:pPr>
            <a:endParaRPr lang="sl-SI" u="sng" dirty="0"/>
          </a:p>
        </p:txBody>
      </p:sp>
    </p:spTree>
    <p:extLst>
      <p:ext uri="{BB962C8B-B14F-4D97-AF65-F5344CB8AC3E}">
        <p14:creationId xmlns:p14="http://schemas.microsoft.com/office/powerpoint/2010/main" val="31230197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sl-SI" b="1" dirty="0">
                <a:solidFill>
                  <a:srgbClr val="FF0000"/>
                </a:solidFill>
              </a:rPr>
              <a:t>Špartanska vzgoja</a:t>
            </a:r>
            <a:r>
              <a:rPr lang="sl-SI" dirty="0">
                <a:solidFill>
                  <a:srgbClr val="FF0000"/>
                </a:solidFill>
              </a:rPr>
              <a:t> </a:t>
            </a:r>
            <a:r>
              <a:rPr lang="sl-SI" dirty="0"/>
              <a:t>– posebna stroga vzgoja v Šparti, ki temelji na popolni poslušnosti </a:t>
            </a:r>
          </a:p>
          <a:p>
            <a:pPr marL="82296" indent="0">
              <a:buNone/>
            </a:pPr>
            <a:endParaRPr lang="sl-SI" dirty="0"/>
          </a:p>
          <a:p>
            <a:pPr marL="82296" indent="0">
              <a:buNone/>
            </a:pPr>
            <a:r>
              <a:rPr lang="sl-SI" i="1" dirty="0"/>
              <a:t>izberejo krepke dojenčke, jih strogo vzgajajo: spali so na tleh in v mrazu, jih brez vzroka pretepajo in kaznujejo        močni in pogumni vojaki</a:t>
            </a:r>
          </a:p>
        </p:txBody>
      </p:sp>
      <p:sp>
        <p:nvSpPr>
          <p:cNvPr id="4" name="Right Arrow 3"/>
          <p:cNvSpPr/>
          <p:nvPr/>
        </p:nvSpPr>
        <p:spPr>
          <a:xfrm>
            <a:off x="5105400" y="4724400"/>
            <a:ext cx="68580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404678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1" name="Picture 19" descr="educ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462459"/>
            <a:ext cx="2953321" cy="2395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7" name="Picture 25" descr="WoolKalatho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9EAFF"/>
              </a:clrFrom>
              <a:clrTo>
                <a:srgbClr val="E9EA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820" y="3933056"/>
            <a:ext cx="2411760" cy="2780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07504" y="788194"/>
            <a:ext cx="6193284" cy="3513782"/>
          </a:xfrm>
          <a:prstGeom prst="rect">
            <a:avLst/>
          </a:prstGeom>
          <a:solidFill>
            <a:srgbClr val="FFEBCD"/>
          </a:solidFill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 wrap="square" lIns="63500" tIns="63500" rIns="63500" bIns="635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l-SI" altLang="en-US" sz="2000" b="1" dirty="0"/>
              <a:t>VZGOJA OTROK</a:t>
            </a:r>
            <a:r>
              <a:rPr lang="sl-SI" altLang="en-US" sz="2000" dirty="0"/>
              <a:t>         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sl-SI" altLang="en-US" sz="2000" b="1" dirty="0">
                <a:solidFill>
                  <a:srgbClr val="CC3300"/>
                </a:solidFill>
              </a:rPr>
              <a:t>Dečki:</a:t>
            </a:r>
            <a:r>
              <a:rPr lang="en-US" altLang="en-US" sz="2000" b="1" dirty="0">
                <a:solidFill>
                  <a:srgbClr val="CC3300"/>
                </a:solidFill>
              </a:rPr>
              <a:t>                                                                                   - </a:t>
            </a:r>
            <a:r>
              <a:rPr lang="sl-SI" altLang="en-US" sz="2000" dirty="0"/>
              <a:t>do 7. leta doma, šolska vzgoja</a:t>
            </a:r>
            <a:r>
              <a:rPr lang="en-US" altLang="en-US" sz="2000" dirty="0"/>
              <a:t> =</a:t>
            </a:r>
            <a:r>
              <a:rPr lang="sl-SI" altLang="en-US" sz="2000" dirty="0"/>
              <a:t> zaupana sužnju, </a:t>
            </a:r>
            <a:endParaRPr lang="en-US" altLang="en-US" sz="20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/>
              <a:t>- </a:t>
            </a:r>
            <a:r>
              <a:rPr lang="sl-SI" altLang="en-US" sz="2000" dirty="0"/>
              <a:t>bogatejši od 16. leta v gimnaziji, </a:t>
            </a:r>
            <a:r>
              <a:rPr lang="en-US" altLang="en-US" sz="2000" dirty="0"/>
              <a:t>                                          - </a:t>
            </a:r>
            <a:r>
              <a:rPr lang="sl-SI" altLang="en-US" sz="2000" dirty="0"/>
              <a:t>dveletno služenje kopenske vojske ali mornarice. </a:t>
            </a:r>
            <a:endParaRPr lang="sl-SI" altLang="en-US" sz="20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sl-SI" altLang="en-US" sz="2000" b="1" dirty="0">
                <a:solidFill>
                  <a:srgbClr val="CC3300"/>
                </a:solidFill>
              </a:rPr>
              <a:t>Deklice</a:t>
            </a:r>
            <a:r>
              <a:rPr lang="sl-SI" altLang="en-US" sz="2000" dirty="0"/>
              <a:t>:bodoče gospodinje in matere, </a:t>
            </a:r>
            <a:r>
              <a:rPr lang="en-US" altLang="en-US" sz="2000" dirty="0"/>
              <a:t>                                 </a:t>
            </a:r>
            <a:r>
              <a:rPr lang="sl-SI" altLang="en-US" sz="2000" dirty="0"/>
              <a:t>redke </a:t>
            </a:r>
            <a:r>
              <a:rPr lang="en-US" altLang="en-US" sz="2000" dirty="0"/>
              <a:t>so </a:t>
            </a:r>
            <a:r>
              <a:rPr lang="sl-SI" altLang="en-US" sz="2000" dirty="0"/>
              <a:t>deležne posebne vzgoje, </a:t>
            </a:r>
            <a:r>
              <a:rPr lang="en-US" altLang="en-US" sz="2000" dirty="0"/>
              <a:t>                                      </a:t>
            </a:r>
            <a:r>
              <a:rPr lang="sl-SI" altLang="en-US" sz="2000" dirty="0"/>
              <a:t>učenje predenja, tkanja, </a:t>
            </a:r>
            <a:r>
              <a:rPr lang="en-US" altLang="en-US" sz="2000" dirty="0"/>
              <a:t>                                                      </a:t>
            </a:r>
            <a:r>
              <a:rPr lang="sl-SI" altLang="en-US" sz="2000" dirty="0">
                <a:solidFill>
                  <a:srgbClr val="CC3300"/>
                </a:solidFill>
              </a:rPr>
              <a:t>hetere</a:t>
            </a:r>
            <a:r>
              <a:rPr lang="sl-SI" altLang="en-US" sz="2000" dirty="0"/>
              <a:t> - izobražene ženske za moške zabave.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sl-SI" altLang="en-US" sz="2000" dirty="0"/>
              <a:t>V Šparti urjenje, telesna vzgoja deklic.</a:t>
            </a:r>
            <a:endParaRPr lang="sl-SI" altLang="en-US" sz="20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sl-SI" altLang="en-US" sz="2000" b="1" dirty="0">
                <a:solidFill>
                  <a:srgbClr val="CC3300"/>
                </a:solidFill>
              </a:rPr>
              <a:t>Igra:</a:t>
            </a:r>
            <a:r>
              <a:rPr lang="sl-SI" altLang="en-US" sz="2000" b="1" dirty="0"/>
              <a:t> </a:t>
            </a:r>
            <a:r>
              <a:rPr lang="sl-SI" altLang="en-US" sz="2000" dirty="0"/>
              <a:t>kocke, žoge, obroč, domače živali...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3851276" y="4462458"/>
            <a:ext cx="1965046" cy="2395541"/>
            <a:chOff x="2336" y="2296"/>
            <a:chExt cx="1874" cy="2115"/>
          </a:xfrm>
        </p:grpSpPr>
        <p:pic>
          <p:nvPicPr>
            <p:cNvPr id="3085" name="Picture 21" descr="gr0080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6" y="2296"/>
              <a:ext cx="1874" cy="2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6" name="Text Box 22"/>
            <p:cNvSpPr txBox="1">
              <a:spLocks noChangeArrowheads="1"/>
            </p:cNvSpPr>
            <p:nvPr/>
          </p:nvSpPr>
          <p:spPr bwMode="auto">
            <a:xfrm>
              <a:off x="3107" y="2387"/>
              <a:ext cx="1060" cy="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sl-SI" altLang="en-US" sz="1400" i="1"/>
                <a:t>Vzgoja s sandalom</a:t>
              </a:r>
            </a:p>
          </p:txBody>
        </p:sp>
      </p:grpSp>
      <p:sp>
        <p:nvSpPr>
          <p:cNvPr id="3100" name="Text Box 28"/>
          <p:cNvSpPr txBox="1">
            <a:spLocks noChangeArrowheads="1"/>
          </p:cNvSpPr>
          <p:nvPr/>
        </p:nvSpPr>
        <p:spPr bwMode="auto">
          <a:xfrm>
            <a:off x="6419893" y="2205038"/>
            <a:ext cx="2663825" cy="1509712"/>
          </a:xfrm>
          <a:prstGeom prst="rect">
            <a:avLst/>
          </a:prstGeom>
          <a:solidFill>
            <a:srgbClr val="FFF3E1"/>
          </a:solidFill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 lIns="63500" tIns="63500" rIns="63500" bIns="635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l-SI" altLang="en-US" sz="1800" b="1" dirty="0">
                <a:solidFill>
                  <a:srgbClr val="CC3300"/>
                </a:solidFill>
              </a:rPr>
              <a:t>Mati</a:t>
            </a:r>
            <a:r>
              <a:rPr lang="sl-SI" altLang="en-US" sz="1800" dirty="0">
                <a:solidFill>
                  <a:srgbClr val="CC3300"/>
                </a:solidFill>
              </a:rPr>
              <a:t>: </a:t>
            </a:r>
            <a:r>
              <a:rPr lang="sl-SI" altLang="en-US" sz="1800" dirty="0"/>
              <a:t>podrejena, vzgoja </a:t>
            </a:r>
            <a:r>
              <a:rPr lang="sl-SI" altLang="en-US" sz="1800" b="1" dirty="0"/>
              <a:t>otrok</a:t>
            </a:r>
            <a:r>
              <a:rPr lang="sl-SI" altLang="en-US" sz="1800" dirty="0"/>
              <a:t>, preja ovčje volne, tkanje, hišna opravila.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sl-SI" altLang="en-US" sz="1800" dirty="0"/>
              <a:t>V pomoč sta ji bila </a:t>
            </a:r>
            <a:r>
              <a:rPr lang="sl-SI" altLang="en-US" sz="1800" b="1" dirty="0"/>
              <a:t>sužnja</a:t>
            </a:r>
            <a:r>
              <a:rPr lang="sl-SI" altLang="en-US" sz="1800" dirty="0"/>
              <a:t> in </a:t>
            </a:r>
            <a:r>
              <a:rPr lang="sl-SI" altLang="en-US" sz="1800" b="1" dirty="0"/>
              <a:t>suženj </a:t>
            </a:r>
            <a:r>
              <a:rPr lang="sl-SI" altLang="en-US" sz="1800" dirty="0"/>
              <a:t>(obrit).</a:t>
            </a:r>
          </a:p>
        </p:txBody>
      </p:sp>
      <p:sp>
        <p:nvSpPr>
          <p:cNvPr id="3101" name="Rectangle 29"/>
          <p:cNvSpPr>
            <a:spLocks noChangeArrowheads="1"/>
          </p:cNvSpPr>
          <p:nvPr/>
        </p:nvSpPr>
        <p:spPr bwMode="auto">
          <a:xfrm>
            <a:off x="6445725" y="203633"/>
            <a:ext cx="2663825" cy="1474788"/>
          </a:xfrm>
          <a:prstGeom prst="rect">
            <a:avLst/>
          </a:prstGeom>
          <a:solidFill>
            <a:srgbClr val="F3F9FF"/>
          </a:solidFill>
          <a:ln w="9525">
            <a:solidFill>
              <a:srgbClr val="3399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sl-SI" altLang="en-US" sz="1800" b="1" dirty="0">
                <a:solidFill>
                  <a:srgbClr val="CC3300"/>
                </a:solidFill>
              </a:rPr>
              <a:t>Oče</a:t>
            </a:r>
            <a:r>
              <a:rPr lang="sl-SI" altLang="en-US" sz="1800" dirty="0"/>
              <a:t>: poglavar, deluje v političnem in javnem življenju. Dogovarja poroko, ločitev, hodi na trg; idealno manj otrok.</a:t>
            </a:r>
          </a:p>
        </p:txBody>
      </p:sp>
      <p:sp>
        <p:nvSpPr>
          <p:cNvPr id="3102" name="Rectangle 30"/>
          <p:cNvSpPr>
            <a:spLocks noChangeArrowheads="1"/>
          </p:cNvSpPr>
          <p:nvPr/>
        </p:nvSpPr>
        <p:spPr bwMode="auto">
          <a:xfrm>
            <a:off x="3313113" y="173038"/>
            <a:ext cx="1222375" cy="376237"/>
          </a:xfrm>
          <a:prstGeom prst="rect">
            <a:avLst/>
          </a:prstGeom>
          <a:noFill/>
          <a:ln w="9525">
            <a:solidFill>
              <a:srgbClr val="33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en-US" sz="1800" b="1">
                <a:solidFill>
                  <a:schemeClr val="accent2"/>
                </a:solidFill>
              </a:rPr>
              <a:t>DRUŽINA</a:t>
            </a:r>
          </a:p>
        </p:txBody>
      </p:sp>
      <p:cxnSp>
        <p:nvCxnSpPr>
          <p:cNvPr id="3105" name="AutoShape 33"/>
          <p:cNvCxnSpPr>
            <a:cxnSpLocks noChangeShapeType="1"/>
            <a:stCxn id="3102" idx="2"/>
          </p:cNvCxnSpPr>
          <p:nvPr/>
        </p:nvCxnSpPr>
        <p:spPr bwMode="auto">
          <a:xfrm flipH="1">
            <a:off x="2743200" y="549275"/>
            <a:ext cx="1181101" cy="119459"/>
          </a:xfrm>
          <a:prstGeom prst="straightConnector1">
            <a:avLst/>
          </a:prstGeom>
          <a:noFill/>
          <a:ln w="9525">
            <a:solidFill>
              <a:srgbClr val="3399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04" name="AutoShape 32"/>
          <p:cNvCxnSpPr>
            <a:cxnSpLocks noChangeShapeType="1"/>
            <a:stCxn id="3102" idx="2"/>
            <a:endCxn id="3100" idx="1"/>
          </p:cNvCxnSpPr>
          <p:nvPr/>
        </p:nvCxnSpPr>
        <p:spPr bwMode="auto">
          <a:xfrm>
            <a:off x="3924301" y="549275"/>
            <a:ext cx="2495592" cy="2410619"/>
          </a:xfrm>
          <a:prstGeom prst="straightConnector1">
            <a:avLst/>
          </a:prstGeom>
          <a:noFill/>
          <a:ln w="9525">
            <a:solidFill>
              <a:srgbClr val="3399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03" name="AutoShape 31"/>
          <p:cNvCxnSpPr>
            <a:cxnSpLocks noChangeShapeType="1"/>
          </p:cNvCxnSpPr>
          <p:nvPr/>
        </p:nvCxnSpPr>
        <p:spPr bwMode="auto">
          <a:xfrm>
            <a:off x="4500563" y="549275"/>
            <a:ext cx="1765300" cy="506413"/>
          </a:xfrm>
          <a:prstGeom prst="straightConnector1">
            <a:avLst/>
          </a:prstGeom>
          <a:noFill/>
          <a:ln w="9525">
            <a:solidFill>
              <a:srgbClr val="3399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520362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3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3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animBg="1" autoUpdateAnimBg="0"/>
      <p:bldP spid="3100" grpId="0" animBg="1" autoUpdateAnimBg="0"/>
      <p:bldP spid="3101" grpId="0" animBg="1"/>
      <p:bldP spid="310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457200"/>
            <a:ext cx="7943088" cy="6172200"/>
          </a:xfrm>
        </p:spPr>
        <p:txBody>
          <a:bodyPr>
            <a:normAutofit fontScale="92500" lnSpcReduction="10000"/>
          </a:bodyPr>
          <a:lstStyle/>
          <a:p>
            <a:pPr marL="82296" indent="0">
              <a:buNone/>
            </a:pPr>
            <a:r>
              <a:rPr lang="sl-SI" b="1" dirty="0">
                <a:solidFill>
                  <a:srgbClr val="FF0000"/>
                </a:solidFill>
              </a:rPr>
              <a:t>Življenje v mestu</a:t>
            </a:r>
          </a:p>
          <a:p>
            <a:pPr marL="82296" indent="0">
              <a:buNone/>
            </a:pPr>
            <a:r>
              <a:rPr lang="sl-SI" dirty="0"/>
              <a:t>Meščanske hiše so skromne. Ženske so doma in skrbijo za gospodinjstvo. Moški so bili dejavni v politiki, trgovini ali obrti.  Se zbirajo na trgih, hodijo na </a:t>
            </a:r>
            <a:r>
              <a:rPr lang="sl-SI" sz="3500" b="1" dirty="0">
                <a:solidFill>
                  <a:srgbClr val="00B0F0"/>
                </a:solidFill>
              </a:rPr>
              <a:t>simpozije</a:t>
            </a:r>
            <a:r>
              <a:rPr lang="sl-SI" dirty="0"/>
              <a:t>, v gledališče in na olimpijske igre.</a:t>
            </a:r>
          </a:p>
          <a:p>
            <a:pPr marL="82296" indent="0">
              <a:buNone/>
            </a:pPr>
            <a:endParaRPr lang="sl-SI" dirty="0"/>
          </a:p>
          <a:p>
            <a:pPr marL="82296" indent="0">
              <a:buNone/>
            </a:pPr>
            <a:r>
              <a:rPr lang="sl-SI" b="1" dirty="0">
                <a:solidFill>
                  <a:srgbClr val="FF0000"/>
                </a:solidFill>
              </a:rPr>
              <a:t>Življenje na vasi</a:t>
            </a:r>
          </a:p>
          <a:p>
            <a:r>
              <a:rPr lang="sl-SI" dirty="0"/>
              <a:t>Majhne kmetije,</a:t>
            </a:r>
          </a:p>
          <a:p>
            <a:r>
              <a:rPr lang="sl-SI" dirty="0"/>
              <a:t>dela se od jutra do večera,</a:t>
            </a:r>
          </a:p>
          <a:p>
            <a:r>
              <a:rPr lang="sl-SI" dirty="0"/>
              <a:t>ročno obdelovanje zemlje (motika, ralo),</a:t>
            </a:r>
          </a:p>
          <a:p>
            <a:r>
              <a:rPr lang="sl-SI" dirty="0"/>
              <a:t>gojenje: oljke, figovca, vinske trte; kozjereja, ovčereja, čebelarstvo.</a:t>
            </a:r>
          </a:p>
          <a:p>
            <a:pPr marL="82296" indent="0">
              <a:buNone/>
            </a:pPr>
            <a:endParaRPr lang="sl-SI" dirty="0"/>
          </a:p>
        </p:txBody>
      </p:sp>
      <p:sp>
        <p:nvSpPr>
          <p:cNvPr id="4" name="Pravokotnik 3"/>
          <p:cNvSpPr/>
          <p:nvPr/>
        </p:nvSpPr>
        <p:spPr>
          <a:xfrm>
            <a:off x="5029200" y="2971800"/>
            <a:ext cx="37338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i="1" dirty="0"/>
              <a:t>gostija, pojedina, pri kateri se je razpravljalo o čem pomembnejšem</a:t>
            </a:r>
            <a:endParaRPr lang="sl-SI" dirty="0"/>
          </a:p>
        </p:txBody>
      </p:sp>
      <p:cxnSp>
        <p:nvCxnSpPr>
          <p:cNvPr id="6" name="Raven puščični konektor 5"/>
          <p:cNvCxnSpPr/>
          <p:nvPr/>
        </p:nvCxnSpPr>
        <p:spPr>
          <a:xfrm>
            <a:off x="3962400" y="2590800"/>
            <a:ext cx="9144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26184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Bivališča:</a:t>
            </a:r>
          </a:p>
          <a:p>
            <a:endParaRPr lang="sl-SI" dirty="0"/>
          </a:p>
          <a:p>
            <a:endParaRPr lang="sl-SI" dirty="0"/>
          </a:p>
          <a:p>
            <a:r>
              <a:rPr lang="sl-SI" dirty="0"/>
              <a:t>Hrana:</a:t>
            </a:r>
          </a:p>
          <a:p>
            <a:endParaRPr lang="sl-SI" dirty="0"/>
          </a:p>
          <a:p>
            <a:endParaRPr lang="sl-SI" dirty="0"/>
          </a:p>
          <a:p>
            <a:r>
              <a:rPr lang="sl-SI" dirty="0"/>
              <a:t>Obleka:</a:t>
            </a:r>
          </a:p>
          <a:p>
            <a:endParaRPr lang="sl-SI" dirty="0"/>
          </a:p>
        </p:txBody>
      </p:sp>
      <p:pic>
        <p:nvPicPr>
          <p:cNvPr id="1026" name="Picture 2" descr="http://www.texsite.info/wiki/images/ID_1137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2800"/>
            <a:ext cx="1590675" cy="3333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628775"/>
            <a:ext cx="4321175" cy="284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3419475" y="3068638"/>
            <a:ext cx="2592388" cy="366712"/>
          </a:xfrm>
          <a:prstGeom prst="rect">
            <a:avLst/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en-US" sz="1800"/>
              <a:t>Tla: kamnita ali iz gline.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3563938" y="1125538"/>
            <a:ext cx="2089150" cy="64135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en-US" sz="1800"/>
              <a:t>Ostrešje: leseno,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en-US" sz="1800"/>
              <a:t>prekrito s strešniki. 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3708400" y="3500438"/>
            <a:ext cx="2016125" cy="641350"/>
          </a:xfrm>
          <a:prstGeom prst="rect">
            <a:avLst/>
          </a:prstGeom>
          <a:solidFill>
            <a:srgbClr val="99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en-US" sz="1800"/>
              <a:t>Odprto notranje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en-US" sz="1800"/>
              <a:t>dvorišče, vodnjak.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2700338" y="2205038"/>
            <a:ext cx="1009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en-US" sz="1800"/>
              <a:t>Več sob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6732588" y="2060575"/>
            <a:ext cx="12954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en-US" sz="1800"/>
              <a:t>Ženski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en-US" sz="1800"/>
              <a:t>prostori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en-US" sz="1800"/>
              <a:t>ločeni od moških.</a:t>
            </a: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2700338" y="2636838"/>
            <a:ext cx="10191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en-US" sz="1600"/>
              <a:t>Pohištvo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en-US" sz="1600"/>
              <a:t>skromno</a:t>
            </a: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3924300" y="4221163"/>
            <a:ext cx="1511300" cy="915987"/>
          </a:xfrm>
          <a:prstGeom prst="rect">
            <a:avLst/>
          </a:prstGeom>
          <a:solidFill>
            <a:srgbClr val="B2E9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en-US" sz="1800"/>
              <a:t>Premožnejši: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en-US" sz="1800"/>
              <a:t>kopalnice, tekočo vodo.</a:t>
            </a:r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1403350" y="2349500"/>
            <a:ext cx="1098550" cy="64135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en-US" sz="1800"/>
              <a:t>Grajene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en-US" sz="1800"/>
              <a:t>iz opeke.</a:t>
            </a: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3708400" y="692150"/>
            <a:ext cx="1808163" cy="396875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en-US" sz="2000">
                <a:solidFill>
                  <a:srgbClr val="FFFF00"/>
                </a:solidFill>
              </a:rPr>
              <a:t>GRŠKE  HIŠE</a:t>
            </a: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2339975" y="5300663"/>
            <a:ext cx="4176713" cy="1320800"/>
          </a:xfrm>
          <a:prstGeom prst="rect">
            <a:avLst/>
          </a:prstGeom>
          <a:solidFill>
            <a:srgbClr val="FFBD5D"/>
          </a:solidFill>
          <a:ln w="9525">
            <a:solidFill>
              <a:srgbClr val="3399FF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l-SI" altLang="en-US" sz="2000" b="1">
                <a:solidFill>
                  <a:srgbClr val="CC3300"/>
                </a:solidFill>
              </a:rPr>
              <a:t>Hiša</a:t>
            </a:r>
            <a:r>
              <a:rPr lang="sl-SI" altLang="en-US" sz="2000" b="1">
                <a:solidFill>
                  <a:srgbClr val="FFFF00"/>
                </a:solidFill>
              </a:rPr>
              <a:t> </a:t>
            </a:r>
            <a:r>
              <a:rPr lang="sl-SI" altLang="en-US" sz="2000" b="1"/>
              <a:t>- </a:t>
            </a:r>
            <a:r>
              <a:rPr lang="sl-SI" altLang="en-US" sz="2000"/>
              <a:t>kamnita, zaprta na ulico,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sl-SI" altLang="en-US" sz="2000"/>
              <a:t>okna na dvorišče, skromna, lesena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sl-SI" altLang="en-US" sz="2000"/>
              <a:t>oprema, trinožnik, glinene posode.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sl-SI" altLang="en-US" sz="2000"/>
              <a:t>Odprtina v strehi za kapnico. </a:t>
            </a:r>
          </a:p>
        </p:txBody>
      </p:sp>
    </p:spTree>
    <p:extLst>
      <p:ext uri="{BB962C8B-B14F-4D97-AF65-F5344CB8AC3E}">
        <p14:creationId xmlns:p14="http://schemas.microsoft.com/office/powerpoint/2010/main" val="1264363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nimBg="1"/>
      <p:bldP spid="8196" grpId="0" animBg="1"/>
      <p:bldP spid="8197" grpId="0" animBg="1"/>
      <p:bldP spid="8198" grpId="0"/>
      <p:bldP spid="8199" grpId="0"/>
      <p:bldP spid="8200" grpId="0"/>
      <p:bldP spid="8201" grpId="0" animBg="1"/>
      <p:bldP spid="8202" grpId="0" animBg="1"/>
      <p:bldP spid="8203" grpId="0" animBg="1"/>
      <p:bldP spid="820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auto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149725"/>
            <a:ext cx="374332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323849" y="2636838"/>
            <a:ext cx="3743325" cy="2282676"/>
          </a:xfrm>
          <a:prstGeom prst="rect">
            <a:avLst/>
          </a:prstGeom>
          <a:solidFill>
            <a:srgbClr val="FFFFE7"/>
          </a:solidFill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 wrap="square" lIns="63500" tIns="63500" rIns="63500" bIns="635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l-SI" altLang="en-US" sz="2000" b="1" dirty="0"/>
              <a:t>PROSTI ČAS</a:t>
            </a:r>
            <a:r>
              <a:rPr lang="sl-SI" altLang="en-US" sz="2000" dirty="0"/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sl-SI" altLang="en-US" sz="2000" dirty="0"/>
              <a:t>Moški : </a:t>
            </a:r>
            <a:r>
              <a:rPr lang="sl-SI" altLang="en-US" sz="2000" b="1" dirty="0"/>
              <a:t>simpozij</a:t>
            </a:r>
            <a:r>
              <a:rPr lang="sl-SI" altLang="en-US" sz="2000" dirty="0"/>
              <a:t>i, športna tekmovanja,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telovadba</a:t>
            </a:r>
            <a:r>
              <a:rPr lang="en-US" altLang="en-US" sz="2000" dirty="0"/>
              <a:t> v </a:t>
            </a:r>
            <a:r>
              <a:rPr lang="en-US" altLang="en-US" sz="2000" b="1" u="sng" dirty="0" err="1"/>
              <a:t>gimnazijih</a:t>
            </a:r>
            <a:r>
              <a:rPr lang="en-US" altLang="en-US" sz="2000" b="1" u="sng" dirty="0"/>
              <a:t>, </a:t>
            </a:r>
            <a:r>
              <a:rPr lang="en-US" altLang="en-US" sz="2000" dirty="0" err="1"/>
              <a:t>obisk</a:t>
            </a:r>
            <a:r>
              <a:rPr lang="sl-SI" altLang="en-US" sz="2000" dirty="0"/>
              <a:t> kopališč, gledališč</a:t>
            </a:r>
            <a:r>
              <a:rPr lang="en-US" altLang="en-US" sz="2000" dirty="0"/>
              <a:t>a</a:t>
            </a:r>
            <a:r>
              <a:rPr lang="sl-SI" altLang="en-US" sz="2000" dirty="0"/>
              <a:t>, </a:t>
            </a:r>
            <a:r>
              <a:rPr lang="en-US" altLang="en-US" sz="2000" dirty="0" err="1"/>
              <a:t>lov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jahanje</a:t>
            </a:r>
            <a:endParaRPr lang="en-US" altLang="en-US" sz="20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/>
              <a:t>ŽENSKE: </a:t>
            </a:r>
            <a:r>
              <a:rPr lang="en-US" altLang="en-US" sz="2000" dirty="0" err="1"/>
              <a:t>medsebojni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obiski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javne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verske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prireditve</a:t>
            </a:r>
            <a:endParaRPr lang="sl-SI" altLang="en-US" sz="2000" dirty="0"/>
          </a:p>
        </p:txBody>
      </p:sp>
      <p:pic>
        <p:nvPicPr>
          <p:cNvPr id="4108" name="Picture 12" descr="auto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25" y="188913"/>
            <a:ext cx="4481513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323850" y="188913"/>
            <a:ext cx="3168650" cy="2270125"/>
          </a:xfrm>
          <a:prstGeom prst="rect">
            <a:avLst/>
          </a:prstGeom>
          <a:solidFill>
            <a:srgbClr val="FFFFE7"/>
          </a:solidFill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 lIns="63500" tIns="63500" rIns="63500" bIns="635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l-SI" altLang="en-US" sz="2000" b="1" dirty="0"/>
              <a:t>OBLEKA</a:t>
            </a:r>
            <a:r>
              <a:rPr lang="en-US" altLang="en-US" sz="2000" b="1" dirty="0"/>
              <a:t> - HITON</a:t>
            </a:r>
            <a:endParaRPr lang="sl-SI" altLang="en-US" sz="20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sl-SI" altLang="en-US" sz="2000" b="1" dirty="0"/>
              <a:t>Moški</a:t>
            </a:r>
            <a:r>
              <a:rPr lang="sl-SI" altLang="en-US" sz="2000" dirty="0"/>
              <a:t> - poldolge srajce, ogrinjala s sponko, obutev  sandali, čevlji.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sl-SI" altLang="en-US" sz="2000" b="1" dirty="0"/>
              <a:t>Ženske </a:t>
            </a:r>
            <a:r>
              <a:rPr lang="sl-SI" altLang="en-US" sz="2000" dirty="0"/>
              <a:t>- nagubane tunike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sl-SI" altLang="en-US" sz="2000" dirty="0"/>
              <a:t>s širokimi rokavi, pas, nakit, ličenje. </a:t>
            </a:r>
          </a:p>
        </p:txBody>
      </p:sp>
    </p:spTree>
    <p:extLst>
      <p:ext uri="{BB962C8B-B14F-4D97-AF65-F5344CB8AC3E}">
        <p14:creationId xmlns:p14="http://schemas.microsoft.com/office/powerpoint/2010/main" val="263188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5" grpId="0" animBg="1" autoUpdateAnimBg="0"/>
      <p:bldP spid="4109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943088" cy="1143000"/>
          </a:xfrm>
        </p:spPr>
        <p:txBody>
          <a:bodyPr/>
          <a:lstStyle/>
          <a:p>
            <a:pPr algn="ctr"/>
            <a:r>
              <a:rPr lang="sl-SI" dirty="0"/>
              <a:t>DOMOVINA HELENOV</a:t>
            </a:r>
            <a:r>
              <a:rPr lang="en-US" dirty="0"/>
              <a:t> </a:t>
            </a:r>
            <a:r>
              <a:rPr lang="en-US" sz="2000" dirty="0"/>
              <a:t>UČB. 40</a:t>
            </a:r>
            <a:endParaRPr lang="sl-SI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498080" cy="5334000"/>
          </a:xfrm>
        </p:spPr>
        <p:txBody>
          <a:bodyPr>
            <a:normAutofit fontScale="77500" lnSpcReduction="20000"/>
          </a:bodyPr>
          <a:lstStyle/>
          <a:p>
            <a:pPr marL="82296" indent="0">
              <a:buNone/>
            </a:pPr>
            <a:endParaRPr lang="sl-SI" dirty="0">
              <a:solidFill>
                <a:schemeClr val="accent3"/>
              </a:solidFill>
              <a:latin typeface="Calibri" panose="020F0502020204030204" pitchFamily="34" charset="0"/>
            </a:endParaRPr>
          </a:p>
          <a:p>
            <a:pPr marL="82296" indent="0">
              <a:buNone/>
            </a:pPr>
            <a:endParaRPr lang="sl-SI" dirty="0">
              <a:solidFill>
                <a:schemeClr val="accent3"/>
              </a:solidFill>
              <a:latin typeface="Calibri" panose="020F0502020204030204" pitchFamily="34" charset="0"/>
            </a:endParaRPr>
          </a:p>
          <a:p>
            <a:pPr marL="82296" indent="0">
              <a:buNone/>
            </a:pPr>
            <a:r>
              <a:rPr lang="sl-SI" dirty="0">
                <a:solidFill>
                  <a:schemeClr val="accent3"/>
                </a:solidFill>
                <a:latin typeface="Calibri" panose="020F0502020204030204" pitchFamily="34" charset="0"/>
              </a:rPr>
              <a:t>Grčija = Helada</a:t>
            </a:r>
            <a:endParaRPr lang="en-US" dirty="0">
              <a:solidFill>
                <a:schemeClr val="accent3"/>
              </a:solidFill>
              <a:latin typeface="Calibri" panose="020F0502020204030204" pitchFamily="34" charset="0"/>
            </a:endParaRPr>
          </a:p>
          <a:p>
            <a:pPr marL="82296" indent="0">
              <a:buNone/>
            </a:pPr>
            <a:r>
              <a:rPr lang="en-US" dirty="0" err="1">
                <a:solidFill>
                  <a:schemeClr val="accent3"/>
                </a:solidFill>
                <a:latin typeface="Calibri" panose="020F0502020204030204" pitchFamily="34" charset="0"/>
              </a:rPr>
              <a:t>Grki</a:t>
            </a:r>
            <a:r>
              <a:rPr lang="en-US" dirty="0">
                <a:solidFill>
                  <a:schemeClr val="accent3"/>
                </a:solidFill>
                <a:latin typeface="Calibri" panose="020F0502020204030204" pitchFamily="34" charset="0"/>
              </a:rPr>
              <a:t>= </a:t>
            </a:r>
            <a:r>
              <a:rPr lang="en-US" dirty="0" err="1">
                <a:solidFill>
                  <a:schemeClr val="accent3"/>
                </a:solidFill>
                <a:latin typeface="Calibri" panose="020F0502020204030204" pitchFamily="34" charset="0"/>
              </a:rPr>
              <a:t>Heleni</a:t>
            </a:r>
            <a:endParaRPr lang="en-US" dirty="0">
              <a:solidFill>
                <a:schemeClr val="accent3"/>
              </a:solidFill>
              <a:latin typeface="Calibri" panose="020F0502020204030204" pitchFamily="34" charset="0"/>
            </a:endParaRPr>
          </a:p>
          <a:p>
            <a:pPr marL="82296" indent="0">
              <a:buNone/>
            </a:pPr>
            <a:endParaRPr lang="en-US" dirty="0">
              <a:solidFill>
                <a:schemeClr val="accent3"/>
              </a:solidFill>
              <a:latin typeface="Calibri" panose="020F0502020204030204" pitchFamily="34" charset="0"/>
            </a:endParaRPr>
          </a:p>
          <a:p>
            <a:pPr marL="82296" indent="0">
              <a:buNone/>
            </a:pPr>
            <a:r>
              <a:rPr lang="en-US" dirty="0">
                <a:solidFill>
                  <a:schemeClr val="accent3"/>
                </a:solidFill>
                <a:latin typeface="Calibri" panose="020F0502020204030204" pitchFamily="34" charset="0"/>
              </a:rPr>
              <a:t>“TEMNO OBDOBJE”</a:t>
            </a:r>
          </a:p>
          <a:p>
            <a:pPr marL="82296" indent="0">
              <a:buNone/>
            </a:pPr>
            <a:r>
              <a:rPr lang="en-US" dirty="0" err="1">
                <a:latin typeface="Calibri" panose="020F0502020204030204" pitchFamily="34" charset="0"/>
              </a:rPr>
              <a:t>Mikenci</a:t>
            </a:r>
            <a:r>
              <a:rPr lang="en-US" dirty="0">
                <a:latin typeface="Calibri" panose="020F0502020204030204" pitchFamily="34" charset="0"/>
              </a:rPr>
              <a:t>  l.1200 </a:t>
            </a:r>
            <a:r>
              <a:rPr lang="en-US" dirty="0" err="1">
                <a:latin typeface="Calibri" panose="020F0502020204030204" pitchFamily="34" charset="0"/>
              </a:rPr>
              <a:t>uničeni</a:t>
            </a:r>
            <a:r>
              <a:rPr lang="en-US" dirty="0">
                <a:latin typeface="Calibri" panose="020F0502020204030204" pitchFamily="34" charset="0"/>
              </a:rPr>
              <a:t> (</a:t>
            </a:r>
            <a:r>
              <a:rPr lang="en-US" dirty="0" err="1">
                <a:latin typeface="Calibri" panose="020F0502020204030204" pitchFamily="34" charset="0"/>
              </a:rPr>
              <a:t>zaradi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selitev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Dorcev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dirty="0" err="1">
                <a:latin typeface="Calibri" panose="020F0502020204030204" pitchFamily="34" charset="0"/>
                <a:sym typeface="Wingdings" panose="05000000000000000000" pitchFamily="2" charset="2"/>
              </a:rPr>
              <a:t>spremenjena</a:t>
            </a:r>
            <a:r>
              <a:rPr lang="en-US" dirty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Calibri" panose="020F0502020204030204" pitchFamily="34" charset="0"/>
                <a:sym typeface="Wingdings" panose="05000000000000000000" pitchFamily="2" charset="2"/>
              </a:rPr>
              <a:t>kulturna</a:t>
            </a:r>
            <a:r>
              <a:rPr lang="en-US" dirty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Calibri" panose="020F0502020204030204" pitchFamily="34" charset="0"/>
                <a:sym typeface="Wingdings" panose="05000000000000000000" pitchFamily="2" charset="2"/>
              </a:rPr>
              <a:t>podoba</a:t>
            </a:r>
            <a:r>
              <a:rPr lang="en-US" dirty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Calibri" panose="020F0502020204030204" pitchFamily="34" charset="0"/>
                <a:sym typeface="Wingdings" panose="05000000000000000000" pitchFamily="2" charset="2"/>
              </a:rPr>
              <a:t>Peloponeza</a:t>
            </a:r>
            <a:r>
              <a:rPr lang="en-US" dirty="0">
                <a:latin typeface="Calibri" panose="020F0502020204030204" pitchFamily="34" charset="0"/>
                <a:sym typeface="Wingdings" panose="05000000000000000000" pitchFamily="2" charset="2"/>
              </a:rPr>
              <a:t>)</a:t>
            </a:r>
          </a:p>
          <a:p>
            <a:pPr marL="82296" indent="0">
              <a:buNone/>
            </a:pPr>
            <a:endParaRPr lang="en-US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>
              <a:buFont typeface="Wingdings"/>
              <a:buChar char="à"/>
            </a:pPr>
            <a:r>
              <a:rPr lang="en-US" dirty="0" err="1">
                <a:latin typeface="Calibri" panose="020F0502020204030204" pitchFamily="34" charset="0"/>
                <a:sym typeface="Wingdings" panose="05000000000000000000" pitchFamily="2" charset="2"/>
              </a:rPr>
              <a:t>Trgovina</a:t>
            </a:r>
            <a:r>
              <a:rPr lang="en-US" dirty="0">
                <a:latin typeface="Calibri" panose="020F0502020204030204" pitchFamily="34" charset="0"/>
                <a:sym typeface="Wingdings" panose="05000000000000000000" pitchFamily="2" charset="2"/>
              </a:rPr>
              <a:t> in </a:t>
            </a:r>
            <a:r>
              <a:rPr lang="en-US" dirty="0" err="1">
                <a:latin typeface="Calibri" panose="020F0502020204030204" pitchFamily="34" charset="0"/>
                <a:sym typeface="Wingdings" panose="05000000000000000000" pitchFamily="2" charset="2"/>
              </a:rPr>
              <a:t>obrt</a:t>
            </a:r>
            <a:r>
              <a:rPr lang="en-US" dirty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Calibri" panose="020F0502020204030204" pitchFamily="34" charset="0"/>
                <a:sym typeface="Wingdings" panose="05000000000000000000" pitchFamily="2" charset="2"/>
              </a:rPr>
              <a:t>sta</a:t>
            </a:r>
            <a:r>
              <a:rPr lang="en-US" dirty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Calibri" panose="020F0502020204030204" pitchFamily="34" charset="0"/>
                <a:sym typeface="Wingdings" panose="05000000000000000000" pitchFamily="2" charset="2"/>
              </a:rPr>
              <a:t>propadli</a:t>
            </a:r>
            <a:r>
              <a:rPr lang="en-US" dirty="0">
                <a:latin typeface="Calibri" panose="020F0502020204030204" pitchFamily="34" charset="0"/>
                <a:sym typeface="Wingdings" panose="05000000000000000000" pitchFamily="2" charset="2"/>
              </a:rPr>
              <a:t>, </a:t>
            </a:r>
            <a:r>
              <a:rPr lang="en-US" dirty="0" err="1">
                <a:latin typeface="Calibri" panose="020F0502020204030204" pitchFamily="34" charset="0"/>
                <a:sym typeface="Wingdings" panose="05000000000000000000" pitchFamily="2" charset="2"/>
              </a:rPr>
              <a:t>pozabili</a:t>
            </a:r>
            <a:r>
              <a:rPr lang="en-US" dirty="0">
                <a:latin typeface="Calibri" panose="020F0502020204030204" pitchFamily="34" charset="0"/>
                <a:sym typeface="Wingdings" panose="05000000000000000000" pitchFamily="2" charset="2"/>
              </a:rPr>
              <a:t> so </a:t>
            </a:r>
            <a:r>
              <a:rPr lang="en-US" dirty="0" err="1">
                <a:latin typeface="Calibri" panose="020F0502020204030204" pitchFamily="34" charset="0"/>
                <a:sym typeface="Wingdings" panose="05000000000000000000" pitchFamily="2" charset="2"/>
              </a:rPr>
              <a:t>pis</a:t>
            </a:r>
            <a:r>
              <a:rPr lang="sl-SI" dirty="0">
                <a:latin typeface="Calibri" panose="020F0502020204030204" pitchFamily="34" charset="0"/>
                <a:sym typeface="Wingdings" panose="05000000000000000000" pitchFamily="2" charset="2"/>
              </a:rPr>
              <a:t>a</a:t>
            </a:r>
            <a:r>
              <a:rPr lang="en-US" dirty="0" err="1">
                <a:latin typeface="Calibri" panose="020F0502020204030204" pitchFamily="34" charset="0"/>
                <a:sym typeface="Wingdings" panose="05000000000000000000" pitchFamily="2" charset="2"/>
              </a:rPr>
              <a:t>ti</a:t>
            </a:r>
            <a:r>
              <a:rPr lang="en-US" dirty="0">
                <a:latin typeface="Calibri" panose="020F0502020204030204" pitchFamily="34" charset="0"/>
                <a:sym typeface="Wingdings" panose="05000000000000000000" pitchFamily="2" charset="2"/>
              </a:rPr>
              <a:t> (</a:t>
            </a:r>
            <a:r>
              <a:rPr lang="en-US" dirty="0" err="1">
                <a:latin typeface="Calibri" panose="020F0502020204030204" pitchFamily="34" charset="0"/>
                <a:sym typeface="Wingdings" panose="05000000000000000000" pitchFamily="2" charset="2"/>
              </a:rPr>
              <a:t>ni</a:t>
            </a:r>
            <a:r>
              <a:rPr lang="en-US" dirty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Calibri" panose="020F0502020204030204" pitchFamily="34" charset="0"/>
                <a:sym typeface="Wingdings" panose="05000000000000000000" pitchFamily="2" charset="2"/>
              </a:rPr>
              <a:t>virov</a:t>
            </a:r>
            <a:r>
              <a:rPr lang="en-US" dirty="0">
                <a:latin typeface="Calibri" panose="020F0502020204030204" pitchFamily="34" charset="0"/>
                <a:sym typeface="Wingdings" panose="05000000000000000000" pitchFamily="2" charset="2"/>
              </a:rPr>
              <a:t> do 8.st .</a:t>
            </a:r>
            <a:r>
              <a:rPr lang="en-US" dirty="0" err="1">
                <a:latin typeface="Calibri" panose="020F0502020204030204" pitchFamily="34" charset="0"/>
                <a:sym typeface="Wingdings" panose="05000000000000000000" pitchFamily="2" charset="2"/>
              </a:rPr>
              <a:t>pr.Kr</a:t>
            </a:r>
            <a:r>
              <a:rPr lang="en-US" dirty="0">
                <a:latin typeface="Calibri" panose="020F0502020204030204" pitchFamily="34" charset="0"/>
                <a:sym typeface="Wingdings" panose="05000000000000000000" pitchFamily="2" charset="2"/>
              </a:rPr>
              <a:t>.)</a:t>
            </a:r>
          </a:p>
          <a:p>
            <a:pPr>
              <a:buFont typeface="Wingdings"/>
              <a:buChar char="à"/>
            </a:pPr>
            <a:r>
              <a:rPr lang="en-US" dirty="0">
                <a:latin typeface="Calibri" panose="020F0502020204030204" pitchFamily="34" charset="0"/>
                <a:sym typeface="Wingdings" panose="05000000000000000000" pitchFamily="2" charset="2"/>
              </a:rPr>
              <a:t>ZATO:  =</a:t>
            </a:r>
            <a:r>
              <a:rPr lang="en-US" dirty="0" err="1">
                <a:latin typeface="Calibri" panose="020F0502020204030204" pitchFamily="34" charset="0"/>
                <a:sym typeface="Wingdings" panose="05000000000000000000" pitchFamily="2" charset="2"/>
              </a:rPr>
              <a:t>čas</a:t>
            </a:r>
            <a:r>
              <a:rPr lang="en-US" dirty="0">
                <a:latin typeface="Calibri" panose="020F0502020204030204" pitchFamily="34" charset="0"/>
                <a:sym typeface="Wingdings" panose="05000000000000000000" pitchFamily="2" charset="2"/>
              </a:rPr>
              <a:t> od </a:t>
            </a:r>
            <a:r>
              <a:rPr lang="en-US" dirty="0" err="1">
                <a:latin typeface="Calibri" panose="020F0502020204030204" pitchFamily="34" charset="0"/>
                <a:sym typeface="Wingdings" panose="05000000000000000000" pitchFamily="2" charset="2"/>
              </a:rPr>
              <a:t>leta</a:t>
            </a:r>
            <a:r>
              <a:rPr lang="en-US" dirty="0">
                <a:latin typeface="Calibri" panose="020F0502020204030204" pitchFamily="34" charset="0"/>
                <a:sym typeface="Wingdings" panose="05000000000000000000" pitchFamily="2" charset="2"/>
              </a:rPr>
              <a:t> 1200 – 800 pr. Kr. “</a:t>
            </a:r>
            <a:r>
              <a:rPr lang="en-US" dirty="0" err="1">
                <a:latin typeface="Calibri" panose="020F0502020204030204" pitchFamily="34" charset="0"/>
                <a:sym typeface="Wingdings" panose="05000000000000000000" pitchFamily="2" charset="2"/>
              </a:rPr>
              <a:t>temno</a:t>
            </a:r>
            <a:r>
              <a:rPr lang="en-US" dirty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Calibri" panose="020F0502020204030204" pitchFamily="34" charset="0"/>
                <a:sym typeface="Wingdings" panose="05000000000000000000" pitchFamily="2" charset="2"/>
              </a:rPr>
              <a:t>obdobje</a:t>
            </a:r>
            <a:r>
              <a:rPr lang="en-US" dirty="0">
                <a:latin typeface="Calibri" panose="020F0502020204030204" pitchFamily="34" charset="0"/>
                <a:sym typeface="Wingdings" panose="05000000000000000000" pitchFamily="2" charset="2"/>
              </a:rPr>
              <a:t>”</a:t>
            </a:r>
          </a:p>
          <a:p>
            <a:pPr>
              <a:buFont typeface="Wingdings"/>
              <a:buChar char="à"/>
            </a:pPr>
            <a:r>
              <a:rPr lang="en-US" dirty="0" err="1">
                <a:latin typeface="Calibri" panose="020F0502020204030204" pitchFamily="34" charset="0"/>
                <a:sym typeface="Wingdings" panose="05000000000000000000" pitchFamily="2" charset="2"/>
              </a:rPr>
              <a:t>samo</a:t>
            </a:r>
            <a:r>
              <a:rPr lang="en-US" dirty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Calibri" panose="020F0502020204030204" pitchFamily="34" charset="0"/>
                <a:sym typeface="Wingdings" panose="05000000000000000000" pitchFamily="2" charset="2"/>
              </a:rPr>
              <a:t>ustni</a:t>
            </a:r>
            <a:r>
              <a:rPr lang="en-US" dirty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Calibri" panose="020F0502020204030204" pitchFamily="34" charset="0"/>
                <a:sym typeface="Wingdings" panose="05000000000000000000" pitchFamily="2" charset="2"/>
              </a:rPr>
              <a:t>viri</a:t>
            </a:r>
            <a:r>
              <a:rPr lang="en-US" dirty="0">
                <a:latin typeface="Calibri" panose="020F0502020204030204" pitchFamily="34" charset="0"/>
                <a:sym typeface="Wingdings" panose="05000000000000000000" pitchFamily="2" charset="2"/>
              </a:rPr>
              <a:t> (</a:t>
            </a:r>
            <a:r>
              <a:rPr lang="en-US" dirty="0" err="1">
                <a:latin typeface="Calibri" panose="020F0502020204030204" pitchFamily="34" charset="0"/>
                <a:sym typeface="Wingdings" panose="05000000000000000000" pitchFamily="2" charset="2"/>
              </a:rPr>
              <a:t>Homerjeva</a:t>
            </a:r>
            <a:r>
              <a:rPr lang="en-US" dirty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Calibri" panose="020F0502020204030204" pitchFamily="34" charset="0"/>
                <a:sym typeface="Wingdings" panose="05000000000000000000" pitchFamily="2" charset="2"/>
              </a:rPr>
              <a:t>Iliada</a:t>
            </a:r>
            <a:r>
              <a:rPr lang="en-US" dirty="0">
                <a:latin typeface="Calibri" panose="020F0502020204030204" pitchFamily="34" charset="0"/>
                <a:sym typeface="Wingdings" panose="05000000000000000000" pitchFamily="2" charset="2"/>
              </a:rPr>
              <a:t> in </a:t>
            </a:r>
            <a:r>
              <a:rPr lang="en-US" dirty="0" err="1">
                <a:latin typeface="Calibri" panose="020F0502020204030204" pitchFamily="34" charset="0"/>
                <a:sym typeface="Wingdings" panose="05000000000000000000" pitchFamily="2" charset="2"/>
              </a:rPr>
              <a:t>Odiseja</a:t>
            </a:r>
            <a:r>
              <a:rPr lang="en-US" dirty="0">
                <a:latin typeface="Calibri" panose="020F0502020204030204" pitchFamily="34" charset="0"/>
                <a:sym typeface="Wingdings" panose="05000000000000000000" pitchFamily="2" charset="2"/>
              </a:rPr>
              <a:t>)</a:t>
            </a:r>
          </a:p>
          <a:p>
            <a:pPr marL="82296" indent="0">
              <a:buNone/>
            </a:pPr>
            <a:endParaRPr lang="sl-SI" dirty="0"/>
          </a:p>
          <a:p>
            <a:pPr marL="82296" indent="0">
              <a:buNone/>
            </a:pPr>
            <a:endParaRPr lang="sl-SI" dirty="0"/>
          </a:p>
          <a:p>
            <a:pPr marL="82296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5149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auto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549275"/>
            <a:ext cx="4611687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611188" y="549275"/>
            <a:ext cx="3384550" cy="3733800"/>
          </a:xfrm>
          <a:prstGeom prst="rect">
            <a:avLst/>
          </a:prstGeom>
          <a:solidFill>
            <a:srgbClr val="FFFFCC"/>
          </a:solidFill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 lIns="63500" tIns="63500" rIns="63500" bIns="635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l-SI" altLang="en-US" sz="2000" b="1"/>
              <a:t>PREHRANA</a:t>
            </a:r>
            <a:r>
              <a:rPr lang="sl-SI" altLang="en-US" sz="2000"/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sl-SI" altLang="en-US" sz="2000" b="1"/>
              <a:t>Bogataš</a:t>
            </a:r>
            <a:r>
              <a:rPr lang="sl-SI" altLang="en-US" sz="2000"/>
              <a:t>i - obilni obroki z mesom, ribe, kruh, sadje. (dateljni, rozine, fige), jajca, zelenjava, vino in medica. Obilnejša večerja, glasba.</a:t>
            </a:r>
          </a:p>
          <a:p>
            <a:pPr>
              <a:spcBef>
                <a:spcPct val="0"/>
              </a:spcBef>
              <a:buFontTx/>
              <a:buNone/>
            </a:pPr>
            <a:endParaRPr lang="sl-SI" altLang="en-US" sz="800" b="1"/>
          </a:p>
          <a:p>
            <a:pPr>
              <a:spcBef>
                <a:spcPct val="0"/>
              </a:spcBef>
              <a:buFontTx/>
              <a:buNone/>
            </a:pPr>
            <a:r>
              <a:rPr lang="sl-SI" altLang="en-US" sz="2000" b="1"/>
              <a:t>Revnejš</a:t>
            </a:r>
            <a:r>
              <a:rPr lang="sl-SI" altLang="en-US" sz="2000"/>
              <a:t>i - skromni obroki iz stročnic (bob, čičerika), oliv, sadja, čebule, sira, moke.</a:t>
            </a:r>
          </a:p>
          <a:p>
            <a:pPr>
              <a:spcBef>
                <a:spcPct val="0"/>
              </a:spcBef>
              <a:buFontTx/>
              <a:buNone/>
            </a:pPr>
            <a:endParaRPr lang="sl-SI" altLang="en-US" sz="800" b="1"/>
          </a:p>
          <a:p>
            <a:pPr>
              <a:spcBef>
                <a:spcPct val="0"/>
              </a:spcBef>
              <a:buFontTx/>
              <a:buNone/>
            </a:pPr>
            <a:r>
              <a:rPr lang="sl-SI" altLang="en-US" sz="2000" b="1"/>
              <a:t>Moški</a:t>
            </a:r>
            <a:r>
              <a:rPr lang="sl-SI" altLang="en-US" sz="2000"/>
              <a:t> - jedli leže, </a:t>
            </a:r>
            <a:r>
              <a:rPr lang="sl-SI" altLang="en-US" sz="2000" b="1"/>
              <a:t>ženske</a:t>
            </a:r>
            <a:r>
              <a:rPr lang="sl-SI" altLang="en-US" sz="2000"/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sl-SI" altLang="en-US" sz="2000"/>
              <a:t>so jih stregle in jedle sede. 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611188" y="4652963"/>
            <a:ext cx="3024187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en-US" sz="1800"/>
              <a:t>Sestavi  obrok, opiši večerjo bogatejše družine!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611188" y="5445125"/>
            <a:ext cx="3024187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en-US" sz="1800"/>
              <a:t>Sestavi  obrok, opiši večerjo revnejše družine!</a:t>
            </a:r>
          </a:p>
        </p:txBody>
      </p:sp>
    </p:spTree>
    <p:extLst>
      <p:ext uri="{BB962C8B-B14F-4D97-AF65-F5344CB8AC3E}">
        <p14:creationId xmlns:p14="http://schemas.microsoft.com/office/powerpoint/2010/main" val="1315909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nimBg="1" autoUpdateAnimBg="0"/>
      <p:bldP spid="5127" grpId="0" animBg="1"/>
      <p:bldP spid="512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Kdo je </a:t>
            </a:r>
            <a:r>
              <a:rPr lang="sl-SI" dirty="0" err="1"/>
              <a:t>Sapfo</a:t>
            </a:r>
            <a:r>
              <a:rPr lang="sl-SI" dirty="0"/>
              <a:t>?</a:t>
            </a:r>
          </a:p>
          <a:p>
            <a:r>
              <a:rPr lang="sl-SI" dirty="0"/>
              <a:t>Kaj so simpoziji?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1749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auto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3532188"/>
            <a:ext cx="2408238" cy="332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auto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4292600"/>
            <a:ext cx="2428875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auto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40125"/>
            <a:ext cx="3935413" cy="331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 descr="auto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86288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 descr="auto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150" y="0"/>
            <a:ext cx="438785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323850" y="2924175"/>
            <a:ext cx="8428038" cy="58102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l-SI" altLang="en-US" sz="1600"/>
              <a:t>Pri simpoziju (zgoraj levo), mesarju, čevljarju in ob statvah (spodaj). Okajeni soprog se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sl-SI" altLang="en-US" sz="1600"/>
              <a:t>vrača z gostije (zgoraj desno) in tolče po  vratih, mlada žena je prestrašena … </a:t>
            </a:r>
            <a:r>
              <a:rPr lang="sl-SI" altLang="en-US" sz="1400"/>
              <a:t>(</a:t>
            </a:r>
            <a:r>
              <a:rPr lang="sl-SI" altLang="en-US" sz="1400" i="1"/>
              <a:t>Prizori z vaz)</a:t>
            </a:r>
            <a:r>
              <a:rPr lang="sl-SI" altLang="en-US" sz="1600"/>
              <a:t> </a:t>
            </a:r>
          </a:p>
        </p:txBody>
      </p:sp>
      <p:sp>
        <p:nvSpPr>
          <p:cNvPr id="2" name="AutoShape 10">
            <a:hlinkClick r:id="rId7" highlightClick="1"/>
          </p:cNvPr>
          <p:cNvSpPr>
            <a:spLocks noChangeArrowheads="1"/>
          </p:cNvSpPr>
          <p:nvPr/>
        </p:nvSpPr>
        <p:spPr bwMode="auto">
          <a:xfrm>
            <a:off x="6732588" y="3573463"/>
            <a:ext cx="2089150" cy="620712"/>
          </a:xfrm>
          <a:prstGeom prst="actionButtonBlank">
            <a:avLst/>
          </a:prstGeom>
          <a:solidFill>
            <a:srgbClr val="3399FF"/>
          </a:solidFill>
          <a:ln w="9525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en-US" sz="1800">
                <a:solidFill>
                  <a:schemeClr val="bg1"/>
                </a:solidFill>
              </a:rPr>
              <a:t>GRČIJA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en-US" sz="1400">
                <a:solidFill>
                  <a:schemeClr val="bg1"/>
                </a:solidFill>
              </a:rPr>
              <a:t>BBC History for Kids</a:t>
            </a:r>
          </a:p>
        </p:txBody>
      </p:sp>
    </p:spTree>
    <p:extLst>
      <p:ext uri="{BB962C8B-B14F-4D97-AF65-F5344CB8AC3E}">
        <p14:creationId xmlns:p14="http://schemas.microsoft.com/office/powerpoint/2010/main" val="4210401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7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Razloži</a:t>
            </a:r>
            <a:r>
              <a:rPr lang="en-US" dirty="0"/>
              <a:t> : </a:t>
            </a:r>
          </a:p>
          <a:p>
            <a:r>
              <a:rPr lang="en-US" dirty="0">
                <a:hlinkClick r:id="rId2"/>
              </a:rPr>
              <a:t>POLIS</a:t>
            </a:r>
            <a:r>
              <a:rPr lang="en-US" dirty="0"/>
              <a:t> , AGORA, AKROPOLA</a:t>
            </a:r>
          </a:p>
          <a:p>
            <a:r>
              <a:rPr lang="en-US" dirty="0" err="1"/>
              <a:t>Naštej</a:t>
            </a:r>
            <a:r>
              <a:rPr lang="en-US" dirty="0"/>
              <a:t> </a:t>
            </a:r>
            <a:r>
              <a:rPr lang="en-US" dirty="0" err="1"/>
              <a:t>najbolj</a:t>
            </a:r>
            <a:r>
              <a:rPr lang="en-US" dirty="0"/>
              <a:t> </a:t>
            </a:r>
            <a:r>
              <a:rPr lang="en-US" dirty="0" err="1"/>
              <a:t>znane</a:t>
            </a:r>
            <a:r>
              <a:rPr lang="en-US" dirty="0"/>
              <a:t> POLISE.</a:t>
            </a:r>
          </a:p>
          <a:p>
            <a:r>
              <a:rPr lang="en-US" dirty="0"/>
              <a:t>V </a:t>
            </a:r>
            <a:r>
              <a:rPr lang="en-US" dirty="0" err="1"/>
              <a:t>čem</a:t>
            </a:r>
            <a:r>
              <a:rPr lang="en-US" dirty="0"/>
              <a:t> so se </a:t>
            </a:r>
            <a:r>
              <a:rPr lang="en-US" dirty="0" err="1"/>
              <a:t>razlikovali</a:t>
            </a:r>
            <a:r>
              <a:rPr lang="en-US" dirty="0"/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38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304800"/>
            <a:ext cx="7943088" cy="6324600"/>
          </a:xfrm>
        </p:spPr>
        <p:txBody>
          <a:bodyPr>
            <a:normAutofit fontScale="55000" lnSpcReduction="20000"/>
          </a:bodyPr>
          <a:lstStyle/>
          <a:p>
            <a:pPr marL="82296" indent="0">
              <a:buNone/>
            </a:pPr>
            <a:r>
              <a:rPr lang="sl-SI" sz="4400" dirty="0"/>
              <a:t>Grki </a:t>
            </a:r>
            <a:r>
              <a:rPr lang="en-US" sz="4400" dirty="0" err="1"/>
              <a:t>niso</a:t>
            </a:r>
            <a:r>
              <a:rPr lang="en-US" sz="4400" dirty="0"/>
              <a:t> </a:t>
            </a:r>
            <a:r>
              <a:rPr lang="en-US" sz="4400" dirty="0" err="1"/>
              <a:t>poznali</a:t>
            </a:r>
            <a:r>
              <a:rPr lang="en-US" sz="4400" dirty="0"/>
              <a:t> </a:t>
            </a:r>
            <a:r>
              <a:rPr lang="en-US" sz="4400" dirty="0" err="1"/>
              <a:t>enotne</a:t>
            </a:r>
            <a:r>
              <a:rPr lang="en-US" sz="4400" dirty="0"/>
              <a:t> </a:t>
            </a:r>
            <a:r>
              <a:rPr lang="en-US" sz="4400" dirty="0" err="1"/>
              <a:t>države</a:t>
            </a:r>
            <a:r>
              <a:rPr lang="en-US" sz="4400" dirty="0"/>
              <a:t>. </a:t>
            </a:r>
            <a:r>
              <a:rPr lang="en-US" sz="4400" dirty="0" err="1"/>
              <a:t>Okoli</a:t>
            </a:r>
            <a:r>
              <a:rPr lang="en-US" sz="4400" dirty="0"/>
              <a:t> l 800 pr. Kr. </a:t>
            </a:r>
            <a:r>
              <a:rPr lang="sl-SI" sz="4400" dirty="0"/>
              <a:t>s</a:t>
            </a:r>
            <a:r>
              <a:rPr lang="en-US" sz="4400" dirty="0"/>
              <a:t>o se </a:t>
            </a:r>
            <a:r>
              <a:rPr lang="en-US" sz="4400" dirty="0" err="1"/>
              <a:t>oblikovali</a:t>
            </a:r>
            <a:r>
              <a:rPr lang="en-US" sz="4400" dirty="0"/>
              <a:t> </a:t>
            </a:r>
            <a:r>
              <a:rPr lang="sl-SI" sz="4400" dirty="0">
                <a:solidFill>
                  <a:srgbClr val="C00000"/>
                </a:solidFill>
              </a:rPr>
              <a:t>POLIS</a:t>
            </a:r>
            <a:r>
              <a:rPr lang="en-US" sz="4400" dirty="0">
                <a:solidFill>
                  <a:srgbClr val="C00000"/>
                </a:solidFill>
              </a:rPr>
              <a:t>I</a:t>
            </a:r>
            <a:r>
              <a:rPr lang="sl-SI" sz="4400" dirty="0"/>
              <a:t>:</a:t>
            </a:r>
          </a:p>
          <a:p>
            <a:pPr marL="82296" indent="0">
              <a:buNone/>
            </a:pPr>
            <a:endParaRPr lang="sl-SI" sz="3300" dirty="0"/>
          </a:p>
          <a:p>
            <a:pPr>
              <a:buFontTx/>
              <a:buChar char="-"/>
            </a:pPr>
            <a:r>
              <a:rPr lang="sl-SI" sz="3800" b="1" dirty="0">
                <a:solidFill>
                  <a:srgbClr val="C00000"/>
                </a:solidFill>
              </a:rPr>
              <a:t>majhne samostojne mestne državice, </a:t>
            </a:r>
          </a:p>
          <a:p>
            <a:pPr>
              <a:buFontTx/>
              <a:buChar char="-"/>
            </a:pPr>
            <a:r>
              <a:rPr lang="sl-SI" sz="3800" b="1" dirty="0">
                <a:solidFill>
                  <a:srgbClr val="C00000"/>
                </a:solidFill>
              </a:rPr>
              <a:t>sestavljalo jih je mesto in bližnja okolica,</a:t>
            </a:r>
          </a:p>
          <a:p>
            <a:pPr>
              <a:buFontTx/>
              <a:buChar char="-"/>
            </a:pPr>
            <a:r>
              <a:rPr lang="sl-SI" sz="3800" b="1" dirty="0">
                <a:solidFill>
                  <a:srgbClr val="C00000"/>
                </a:solidFill>
              </a:rPr>
              <a:t>med seboj so bili večkrat v vojni,</a:t>
            </a:r>
          </a:p>
          <a:p>
            <a:pPr>
              <a:buFontTx/>
              <a:buChar char="-"/>
            </a:pPr>
            <a:r>
              <a:rPr lang="sl-SI" sz="3800" b="1" dirty="0">
                <a:solidFill>
                  <a:srgbClr val="00B0F0"/>
                </a:solidFill>
              </a:rPr>
              <a:t>med seboj se razlikujejo po oblikah vladanja (monarhija-kralj; </a:t>
            </a:r>
          </a:p>
          <a:p>
            <a:pPr>
              <a:buFontTx/>
              <a:buChar char="-"/>
            </a:pPr>
            <a:r>
              <a:rPr lang="sl-SI" sz="3800" b="1" dirty="0">
                <a:solidFill>
                  <a:srgbClr val="00B0F0"/>
                </a:solidFill>
              </a:rPr>
              <a:t>aristokracija-plemstvo; </a:t>
            </a:r>
          </a:p>
          <a:p>
            <a:pPr>
              <a:buFontTx/>
              <a:buChar char="-"/>
            </a:pPr>
            <a:r>
              <a:rPr lang="sl-SI" sz="3800" b="1" dirty="0">
                <a:solidFill>
                  <a:srgbClr val="00B0F0"/>
                </a:solidFill>
              </a:rPr>
              <a:t>oligarhija-oblast ima nekaj trgovskih bogatašev; </a:t>
            </a:r>
            <a:r>
              <a:rPr lang="en-US" sz="3800" b="1" dirty="0">
                <a:solidFill>
                  <a:srgbClr val="00B0F0"/>
                </a:solidFill>
              </a:rPr>
              <a:t>--</a:t>
            </a:r>
          </a:p>
          <a:p>
            <a:pPr>
              <a:buFontTx/>
              <a:buChar char="-"/>
            </a:pPr>
            <a:r>
              <a:rPr lang="sl-SI" sz="3800" b="1" dirty="0">
                <a:solidFill>
                  <a:srgbClr val="00B0F0"/>
                </a:solidFill>
              </a:rPr>
              <a:t>antična demokracija – ljudstvo ).</a:t>
            </a:r>
          </a:p>
          <a:p>
            <a:pPr marL="82296" indent="0">
              <a:buNone/>
            </a:pPr>
            <a:endParaRPr lang="sl-SI" sz="3800" b="1" dirty="0">
              <a:solidFill>
                <a:srgbClr val="C00000"/>
              </a:solidFill>
            </a:endParaRPr>
          </a:p>
          <a:p>
            <a:pPr marL="82296" indent="0">
              <a:buNone/>
            </a:pPr>
            <a:r>
              <a:rPr lang="sl-SI" sz="3800" dirty="0"/>
              <a:t>Vsak polis je imel </a:t>
            </a:r>
            <a:r>
              <a:rPr lang="en-US" sz="3800" dirty="0"/>
              <a:t>:</a:t>
            </a:r>
          </a:p>
          <a:p>
            <a:pPr marL="82296" indent="0">
              <a:buNone/>
            </a:pPr>
            <a:r>
              <a:rPr lang="en-US" sz="3800" dirty="0"/>
              <a:t>-</a:t>
            </a:r>
            <a:r>
              <a:rPr lang="sl-SI" sz="3800" dirty="0"/>
              <a:t>na skali grad/trdnjavo (akropolo), </a:t>
            </a:r>
            <a:r>
              <a:rPr lang="en-US" sz="3800" dirty="0"/>
              <a:t>v </a:t>
            </a:r>
            <a:r>
              <a:rPr lang="en-US" sz="3800" dirty="0" err="1"/>
              <a:t>kateri</a:t>
            </a:r>
            <a:r>
              <a:rPr lang="en-US" sz="3800" dirty="0"/>
              <a:t> so </a:t>
            </a:r>
            <a:r>
              <a:rPr lang="en-US" sz="3800" dirty="0" err="1"/>
              <a:t>svetišča</a:t>
            </a:r>
            <a:r>
              <a:rPr lang="en-US" sz="3800" dirty="0"/>
              <a:t>/</a:t>
            </a:r>
            <a:r>
              <a:rPr lang="en-US" sz="3800" dirty="0" err="1"/>
              <a:t>templji</a:t>
            </a:r>
            <a:r>
              <a:rPr lang="en-US" sz="3800" dirty="0"/>
              <a:t>;</a:t>
            </a:r>
          </a:p>
          <a:p>
            <a:pPr marL="82296" indent="0">
              <a:buNone/>
            </a:pPr>
            <a:r>
              <a:rPr lang="en-US" sz="3800" dirty="0"/>
              <a:t>- </a:t>
            </a:r>
            <a:r>
              <a:rPr lang="sl-SI" sz="3800" dirty="0"/>
              <a:t>ob njenem vznožju pa je pogosto nastalo mesto, center katerega je bil trg (</a:t>
            </a:r>
            <a:r>
              <a:rPr lang="sl-SI" sz="3800" dirty="0" err="1"/>
              <a:t>agora</a:t>
            </a:r>
            <a:r>
              <a:rPr lang="sl-SI" sz="3800" dirty="0"/>
              <a:t>). </a:t>
            </a:r>
          </a:p>
          <a:p>
            <a:pPr marL="82296" indent="0">
              <a:buNone/>
            </a:pPr>
            <a:endParaRPr lang="sl-SI" sz="3800" dirty="0">
              <a:solidFill>
                <a:srgbClr val="C00000"/>
              </a:solidFill>
            </a:endParaRPr>
          </a:p>
          <a:p>
            <a:pPr marL="82296" indent="0">
              <a:buNone/>
            </a:pPr>
            <a:r>
              <a:rPr lang="sl-SI" sz="3800" dirty="0"/>
              <a:t>Najpomembnejši polisi so bili:  </a:t>
            </a:r>
            <a:r>
              <a:rPr lang="sl-SI" sz="3800" b="1" dirty="0">
                <a:solidFill>
                  <a:srgbClr val="C00000"/>
                </a:solidFill>
              </a:rPr>
              <a:t>Atene, Šparta, </a:t>
            </a:r>
            <a:r>
              <a:rPr lang="sl-SI" sz="3800" b="1" dirty="0" err="1">
                <a:solidFill>
                  <a:srgbClr val="C00000"/>
                </a:solidFill>
              </a:rPr>
              <a:t>Argos</a:t>
            </a:r>
            <a:r>
              <a:rPr lang="sl-SI" sz="3800" b="1" dirty="0">
                <a:solidFill>
                  <a:srgbClr val="C00000"/>
                </a:solidFill>
              </a:rPr>
              <a:t>,Korint, Milet,Tebe.</a:t>
            </a:r>
          </a:p>
        </p:txBody>
      </p:sp>
    </p:spTree>
    <p:extLst>
      <p:ext uri="{BB962C8B-B14F-4D97-AF65-F5344CB8AC3E}">
        <p14:creationId xmlns:p14="http://schemas.microsoft.com/office/powerpoint/2010/main" val="371878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Zakaj</a:t>
            </a:r>
            <a:r>
              <a:rPr lang="en-US" dirty="0"/>
              <a:t> so se </a:t>
            </a:r>
            <a:r>
              <a:rPr lang="en-US" dirty="0" err="1"/>
              <a:t>Grki</a:t>
            </a:r>
            <a:r>
              <a:rPr lang="en-US" dirty="0"/>
              <a:t> </a:t>
            </a:r>
            <a:r>
              <a:rPr lang="en-US" dirty="0" err="1"/>
              <a:t>preseljevali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Sredozemlju</a:t>
            </a:r>
            <a:r>
              <a:rPr lang="en-US" dirty="0"/>
              <a:t>?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VZROKI</a:t>
            </a:r>
            <a:r>
              <a:rPr lang="sl-SI" dirty="0"/>
              <a:t> </a:t>
            </a:r>
            <a:r>
              <a:rPr lang="sl-SI" dirty="0">
                <a:sym typeface="Wingdings" panose="05000000000000000000" pitchFamily="2" charset="2"/>
              </a:rPr>
              <a:t>posledice</a:t>
            </a:r>
            <a:endParaRPr lang="en-US" dirty="0"/>
          </a:p>
          <a:p>
            <a:r>
              <a:rPr lang="sl-SI" dirty="0"/>
              <a:t>Razloži: </a:t>
            </a:r>
            <a:r>
              <a:rPr lang="en-US" dirty="0"/>
              <a:t>KOLONIJA, KOLONIZACIJA</a:t>
            </a:r>
            <a:endParaRPr lang="sl-SI" dirty="0"/>
          </a:p>
          <a:p>
            <a:r>
              <a:rPr lang="en-US" dirty="0" err="1"/>
              <a:t>Kdo</a:t>
            </a:r>
            <a:r>
              <a:rPr lang="en-US" dirty="0"/>
              <a:t> so </a:t>
            </a:r>
            <a:r>
              <a:rPr lang="en-US" dirty="0" err="1"/>
              <a:t>bili</a:t>
            </a:r>
            <a:r>
              <a:rPr lang="en-US" dirty="0"/>
              <a:t> </a:t>
            </a:r>
            <a:r>
              <a:rPr lang="en-US" dirty="0" err="1"/>
              <a:t>njihovi</a:t>
            </a:r>
            <a:r>
              <a:rPr lang="en-US" dirty="0"/>
              <a:t> </a:t>
            </a:r>
            <a:r>
              <a:rPr lang="en-US" dirty="0" err="1"/>
              <a:t>največji</a:t>
            </a:r>
            <a:r>
              <a:rPr lang="en-US" dirty="0"/>
              <a:t> </a:t>
            </a:r>
            <a:r>
              <a:rPr lang="en-US" dirty="0" err="1"/>
              <a:t>tekmeci</a:t>
            </a:r>
            <a:r>
              <a:rPr lang="en-US" dirty="0"/>
              <a:t>?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0831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8888" y="228600"/>
            <a:ext cx="7943088" cy="6400800"/>
          </a:xfrm>
        </p:spPr>
        <p:txBody>
          <a:bodyPr>
            <a:normAutofit fontScale="92500" lnSpcReduction="10000"/>
          </a:bodyPr>
          <a:lstStyle/>
          <a:p>
            <a:pPr marL="82296" indent="0">
              <a:buNone/>
            </a:pPr>
            <a:r>
              <a:rPr lang="sl-SI" dirty="0"/>
              <a:t>Vzroki :</a:t>
            </a:r>
          </a:p>
          <a:p>
            <a:pPr marL="82296" indent="0">
              <a:buNone/>
            </a:pPr>
            <a:endParaRPr lang="sl-SI" dirty="0"/>
          </a:p>
          <a:p>
            <a:pPr marL="82296" indent="0">
              <a:buNone/>
            </a:pPr>
            <a:r>
              <a:rPr lang="sl-SI" b="1" dirty="0"/>
              <a:t>prenaseljenost→ </a:t>
            </a:r>
          </a:p>
          <a:p>
            <a:pPr marL="82296" indent="0">
              <a:buNone/>
            </a:pPr>
            <a:r>
              <a:rPr lang="sl-SI" b="1" dirty="0"/>
              <a:t>skopa zemlja → </a:t>
            </a:r>
          </a:p>
          <a:p>
            <a:pPr marL="82296" indent="0">
              <a:buNone/>
            </a:pPr>
            <a:r>
              <a:rPr lang="sl-SI" b="1" dirty="0"/>
              <a:t>pomanjkanje hrane → </a:t>
            </a:r>
          </a:p>
          <a:p>
            <a:pPr marL="82296" indent="0">
              <a:buNone/>
            </a:pPr>
            <a:r>
              <a:rPr lang="sl-SI" b="1" dirty="0"/>
              <a:t>iskanje novih možnosti za življenje →</a:t>
            </a:r>
            <a:endParaRPr lang="en-US" b="1" dirty="0"/>
          </a:p>
          <a:p>
            <a:pPr marL="82296" indent="0">
              <a:buNone/>
            </a:pPr>
            <a:r>
              <a:rPr lang="en-US" b="1" dirty="0" err="1"/>
              <a:t>razmah</a:t>
            </a:r>
            <a:r>
              <a:rPr lang="en-US" b="1" dirty="0"/>
              <a:t> </a:t>
            </a:r>
            <a:r>
              <a:rPr lang="en-US" b="1" dirty="0" err="1"/>
              <a:t>trgovine</a:t>
            </a:r>
            <a:r>
              <a:rPr lang="en-US" b="1" dirty="0"/>
              <a:t> </a:t>
            </a:r>
            <a:r>
              <a:rPr lang="sl-SI" b="1" dirty="0"/>
              <a:t>→</a:t>
            </a:r>
            <a:endParaRPr lang="en-US" b="1" dirty="0"/>
          </a:p>
          <a:p>
            <a:pPr marL="82296" indent="0">
              <a:buNone/>
            </a:pPr>
            <a:r>
              <a:rPr lang="en-US" b="1" dirty="0" err="1"/>
              <a:t>nasprotja</a:t>
            </a:r>
            <a:r>
              <a:rPr lang="en-US" b="1" dirty="0"/>
              <a:t> med </a:t>
            </a:r>
            <a:r>
              <a:rPr lang="en-US" b="1" dirty="0" err="1"/>
              <a:t>polisi</a:t>
            </a:r>
            <a:r>
              <a:rPr lang="en-US" b="1" dirty="0"/>
              <a:t>.</a:t>
            </a:r>
            <a:endParaRPr lang="sl-SI" dirty="0"/>
          </a:p>
          <a:p>
            <a:pPr marL="82296" indent="0">
              <a:buNone/>
            </a:pPr>
            <a:endParaRPr lang="sl-SI" dirty="0"/>
          </a:p>
          <a:p>
            <a:pPr marL="82296" indent="0">
              <a:buNone/>
            </a:pPr>
            <a:r>
              <a:rPr lang="sl-SI" dirty="0"/>
              <a:t>S selitvijo začneta cveteti: </a:t>
            </a:r>
          </a:p>
          <a:p>
            <a:pPr marL="82296" indent="0">
              <a:buNone/>
            </a:pPr>
            <a:r>
              <a:rPr lang="sl-SI" dirty="0">
                <a:solidFill>
                  <a:schemeClr val="accent3"/>
                </a:solidFill>
              </a:rPr>
              <a:t>POMORSTVO</a:t>
            </a:r>
            <a:r>
              <a:rPr lang="sl-SI" dirty="0"/>
              <a:t> in </a:t>
            </a:r>
            <a:r>
              <a:rPr lang="sl-SI" dirty="0">
                <a:solidFill>
                  <a:schemeClr val="accent3"/>
                </a:solidFill>
              </a:rPr>
              <a:t>TRGOVINA</a:t>
            </a:r>
          </a:p>
          <a:p>
            <a:pPr marL="82296" indent="0">
              <a:buNone/>
            </a:pPr>
            <a:endParaRPr lang="sl-SI" dirty="0">
              <a:solidFill>
                <a:schemeClr val="accent3"/>
              </a:solidFill>
            </a:endParaRPr>
          </a:p>
          <a:p>
            <a:pPr marL="82296" indent="0">
              <a:buNone/>
            </a:pPr>
            <a:r>
              <a:rPr lang="sl-SI" dirty="0">
                <a:solidFill>
                  <a:schemeClr val="accent3"/>
                </a:solidFill>
              </a:rPr>
              <a:t>žito, vino, les, oljka, marmor, kovine, papirus.</a:t>
            </a:r>
          </a:p>
          <a:p>
            <a:pPr marL="82296" indent="0">
              <a:buNone/>
            </a:pPr>
            <a:endParaRPr lang="en-US" dirty="0">
              <a:solidFill>
                <a:schemeClr val="accent3"/>
              </a:solidFill>
            </a:endParaRPr>
          </a:p>
          <a:p>
            <a:pPr marL="82296" indent="0">
              <a:buNone/>
            </a:pPr>
            <a:endParaRPr lang="sl-SI" dirty="0">
              <a:solidFill>
                <a:schemeClr val="accent3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343400" y="5708073"/>
            <a:ext cx="484632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7822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Kako</a:t>
            </a:r>
            <a:r>
              <a:rPr lang="en-US" dirty="0"/>
              <a:t> z </a:t>
            </a:r>
            <a:r>
              <a:rPr lang="en-US" dirty="0" err="1"/>
              <a:t>drugo</a:t>
            </a:r>
            <a:r>
              <a:rPr lang="en-US" dirty="0"/>
              <a:t> </a:t>
            </a:r>
            <a:r>
              <a:rPr lang="en-US" dirty="0" err="1"/>
              <a:t>besedo</a:t>
            </a:r>
            <a:r>
              <a:rPr lang="en-US" dirty="0"/>
              <a:t> </a:t>
            </a:r>
            <a:r>
              <a:rPr lang="en-US" dirty="0" err="1"/>
              <a:t>imenujemo</a:t>
            </a:r>
            <a:r>
              <a:rPr lang="en-US" dirty="0"/>
              <a:t>  to </a:t>
            </a:r>
            <a:r>
              <a:rPr lang="en-US" dirty="0" err="1"/>
              <a:t>preseljevanje</a:t>
            </a:r>
            <a:r>
              <a:rPr lang="en-US" dirty="0"/>
              <a:t>?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82296" indent="0">
              <a:buNone/>
            </a:pPr>
            <a:endParaRPr lang="en-US" dirty="0">
              <a:solidFill>
                <a:schemeClr val="accent3"/>
              </a:solidFill>
            </a:endParaRPr>
          </a:p>
          <a:p>
            <a:pPr marL="82296" indent="0">
              <a:buNone/>
            </a:pPr>
            <a:r>
              <a:rPr lang="sl-SI" dirty="0">
                <a:solidFill>
                  <a:schemeClr val="accent3"/>
                </a:solidFill>
              </a:rPr>
              <a:t>Kolonizacija:</a:t>
            </a:r>
          </a:p>
          <a:p>
            <a:pPr marL="82296" indent="0">
              <a:buNone/>
            </a:pPr>
            <a:r>
              <a:rPr lang="en-US" b="1" dirty="0" err="1"/>
              <a:t>Načrtno</a:t>
            </a:r>
            <a:r>
              <a:rPr lang="en-US" b="1" dirty="0"/>
              <a:t> </a:t>
            </a:r>
            <a:r>
              <a:rPr lang="sl-SI" b="1" dirty="0"/>
              <a:t>naseljevanje oz. ustvarjanje kolonij</a:t>
            </a:r>
          </a:p>
          <a:p>
            <a:pPr marL="82296" indent="0">
              <a:buNone/>
            </a:pPr>
            <a:endParaRPr lang="sl-SI" b="1" dirty="0"/>
          </a:p>
          <a:p>
            <a:pPr marL="82296" indent="0">
              <a:buNone/>
            </a:pPr>
            <a:r>
              <a:rPr lang="sl-SI" dirty="0">
                <a:solidFill>
                  <a:schemeClr val="accent3"/>
                </a:solidFill>
              </a:rPr>
              <a:t>Kolonija: </a:t>
            </a:r>
          </a:p>
          <a:p>
            <a:pPr marL="82296" indent="0">
              <a:buNone/>
            </a:pPr>
            <a:r>
              <a:rPr lang="sl-SI" b="1" dirty="0"/>
              <a:t>1. </a:t>
            </a:r>
            <a:r>
              <a:rPr lang="sl-SI" b="1" u="sng" dirty="0"/>
              <a:t>v starem svetu </a:t>
            </a:r>
            <a:r>
              <a:rPr lang="sl-SI" b="1" dirty="0"/>
              <a:t>- naselbina državljanov neke države v osvojeni deželi. </a:t>
            </a:r>
            <a:endParaRPr lang="sl-SI" dirty="0"/>
          </a:p>
          <a:p>
            <a:pPr marL="82296" indent="0">
              <a:buNone/>
            </a:pPr>
            <a:r>
              <a:rPr lang="sl-SI" b="1" dirty="0"/>
              <a:t>2. </a:t>
            </a:r>
            <a:r>
              <a:rPr lang="sl-SI" b="1" u="sng" dirty="0"/>
              <a:t>skupina rojakov</a:t>
            </a:r>
            <a:r>
              <a:rPr lang="sl-SI" b="1" dirty="0"/>
              <a:t>, ki žive skupaj v tuji deželi.</a:t>
            </a:r>
            <a:endParaRPr lang="sl-SI" dirty="0"/>
          </a:p>
          <a:p>
            <a:pPr marL="82296" indent="0">
              <a:buNone/>
            </a:pPr>
            <a:r>
              <a:rPr lang="sl-SI" b="1" dirty="0"/>
              <a:t> </a:t>
            </a:r>
            <a:endParaRPr lang="sl-SI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706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Kdo</a:t>
            </a:r>
            <a:r>
              <a:rPr lang="en-US" dirty="0"/>
              <a:t> so </a:t>
            </a:r>
            <a:r>
              <a:rPr lang="en-US" dirty="0" err="1"/>
              <a:t>bili</a:t>
            </a:r>
            <a:r>
              <a:rPr lang="en-US" dirty="0"/>
              <a:t> </a:t>
            </a:r>
            <a:r>
              <a:rPr lang="en-US" dirty="0" err="1"/>
              <a:t>njihovi</a:t>
            </a:r>
            <a:r>
              <a:rPr lang="en-US" dirty="0"/>
              <a:t> </a:t>
            </a:r>
            <a:r>
              <a:rPr lang="en-US" dirty="0" err="1"/>
              <a:t>največji</a:t>
            </a:r>
            <a:r>
              <a:rPr lang="en-US" dirty="0"/>
              <a:t> </a:t>
            </a:r>
            <a:r>
              <a:rPr lang="en-US" dirty="0" err="1"/>
              <a:t>tekmeci</a:t>
            </a:r>
            <a:r>
              <a:rPr lang="en-US" dirty="0"/>
              <a:t>?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>
                <a:solidFill>
                  <a:schemeClr val="accent3"/>
                </a:solidFill>
              </a:rPr>
              <a:t>Feničani.</a:t>
            </a:r>
          </a:p>
          <a:p>
            <a:r>
              <a:rPr lang="en-US" dirty="0" err="1"/>
              <a:t>Grškemu</a:t>
            </a:r>
            <a:r>
              <a:rPr lang="en-US" dirty="0"/>
              <a:t> </a:t>
            </a:r>
            <a:r>
              <a:rPr lang="en-US" dirty="0" err="1"/>
              <a:t>naseljevanju</a:t>
            </a:r>
            <a:r>
              <a:rPr lang="en-US" dirty="0"/>
              <a:t> so </a:t>
            </a:r>
            <a:r>
              <a:rPr lang="en-US" dirty="0" err="1"/>
              <a:t>nasprotovali</a:t>
            </a:r>
            <a:r>
              <a:rPr lang="en-US" dirty="0"/>
              <a:t> </a:t>
            </a:r>
            <a:r>
              <a:rPr lang="en-US" dirty="0" err="1"/>
              <a:t>še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Kartažani</a:t>
            </a:r>
            <a:r>
              <a:rPr lang="en-US" dirty="0"/>
              <a:t> (</a:t>
            </a:r>
            <a:r>
              <a:rPr lang="en-US" dirty="0" err="1"/>
              <a:t>feničanska</a:t>
            </a:r>
            <a:r>
              <a:rPr lang="en-US" dirty="0"/>
              <a:t> </a:t>
            </a:r>
            <a:r>
              <a:rPr lang="en-US" dirty="0" err="1"/>
              <a:t>kolonija</a:t>
            </a:r>
            <a:r>
              <a:rPr lang="en-US" dirty="0"/>
              <a:t> v </a:t>
            </a:r>
            <a:r>
              <a:rPr lang="en-US" dirty="0" err="1"/>
              <a:t>severni</a:t>
            </a:r>
            <a:r>
              <a:rPr lang="en-US" dirty="0"/>
              <a:t> </a:t>
            </a:r>
            <a:r>
              <a:rPr lang="en-US" dirty="0" err="1"/>
              <a:t>Afriki</a:t>
            </a:r>
            <a:r>
              <a:rPr lang="en-US" dirty="0"/>
              <a:t>) in </a:t>
            </a:r>
          </a:p>
          <a:p>
            <a:pPr marL="82296" indent="0">
              <a:buNone/>
            </a:pPr>
            <a:r>
              <a:rPr lang="en-US" dirty="0">
                <a:solidFill>
                  <a:srgbClr val="FF0000"/>
                </a:solidFill>
              </a:rPr>
              <a:t>   </a:t>
            </a:r>
            <a:r>
              <a:rPr lang="en-US" dirty="0" err="1">
                <a:solidFill>
                  <a:srgbClr val="FF0000"/>
                </a:solidFill>
              </a:rPr>
              <a:t>Etruščani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(v </a:t>
            </a:r>
            <a:r>
              <a:rPr lang="en-US" dirty="0" err="1"/>
              <a:t>osrednjem</a:t>
            </a:r>
            <a:r>
              <a:rPr lang="en-US" dirty="0"/>
              <a:t> </a:t>
            </a:r>
            <a:r>
              <a:rPr lang="en-US" dirty="0" err="1"/>
              <a:t>delu</a:t>
            </a:r>
            <a:r>
              <a:rPr lang="en-US" dirty="0"/>
              <a:t> </a:t>
            </a:r>
            <a:r>
              <a:rPr lang="en-US" dirty="0" err="1"/>
              <a:t>Apeninskega</a:t>
            </a:r>
            <a:r>
              <a:rPr lang="en-US" dirty="0"/>
              <a:t> </a:t>
            </a:r>
            <a:r>
              <a:rPr lang="en-US" dirty="0" err="1"/>
              <a:t>polotoka</a:t>
            </a:r>
            <a:r>
              <a:rPr lang="en-US" dirty="0"/>
              <a:t>). </a:t>
            </a:r>
            <a:r>
              <a:rPr lang="en-US" dirty="0" err="1"/>
              <a:t>Prišlo</a:t>
            </a:r>
            <a:r>
              <a:rPr lang="en-US" dirty="0"/>
              <a:t> je </a:t>
            </a:r>
            <a:r>
              <a:rPr lang="en-US" dirty="0" err="1"/>
              <a:t>celo</a:t>
            </a:r>
            <a:r>
              <a:rPr lang="en-US" dirty="0"/>
              <a:t> do </a:t>
            </a:r>
            <a:r>
              <a:rPr lang="en-US" dirty="0" err="1"/>
              <a:t>vojn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7769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1830</TotalTime>
  <Words>1932</Words>
  <Application>Microsoft Office PowerPoint</Application>
  <PresentationFormat>Diaprojekcija na zaslonu (4:3)</PresentationFormat>
  <Paragraphs>307</Paragraphs>
  <Slides>32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32</vt:i4>
      </vt:variant>
    </vt:vector>
  </HeadingPairs>
  <TitlesOfParts>
    <vt:vector size="39" baseType="lpstr">
      <vt:lpstr>Arial</vt:lpstr>
      <vt:lpstr>Calibri</vt:lpstr>
      <vt:lpstr>Gill Sans MT</vt:lpstr>
      <vt:lpstr>Verdana</vt:lpstr>
      <vt:lpstr>Wingdings</vt:lpstr>
      <vt:lpstr>Wingdings 2</vt:lpstr>
      <vt:lpstr>Solstice</vt:lpstr>
      <vt:lpstr>GRKI</vt:lpstr>
      <vt:lpstr>PowerPointova predstavitev</vt:lpstr>
      <vt:lpstr>DOMOVINA HELENOV UČB. 40</vt:lpstr>
      <vt:lpstr>PowerPointova predstavitev</vt:lpstr>
      <vt:lpstr>PowerPointova predstavitev</vt:lpstr>
      <vt:lpstr>Zakaj so se Grki preseljevali po Sredozemlju?</vt:lpstr>
      <vt:lpstr>PowerPointova predstavitev</vt:lpstr>
      <vt:lpstr>Kako z drugo besedo imenujemo  to preseljevanje?</vt:lpstr>
      <vt:lpstr>Kdo so bili njihovi največji tekmeci?</vt:lpstr>
      <vt:lpstr>PowerPointova predstavitev</vt:lpstr>
      <vt:lpstr>PowerPointova predstavitev</vt:lpstr>
      <vt:lpstr>PowerPointova predstavitev</vt:lpstr>
      <vt:lpstr>PowerPointova predstavitev</vt:lpstr>
      <vt:lpstr>ELEMENTI KI SO POVEZOVALI GRKE:</vt:lpstr>
      <vt:lpstr>PowerPointova predstavitev</vt:lpstr>
      <vt:lpstr>Grški bogovi</vt:lpstr>
      <vt:lpstr>Olimpijske igre</vt:lpstr>
      <vt:lpstr>Grška družba – nariši piramido</vt:lpstr>
      <vt:lpstr>Atenska demokracija (u.45)</vt:lpstr>
      <vt:lpstr>Atenska demokracija</vt:lpstr>
      <vt:lpstr>PowerPointova predstavitev</vt:lpstr>
      <vt:lpstr>Vsakdanje življenje učb. 55</vt:lpstr>
      <vt:lpstr>Vsakdanje življenje učb. 55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GRKI</dc:title>
  <dc:creator>Mateja</dc:creator>
  <cp:lastModifiedBy>petra</cp:lastModifiedBy>
  <cp:revision>121</cp:revision>
  <cp:lastPrinted>2016-01-18T06:37:49Z</cp:lastPrinted>
  <dcterms:created xsi:type="dcterms:W3CDTF">2006-08-16T00:00:00Z</dcterms:created>
  <dcterms:modified xsi:type="dcterms:W3CDTF">2020-02-06T10:59:22Z</dcterms:modified>
</cp:coreProperties>
</file>