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264" r:id="rId3"/>
    <p:sldId id="265" r:id="rId4"/>
    <p:sldId id="262" r:id="rId5"/>
    <p:sldId id="263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78" r:id="rId17"/>
    <p:sldId id="277" r:id="rId18"/>
    <p:sldId id="275" r:id="rId19"/>
    <p:sldId id="313" r:id="rId20"/>
    <p:sldId id="314" r:id="rId21"/>
    <p:sldId id="312" r:id="rId22"/>
    <p:sldId id="279" r:id="rId23"/>
    <p:sldId id="280" r:id="rId24"/>
    <p:sldId id="283" r:id="rId25"/>
    <p:sldId id="282" r:id="rId26"/>
    <p:sldId id="311" r:id="rId27"/>
    <p:sldId id="310" r:id="rId28"/>
    <p:sldId id="281" r:id="rId29"/>
    <p:sldId id="284" r:id="rId30"/>
    <p:sldId id="288" r:id="rId31"/>
    <p:sldId id="303" r:id="rId32"/>
    <p:sldId id="289" r:id="rId33"/>
    <p:sldId id="290" r:id="rId34"/>
    <p:sldId id="291" r:id="rId35"/>
    <p:sldId id="292" r:id="rId36"/>
    <p:sldId id="293" r:id="rId37"/>
    <p:sldId id="296" r:id="rId38"/>
    <p:sldId id="298" r:id="rId39"/>
    <p:sldId id="300" r:id="rId40"/>
    <p:sldId id="301" r:id="rId41"/>
    <p:sldId id="302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261" r:id="rId5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9695" autoAdjust="0"/>
  </p:normalViewPr>
  <p:slideViewPr>
    <p:cSldViewPr snapToGrid="0">
      <p:cViewPr varScale="1">
        <p:scale>
          <a:sx n="72" d="100"/>
          <a:sy n="72" d="100"/>
        </p:scale>
        <p:origin x="1479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max gost.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3175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xVal>
            <c:numRef>
              <c:f>Sheet3!$A$2:$A$32</c:f>
              <c:numCache>
                <c:formatCode>General</c:formatCode>
                <c:ptCount val="31"/>
                <c:pt idx="0">
                  <c:v>50</c:v>
                </c:pt>
                <c:pt idx="1">
                  <c:v>45</c:v>
                </c:pt>
                <c:pt idx="2">
                  <c:v>40</c:v>
                </c:pt>
                <c:pt idx="3">
                  <c:v>35</c:v>
                </c:pt>
                <c:pt idx="4">
                  <c:v>30</c:v>
                </c:pt>
                <c:pt idx="5">
                  <c:v>25</c:v>
                </c:pt>
                <c:pt idx="6">
                  <c:v>20</c:v>
                </c:pt>
                <c:pt idx="7">
                  <c:v>15</c:v>
                </c:pt>
                <c:pt idx="8">
                  <c:v>10</c:v>
                </c:pt>
                <c:pt idx="9">
                  <c:v>5</c:v>
                </c:pt>
                <c:pt idx="10">
                  <c:v>0</c:v>
                </c:pt>
                <c:pt idx="11">
                  <c:v>-5</c:v>
                </c:pt>
                <c:pt idx="12">
                  <c:v>-10</c:v>
                </c:pt>
                <c:pt idx="13">
                  <c:v>-15</c:v>
                </c:pt>
                <c:pt idx="14">
                  <c:v>-20</c:v>
                </c:pt>
                <c:pt idx="15">
                  <c:v>-25</c:v>
                </c:pt>
              </c:numCache>
            </c:numRef>
          </c:xVal>
          <c:yVal>
            <c:numRef>
              <c:f>Sheet3!$B$2:$B$32</c:f>
              <c:numCache>
                <c:formatCode>_-* #,##0.0\ _€_-;\-* #,##0.0\ _€_-;_-* "-"??\ _€_-;_-@_-</c:formatCode>
                <c:ptCount val="31"/>
                <c:pt idx="0">
                  <c:v>83</c:v>
                </c:pt>
                <c:pt idx="1">
                  <c:v>65.400000000000006</c:v>
                </c:pt>
                <c:pt idx="2">
                  <c:v>51.1</c:v>
                </c:pt>
                <c:pt idx="3">
                  <c:v>39.6</c:v>
                </c:pt>
                <c:pt idx="4">
                  <c:v>30.4</c:v>
                </c:pt>
                <c:pt idx="5">
                  <c:v>23</c:v>
                </c:pt>
                <c:pt idx="6">
                  <c:v>17.3</c:v>
                </c:pt>
                <c:pt idx="7">
                  <c:v>12.8</c:v>
                </c:pt>
                <c:pt idx="8">
                  <c:v>9.4</c:v>
                </c:pt>
                <c:pt idx="9">
                  <c:v>6.8</c:v>
                </c:pt>
                <c:pt idx="10">
                  <c:v>4.8</c:v>
                </c:pt>
                <c:pt idx="11">
                  <c:v>3.4</c:v>
                </c:pt>
                <c:pt idx="12">
                  <c:v>2.2999999999999998</c:v>
                </c:pt>
                <c:pt idx="13">
                  <c:v>1.6</c:v>
                </c:pt>
                <c:pt idx="14">
                  <c:v>0.9</c:v>
                </c:pt>
                <c:pt idx="15">
                  <c:v>0.6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E2B-42C9-8C15-388CB4F04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744248"/>
        <c:axId val="558741128"/>
      </c:scatterChart>
      <c:valAx>
        <c:axId val="406744248"/>
        <c:scaling>
          <c:orientation val="minMax"/>
          <c:max val="55"/>
          <c:min val="-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558741128"/>
        <c:crosses val="autoZero"/>
        <c:crossBetween val="midCat"/>
      </c:valAx>
      <c:valAx>
        <c:axId val="558741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6744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627D3-61CA-4853-B54F-EE7823673F0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DAAAA-8F77-4052-BC78-9E4F5BC397C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126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http://4mechtech.blogspot.com/2013/11/bimetallic-thermostat.html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1198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http://catalogue.museogalileo.it/images/cat/oggetti_944/8528_3202_1711-008_944.jpg</a:t>
            </a:r>
            <a:endParaRPr lang="en-GB" dirty="0" smtClean="0"/>
          </a:p>
          <a:p>
            <a:r>
              <a:rPr lang="sl-SI" dirty="0" smtClean="0"/>
              <a:t>http://1.bp.blogspot.com/_9H_RaDVwLmU/TRyzc_huAZI/AAAAAAAAABI/f2V3r-jNdWQ/s1600/Hygrometer+Analog.jpg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2376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https://physicsmax.com/the-bimetallic-strip-6414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513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175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339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9.6 Toplota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4DB99-156C-41F1-83B3-77CAA6EA64DA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7709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9.8 Toplotni</a:t>
            </a:r>
            <a:r>
              <a:rPr lang="sl-SI" baseline="0" dirty="0" smtClean="0"/>
              <a:t> tok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4DB99-156C-41F1-83B3-77CAA6EA64DA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066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380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http://all4desktop.com/data_images/original/4248127-fog.jpg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5576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http://3.bp.blogspot.com/-4fWU5tq6XUc/Tt12CXI313I/AAAAAAAAMAM/4oFDHZoGTLQ/s1600/MoldyWall.JPG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272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12. 3. 2019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 in energija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2649196" y="1273003"/>
            <a:ext cx="14100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</a:t>
            </a:r>
          </a:p>
          <a:p>
            <a:pPr algn="ctr"/>
            <a:r>
              <a:rPr lang="sl-SI" sz="2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endParaRPr lang="sl-SI" sz="2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5084749" y="1238558"/>
            <a:ext cx="14100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</a:t>
            </a:r>
          </a:p>
          <a:p>
            <a:pPr algn="ctr"/>
            <a:r>
              <a:rPr lang="sl-SI" sz="2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endParaRPr lang="sl-SI" sz="2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4059252" y="2300796"/>
            <a:ext cx="103546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</a:t>
            </a:r>
          </a:p>
          <a:p>
            <a:pPr algn="ctr"/>
            <a:r>
              <a:rPr lang="sl-SI" sz="2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</a:t>
            </a:r>
            <a:endParaRPr lang="sl-SI" sz="2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3246691" y="3376757"/>
            <a:ext cx="265062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energija</a:t>
            </a:r>
          </a:p>
          <a:p>
            <a:pPr algn="ctr"/>
            <a:r>
              <a:rPr lang="sl-SI" sz="2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endParaRPr lang="sl-SI" sz="2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2"/>
          <p:cNvSpPr/>
          <p:nvPr/>
        </p:nvSpPr>
        <p:spPr>
          <a:xfrm>
            <a:off x="3246690" y="4574827"/>
            <a:ext cx="265062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inetična</a:t>
            </a:r>
          </a:p>
          <a:p>
            <a:pPr algn="ctr"/>
            <a:r>
              <a:rPr lang="sl-SI" sz="2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000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endParaRPr lang="sl-SI" sz="2000" baseline="-25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Pravokotnik 2"/>
          <p:cNvSpPr/>
          <p:nvPr/>
        </p:nvSpPr>
        <p:spPr>
          <a:xfrm>
            <a:off x="596070" y="4586232"/>
            <a:ext cx="265062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otencialna</a:t>
            </a:r>
          </a:p>
          <a:p>
            <a:pPr algn="ctr"/>
            <a:r>
              <a:rPr lang="sl-SI" sz="2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000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endParaRPr lang="sl-SI" sz="2000" baseline="-25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ravokotnik 2"/>
          <p:cNvSpPr/>
          <p:nvPr/>
        </p:nvSpPr>
        <p:spPr>
          <a:xfrm>
            <a:off x="5971370" y="4574827"/>
            <a:ext cx="265062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ožnostna</a:t>
            </a:r>
          </a:p>
          <a:p>
            <a:pPr algn="ctr"/>
            <a:r>
              <a:rPr lang="sl-SI" sz="2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000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endParaRPr lang="sl-SI" sz="2000" baseline="-25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Pravokotnik 2"/>
          <p:cNvSpPr/>
          <p:nvPr/>
        </p:nvSpPr>
        <p:spPr>
          <a:xfrm>
            <a:off x="0" y="602948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Izrek o mehanski energiji</a:t>
            </a:r>
          </a:p>
        </p:txBody>
      </p:sp>
      <p:sp>
        <p:nvSpPr>
          <p:cNvPr id="3" name="Levi zaviti oklepaj 2"/>
          <p:cNvSpPr/>
          <p:nvPr/>
        </p:nvSpPr>
        <p:spPr>
          <a:xfrm rot="16200000">
            <a:off x="4454493" y="2109271"/>
            <a:ext cx="309073" cy="7147133"/>
          </a:xfrm>
          <a:prstGeom prst="leftBrace">
            <a:avLst>
              <a:gd name="adj1" fmla="val 152112"/>
              <a:gd name="adj2" fmla="val 4820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cxnSp>
        <p:nvCxnSpPr>
          <p:cNvPr id="6" name="Ukrivljen povezovalnik 5"/>
          <p:cNvCxnSpPr>
            <a:stCxn id="14" idx="2"/>
            <a:endCxn id="16" idx="0"/>
          </p:cNvCxnSpPr>
          <p:nvPr/>
        </p:nvCxnSpPr>
        <p:spPr>
          <a:xfrm rot="5400000">
            <a:off x="3034369" y="3048599"/>
            <a:ext cx="424645" cy="2650621"/>
          </a:xfrm>
          <a:prstGeom prst="curvedConnector3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Ukrivljen povezovalnik 23"/>
          <p:cNvCxnSpPr>
            <a:stCxn id="14" idx="2"/>
            <a:endCxn id="15" idx="0"/>
          </p:cNvCxnSpPr>
          <p:nvPr/>
        </p:nvCxnSpPr>
        <p:spPr>
          <a:xfrm rot="5400000">
            <a:off x="4365381" y="4368207"/>
            <a:ext cx="413240" cy="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Ukrivljen povezovalnik 25"/>
          <p:cNvCxnSpPr>
            <a:stCxn id="14" idx="2"/>
            <a:endCxn id="17" idx="0"/>
          </p:cNvCxnSpPr>
          <p:nvPr/>
        </p:nvCxnSpPr>
        <p:spPr>
          <a:xfrm rot="16200000" flipH="1">
            <a:off x="5727720" y="3005867"/>
            <a:ext cx="413240" cy="2724679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evi zaviti oklepaj 41"/>
          <p:cNvSpPr/>
          <p:nvPr/>
        </p:nvSpPr>
        <p:spPr>
          <a:xfrm rot="16200000">
            <a:off x="4353746" y="1038367"/>
            <a:ext cx="512707" cy="1855155"/>
          </a:xfrm>
          <a:prstGeom prst="leftBrace">
            <a:avLst>
              <a:gd name="adj1" fmla="val 152112"/>
              <a:gd name="adj2" fmla="val 4937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cxnSp>
        <p:nvCxnSpPr>
          <p:cNvPr id="43" name="Ukrivljen povezovalnik 42"/>
          <p:cNvCxnSpPr>
            <a:stCxn id="13" idx="2"/>
            <a:endCxn id="14" idx="0"/>
          </p:cNvCxnSpPr>
          <p:nvPr/>
        </p:nvCxnSpPr>
        <p:spPr>
          <a:xfrm rot="5400000">
            <a:off x="4428928" y="3228700"/>
            <a:ext cx="291131" cy="4983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ravokotnik 2"/>
          <p:cNvSpPr/>
          <p:nvPr/>
        </p:nvSpPr>
        <p:spPr>
          <a:xfrm>
            <a:off x="5999874" y="2838776"/>
            <a:ext cx="103546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moč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sp>
        <p:nvSpPr>
          <p:cNvPr id="69" name="Pravokotnik 2"/>
          <p:cNvSpPr/>
          <p:nvPr/>
        </p:nvSpPr>
        <p:spPr>
          <a:xfrm>
            <a:off x="213643" y="1298288"/>
            <a:ext cx="14100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70" name="Pravokotnik 2"/>
          <p:cNvSpPr/>
          <p:nvPr/>
        </p:nvSpPr>
        <p:spPr>
          <a:xfrm>
            <a:off x="1244128" y="2240356"/>
            <a:ext cx="200256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pospešek</a:t>
            </a:r>
          </a:p>
          <a:p>
            <a:pPr algn="ctr"/>
            <a:r>
              <a:rPr lang="sl-SI" sz="2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</a:t>
            </a:r>
            <a:endParaRPr lang="sl-SI" sz="2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1" name="Levi zaviti oklepaj 70"/>
          <p:cNvSpPr/>
          <p:nvPr/>
        </p:nvSpPr>
        <p:spPr>
          <a:xfrm rot="16200000">
            <a:off x="1959856" y="1071558"/>
            <a:ext cx="512707" cy="1720558"/>
          </a:xfrm>
          <a:prstGeom prst="leftBrace">
            <a:avLst>
              <a:gd name="adj1" fmla="val 152112"/>
              <a:gd name="adj2" fmla="val 4820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sp>
        <p:nvSpPr>
          <p:cNvPr id="72" name="Pravokotnik 2"/>
          <p:cNvSpPr/>
          <p:nvPr/>
        </p:nvSpPr>
        <p:spPr>
          <a:xfrm>
            <a:off x="6690663" y="1721252"/>
            <a:ext cx="14100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čas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</a:p>
        </p:txBody>
      </p:sp>
      <p:sp>
        <p:nvSpPr>
          <p:cNvPr id="73" name="Levi zaviti oklepaj 72"/>
          <p:cNvSpPr/>
          <p:nvPr/>
        </p:nvSpPr>
        <p:spPr>
          <a:xfrm rot="15329328">
            <a:off x="5851783" y="1550067"/>
            <a:ext cx="512707" cy="2265437"/>
          </a:xfrm>
          <a:prstGeom prst="leftBrace">
            <a:avLst>
              <a:gd name="adj1" fmla="val 152112"/>
              <a:gd name="adj2" fmla="val 6513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3" grpId="0" animBg="1"/>
      <p:bldP spid="42" grpId="0" animBg="1"/>
      <p:bldP spid="64" grpId="0"/>
      <p:bldP spid="69" grpId="0"/>
      <p:bldP spid="70" grpId="0"/>
      <p:bldP spid="71" grpId="0" animBg="1"/>
      <p:bldP spid="72" grpId="0"/>
      <p:bldP spid="7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72/</a:t>
            </a:r>
            <a:r>
              <a:rPr lang="sl-SI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7.4.16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Motorist vozi po vodoravni cesti.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razdalji 500 m se mu hitrost poveča od 18 km/h na 72 km/h.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motorista skupaj z motorjem je 150 kg.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dela je opravil motor? Kolikšna je moč motorja,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za vožnjo porabi 0,25 min? Kolikšna je sila motorja?</a:t>
            </a:r>
          </a:p>
        </p:txBody>
      </p:sp>
    </p:spTree>
    <p:extLst>
      <p:ext uri="{BB962C8B-B14F-4D97-AF65-F5344CB8AC3E}">
        <p14:creationId xmlns:p14="http://schemas.microsoft.com/office/powerpoint/2010/main" val="29261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708879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Predmet prosto pade na tla z višine 10 m.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njegova hitrost tik pred trkom?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0"/>
            <a:ext cx="914400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Predmet z maso 34 kg leži na polici 12 m nad tlemi. Koliko dela opravimo, ko ga dvignemo na višino 20 m? Kolikšna je takrat njegova potencialna energija?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332506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71</a:t>
            </a:r>
            <a:r>
              <a:rPr lang="sl-SI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7.4.1</a:t>
            </a:r>
            <a:endParaRPr lang="sl-SI" sz="2500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0" y="378709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71/7.4.2</a:t>
            </a:r>
            <a:endParaRPr lang="sl-SI" sz="2500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0" y="4249115"/>
            <a:ext cx="914400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Žoga z maso 2000 g pade na vzmet s konstanto prožnosti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N/cm. Ob tem se vzmet skrči za 15 cm.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kolikšne višine je padla žoga?</a:t>
            </a:r>
          </a:p>
        </p:txBody>
      </p:sp>
    </p:spTree>
    <p:extLst>
      <p:ext uri="{BB962C8B-B14F-4D97-AF65-F5344CB8AC3E}">
        <p14:creationId xmlns:p14="http://schemas.microsoft.com/office/powerpoint/2010/main" val="391760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59961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73/7.4.28</a:t>
            </a:r>
            <a:endParaRPr lang="sl-SI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dela opravimo, da vozičku na ravni podlagi z maso 5 kg povečamo hitrost od 6 m/s na 10 m/s?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1434059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74/7.4.37</a:t>
            </a:r>
            <a:endParaRPr lang="sl-SI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Planinec z maso 60 kg se vzpne 200 m visoko v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 min. Izračunaj povprečno moč njegovega vzpona.</a:t>
            </a:r>
          </a:p>
        </p:txBody>
      </p:sp>
    </p:spTree>
    <p:extLst>
      <p:ext uri="{BB962C8B-B14F-4D97-AF65-F5344CB8AC3E}">
        <p14:creationId xmlns:p14="http://schemas.microsoft.com/office/powerpoint/2010/main" val="221499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20157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Odgovori na vprašanja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856956"/>
            <a:ext cx="91440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katerih enotah podajamo temperaturo?</a:t>
            </a:r>
          </a:p>
          <a:p>
            <a:pPr marL="533400" indent="-533400">
              <a:buFont typeface="+mj-lt"/>
              <a:buAutoNum type="arabicPeriod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Pojasni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preračun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 v °C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obratno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Opiši princip delovanja termometrov?</a:t>
            </a:r>
          </a:p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Katera količina se spreminja pri merjenju s tekočinskim termometrom?</a:t>
            </a:r>
          </a:p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Katere so prednosti uporabe tekočinskih termometrov?</a:t>
            </a:r>
          </a:p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katerih materialov je zgrajen bimetalni termometer?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533400" indent="-533400">
              <a:buFont typeface="+mj-lt"/>
              <a:buAutoNum type="arabicPeriod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Zakaj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pomembno, da imata kovini v bimetalnem termometru čim bolj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različ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α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</p:txBody>
      </p:sp>
      <p:sp>
        <p:nvSpPr>
          <p:cNvPr id="5" name="Pravokotnik 1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8253070" y="0"/>
            <a:ext cx="1010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75</a:t>
            </a:r>
          </a:p>
        </p:txBody>
      </p:sp>
    </p:spTree>
    <p:extLst>
      <p:ext uri="{BB962C8B-B14F-4D97-AF65-F5344CB8AC3E}">
        <p14:creationId xmlns:p14="http://schemas.microsoft.com/office/powerpoint/2010/main" val="121680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996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Odgovori na vprašanja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691332"/>
            <a:ext cx="914400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signal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merilnikov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spreminja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fizikalna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količina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spreminja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uporovnih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termometrih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termočlenih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deluje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termometer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Zapiši enačb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 in poimenuj spremenljivke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seboj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povezana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koeficienta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 in ?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Enota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Kako si predstavljamo idealni plin?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Zapiši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splošn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plinsk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enačb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o.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Katere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povezuje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Zapiši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splošni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plinski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pojasni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njegovo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 startAt="8"/>
            </a:pP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Pojasni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pojme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izobarna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izotermna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izohorna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3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43149">
            <a:off x="5323844" y="-518181"/>
            <a:ext cx="4686604" cy="307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nam.com.az/wp-content/uploads/2014/08/91773006-Thermo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03905">
            <a:off x="1911481" y="2031334"/>
            <a:ext cx="5066915" cy="338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0" y="59961"/>
            <a:ext cx="802957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Temperaturno raztezanje</a:t>
            </a:r>
          </a:p>
        </p:txBody>
      </p:sp>
      <p:pic>
        <p:nvPicPr>
          <p:cNvPr id="1026" name="Picture 2" descr="https://upload.wikimedia.org/wikipedia/commons/d/d6/Dehnungsfuge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75541"/>
            <a:ext cx="289717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oolkit.climate.gov/sites/default/files/styles/large/public/BuckledRail.jpg?itok=n8yTM6rZ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r="17227"/>
          <a:stretch/>
        </p:blipFill>
        <p:spPr bwMode="auto">
          <a:xfrm>
            <a:off x="5494428" y="3146360"/>
            <a:ext cx="3649572" cy="371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0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55" y="1115018"/>
            <a:ext cx="6507490" cy="4838018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2340430" y="4508646"/>
            <a:ext cx="1905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voda pri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tališča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572000" y="1682901"/>
            <a:ext cx="1905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voda pri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vrelišča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270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Celzijeva temperaturna lestvica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108200" y="356870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280150" y="315595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280150" y="156845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219950" y="1568450"/>
            <a:ext cx="0" cy="158750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avokotnik 2"/>
          <p:cNvSpPr/>
          <p:nvPr/>
        </p:nvSpPr>
        <p:spPr>
          <a:xfrm>
            <a:off x="7219950" y="1568449"/>
            <a:ext cx="1905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razdelimo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100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7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825582" y="1543742"/>
                <a:ext cx="23770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𝐕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𝛃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82" y="1543742"/>
                <a:ext cx="2377061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5816283" y="1533603"/>
                <a:ext cx="21478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𝐥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283" y="1533603"/>
                <a:ext cx="2147832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463172"/>
            <a:ext cx="450760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 raztezanje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636398" y="463172"/>
            <a:ext cx="450760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23932" y="2036185"/>
            <a:ext cx="1690181" cy="1505509"/>
            <a:chOff x="323932" y="2036185"/>
            <a:chExt cx="1690181" cy="1505509"/>
          </a:xfrm>
        </p:grpSpPr>
        <p:sp>
          <p:nvSpPr>
            <p:cNvPr id="6" name="Pravokotnik 2"/>
            <p:cNvSpPr/>
            <p:nvPr/>
          </p:nvSpPr>
          <p:spPr>
            <a:xfrm>
              <a:off x="323932" y="2679920"/>
              <a:ext cx="143510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začetni</a:t>
              </a:r>
            </a:p>
            <a:p>
              <a:pPr algn="ctr"/>
              <a:r>
                <a:rPr lang="sl-SI" sz="25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V</a:t>
              </a:r>
            </a:p>
          </p:txBody>
        </p:sp>
        <p:cxnSp>
          <p:nvCxnSpPr>
            <p:cNvPr id="9" name="Straight Arrow Connector 8"/>
            <p:cNvCxnSpPr>
              <a:stCxn id="6" idx="0"/>
              <a:endCxn id="2" idx="2"/>
            </p:cNvCxnSpPr>
            <p:nvPr/>
          </p:nvCxnSpPr>
          <p:spPr>
            <a:xfrm flipV="1">
              <a:off x="1041482" y="2036185"/>
              <a:ext cx="972631" cy="64373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488517" y="2083274"/>
            <a:ext cx="1908193" cy="2081668"/>
            <a:chOff x="2488517" y="2083274"/>
            <a:chExt cx="1908193" cy="2081668"/>
          </a:xfrm>
        </p:grpSpPr>
        <p:sp>
          <p:nvSpPr>
            <p:cNvPr id="7" name="Pravokotnik 2"/>
            <p:cNvSpPr/>
            <p:nvPr/>
          </p:nvSpPr>
          <p:spPr>
            <a:xfrm>
              <a:off x="2592412" y="2533726"/>
              <a:ext cx="180429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koeficient temp. raztezka</a:t>
              </a:r>
            </a:p>
            <a:p>
              <a:pPr algn="ctr"/>
              <a:r>
                <a:rPr lang="sl-SI" sz="25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β</a:t>
              </a:r>
              <a:endPara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7" idx="0"/>
            </p:cNvCxnSpPr>
            <p:nvPr/>
          </p:nvCxnSpPr>
          <p:spPr>
            <a:xfrm flipH="1" flipV="1">
              <a:off x="2488517" y="2083274"/>
              <a:ext cx="1006044" cy="4504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061966" y="2026047"/>
            <a:ext cx="1804298" cy="2128756"/>
            <a:chOff x="7061966" y="2026047"/>
            <a:chExt cx="1804298" cy="2128756"/>
          </a:xfrm>
        </p:grpSpPr>
        <p:sp>
          <p:nvSpPr>
            <p:cNvPr id="12" name="Pravokotnik 2"/>
            <p:cNvSpPr/>
            <p:nvPr/>
          </p:nvSpPr>
          <p:spPr>
            <a:xfrm>
              <a:off x="7061966" y="2523587"/>
              <a:ext cx="180429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koeficient temp. raztezka</a:t>
              </a:r>
            </a:p>
            <a:p>
              <a:pPr algn="ctr"/>
              <a:r>
                <a:rPr lang="sl-SI" sz="25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α</a:t>
              </a:r>
              <a:endPara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3" name="Straight Arrow Connector 12"/>
            <p:cNvCxnSpPr>
              <a:stCxn id="12" idx="0"/>
            </p:cNvCxnSpPr>
            <p:nvPr/>
          </p:nvCxnSpPr>
          <p:spPr>
            <a:xfrm flipH="1" flipV="1">
              <a:off x="7262105" y="2026047"/>
              <a:ext cx="702010" cy="49754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364220" y="2020749"/>
            <a:ext cx="1447686" cy="1376128"/>
            <a:chOff x="5364220" y="2020749"/>
            <a:chExt cx="1447686" cy="1376128"/>
          </a:xfrm>
        </p:grpSpPr>
        <p:sp>
          <p:nvSpPr>
            <p:cNvPr id="15" name="Pravokotnik 2"/>
            <p:cNvSpPr/>
            <p:nvPr/>
          </p:nvSpPr>
          <p:spPr>
            <a:xfrm>
              <a:off x="5364220" y="2535103"/>
              <a:ext cx="140488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začetni </a:t>
              </a:r>
            </a:p>
            <a:p>
              <a:pPr algn="ctr"/>
              <a:r>
                <a:rPr lang="sl-SI" sz="25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l</a:t>
              </a:r>
            </a:p>
          </p:txBody>
        </p:sp>
        <p:cxnSp>
          <p:nvCxnSpPr>
            <p:cNvPr id="16" name="Straight Arrow Connector 15"/>
            <p:cNvCxnSpPr>
              <a:stCxn id="15" idx="0"/>
            </p:cNvCxnSpPr>
            <p:nvPr/>
          </p:nvCxnSpPr>
          <p:spPr>
            <a:xfrm flipV="1">
              <a:off x="6066660" y="2020749"/>
              <a:ext cx="745246" cy="51435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4"/>
              <p:cNvSpPr txBox="1"/>
              <p:nvPr/>
            </p:nvSpPr>
            <p:spPr>
              <a:xfrm>
                <a:off x="3946112" y="4732832"/>
                <a:ext cx="1380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𝛃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l-SI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112" y="4732832"/>
                <a:ext cx="1380571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57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226"/>
            <a:ext cx="9144000" cy="3300497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4631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Bimetal</a:t>
            </a:r>
          </a:p>
        </p:txBody>
      </p:sp>
    </p:spTree>
    <p:extLst>
      <p:ext uri="{BB962C8B-B14F-4D97-AF65-F5344CB8AC3E}">
        <p14:creationId xmlns:p14="http://schemas.microsoft.com/office/powerpoint/2010/main" val="18677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6" b="17130"/>
          <a:stretch/>
        </p:blipFill>
        <p:spPr bwMode="auto">
          <a:xfrm>
            <a:off x="-12207" y="0"/>
            <a:ext cx="9173542" cy="266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oldschool.com.sg/modpub/54336496243c32351a29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551" y="3629025"/>
            <a:ext cx="6193221" cy="27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48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44740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i="1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154837" y="869290"/>
                <a:ext cx="1364924" cy="8862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𝑎𝑡</m:t>
                          </m:r>
                          <m:r>
                            <a:rPr lang="sl-SI" sz="3200" b="0" i="1" baseline="300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l-SI" sz="3200" i="1" dirty="0">
                  <a:solidFill>
                    <a:srgbClr val="0070C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37" y="869290"/>
                <a:ext cx="1364924" cy="886268"/>
              </a:xfrm>
              <a:prstGeom prst="rect">
                <a:avLst/>
              </a:prstGeom>
              <a:blipFill rotWithShape="0">
                <a:blip r:embed="rId2"/>
                <a:stretch>
                  <a:fillRect t="-206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7789417" y="1061824"/>
                <a:ext cx="990720" cy="6589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sl-SI"/>
                </a:defPPr>
                <a:lvl1pPr>
                  <a:defRPr sz="3200" b="0" i="1">
                    <a:solidFill>
                      <a:srgbClr val="00B050"/>
                    </a:solidFill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sl-SI" i="1">
                        <a:latin typeface="Cambria Math"/>
                        <a:ea typeface="Cambria Math" panose="02040503050406030204" pitchFamily="18" charset="0"/>
                      </a:rPr>
                      <m:t>𝑡</m:t>
                    </m:r>
                    <m:r>
                      <a:rPr lang="sl-SI" i="1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417" y="1061824"/>
                <a:ext cx="990720" cy="6589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6154939" y="967925"/>
                <a:ext cx="1098058" cy="844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l-SI" sz="3200" i="1" dirty="0">
                  <a:solidFill>
                    <a:srgbClr val="0070C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939" y="967925"/>
                <a:ext cx="1098058" cy="8442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7756946" y="2235884"/>
                <a:ext cx="1148841" cy="6993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sl-SI"/>
                </a:defPPr>
                <a:lvl1pPr>
                  <a:defRPr sz="3200" b="0" i="1">
                    <a:solidFill>
                      <a:srgbClr val="00B050"/>
                    </a:solidFill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  <a:ea typeface="Cambria Math" panose="02040503050406030204" pitchFamily="18" charset="0"/>
                      </a:rPr>
                      <m:t>𝑎</m:t>
                    </m:r>
                    <m:r>
                      <a:rPr lang="sl-SI" i="1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sl-SI" dirty="0">
                    <a:latin typeface="Cambria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946" y="2235884"/>
                <a:ext cx="1148841" cy="6993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5967174" y="2377215"/>
                <a:ext cx="138268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sl-SI" sz="3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sl-SI" sz="3000" i="1" dirty="0">
                  <a:solidFill>
                    <a:srgbClr val="0070C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174" y="2377215"/>
                <a:ext cx="1382686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4"/>
              <p:cNvSpPr txBox="1"/>
              <p:nvPr/>
            </p:nvSpPr>
            <p:spPr>
              <a:xfrm>
                <a:off x="1555284" y="836681"/>
                <a:ext cx="1623778" cy="968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l-SI" sz="3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3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a:rPr lang="sl-SI" sz="3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l-SI" sz="3200" i="1" baseline="30000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284" y="836681"/>
                <a:ext cx="1623778" cy="9680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3177459" y="913739"/>
                <a:ext cx="1091837" cy="844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𝑎𝑣</m:t>
                          </m:r>
                          <m:r>
                            <a:rPr lang="sl-SI" sz="32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sl-SI" sz="32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l-SI" sz="3200" i="1" baseline="30000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459" y="913739"/>
                <a:ext cx="1091837" cy="844205"/>
              </a:xfrm>
              <a:prstGeom prst="rect">
                <a:avLst/>
              </a:prstGeom>
              <a:blipFill rotWithShape="0">
                <a:blip r:embed="rId8"/>
                <a:stretch>
                  <a:fillRect t="-65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4"/>
              <p:cNvSpPr txBox="1"/>
              <p:nvPr/>
            </p:nvSpPr>
            <p:spPr>
              <a:xfrm>
                <a:off x="4412434" y="911353"/>
                <a:ext cx="947952" cy="844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sl-SI" sz="32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sl-SI" sz="3200" i="1" baseline="30000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434" y="911353"/>
                <a:ext cx="947952" cy="844205"/>
              </a:xfrm>
              <a:prstGeom prst="rect">
                <a:avLst/>
              </a:prstGeom>
              <a:blipFill rotWithShape="0">
                <a:blip r:embed="rId9"/>
                <a:stretch>
                  <a:fillRect t="-724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2035114" y="2187549"/>
                <a:ext cx="1425839" cy="8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sl-SI" sz="32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sl-SI" sz="3200" i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114" y="2187549"/>
                <a:ext cx="1425839" cy="840999"/>
              </a:xfrm>
              <a:prstGeom prst="rect">
                <a:avLst/>
              </a:prstGeom>
              <a:blipFill rotWithShape="0">
                <a:blip r:embed="rId10"/>
                <a:stretch>
                  <a:fillRect t="-65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24"/>
              <p:cNvSpPr txBox="1"/>
              <p:nvPr/>
            </p:nvSpPr>
            <p:spPr>
              <a:xfrm>
                <a:off x="3487485" y="2124572"/>
                <a:ext cx="1130758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sl-SI" sz="3200" i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85" y="2124572"/>
                <a:ext cx="1130758" cy="92198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24"/>
              <p:cNvSpPr txBox="1"/>
              <p:nvPr/>
            </p:nvSpPr>
            <p:spPr>
              <a:xfrm>
                <a:off x="1852371" y="3395493"/>
                <a:ext cx="1791323" cy="8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sl-SI" sz="3200" i="1" baseline="300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𝐹𝑠</m:t>
                      </m:r>
                    </m:oMath>
                  </m:oMathPara>
                </a14:m>
                <a:endParaRPr lang="sl-SI" sz="3200" i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371" y="3395493"/>
                <a:ext cx="1791323" cy="840999"/>
              </a:xfrm>
              <a:prstGeom prst="rect">
                <a:avLst/>
              </a:prstGeom>
              <a:blipFill rotWithShape="0">
                <a:blip r:embed="rId12"/>
                <a:stretch>
                  <a:fillRect t="-65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ravokotnik 2"/>
          <p:cNvSpPr/>
          <p:nvPr/>
        </p:nvSpPr>
        <p:spPr>
          <a:xfrm>
            <a:off x="7118235" y="2369520"/>
            <a:ext cx="8055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dirty="0" smtClean="0">
                <a:ln w="3175">
                  <a:noFill/>
                </a:ln>
                <a:latin typeface="Cambria" panose="02040503050406030204" pitchFamily="18" charset="0"/>
                <a:ea typeface="Cambria Math" panose="02040503050406030204" pitchFamily="18" charset="0"/>
                <a:cs typeface="Verdana" pitchFamily="34" charset="0"/>
                <a:sym typeface="Wingdings" panose="05000000000000000000" pitchFamily="2" charset="2"/>
              </a:rPr>
              <a:t></a:t>
            </a:r>
            <a:endParaRPr lang="sl-SI" sz="2500" i="1" dirty="0" smtClean="0">
              <a:ln w="3175">
                <a:noFill/>
              </a:ln>
              <a:latin typeface="Cambria" panose="02040503050406030204" pitchFamily="18" charset="0"/>
              <a:ea typeface="Cambria Math" panose="02040503050406030204" pitchFamily="18" charset="0"/>
              <a:cs typeface="Verdana" pitchFamily="34" charset="0"/>
            </a:endParaRPr>
          </a:p>
        </p:txBody>
      </p:sp>
      <p:sp>
        <p:nvSpPr>
          <p:cNvPr id="18" name="Pravokotnik 2"/>
          <p:cNvSpPr/>
          <p:nvPr/>
        </p:nvSpPr>
        <p:spPr>
          <a:xfrm>
            <a:off x="7303212" y="1151501"/>
            <a:ext cx="43558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dirty="0" smtClean="0">
                <a:ln w="3175">
                  <a:noFill/>
                </a:ln>
                <a:latin typeface="Cambria" panose="02040503050406030204" pitchFamily="18" charset="0"/>
                <a:ea typeface="Cambria Math" panose="02040503050406030204" pitchFamily="18" charset="0"/>
                <a:cs typeface="Verdana" pitchFamily="34" charset="0"/>
                <a:sym typeface="Wingdings" panose="05000000000000000000" pitchFamily="2" charset="2"/>
              </a:rPr>
              <a:t></a:t>
            </a:r>
            <a:endParaRPr lang="sl-SI" sz="2500" i="1" dirty="0" smtClean="0">
              <a:ln w="3175">
                <a:noFill/>
              </a:ln>
              <a:latin typeface="Cambria" panose="02040503050406030204" pitchFamily="18" charset="0"/>
              <a:ea typeface="Cambria Math" panose="02040503050406030204" pitchFamily="18" charset="0"/>
              <a:cs typeface="Verdana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611546" y="913739"/>
            <a:ext cx="667967" cy="714816"/>
            <a:chOff x="3918056" y="1799435"/>
            <a:chExt cx="667967" cy="714816"/>
          </a:xfrm>
        </p:grpSpPr>
        <p:cxnSp>
          <p:nvCxnSpPr>
            <p:cNvPr id="20" name="Straight Connector 19"/>
            <p:cNvCxnSpPr/>
            <p:nvPr/>
          </p:nvCxnSpPr>
          <p:spPr>
            <a:xfrm flipV="1">
              <a:off x="3918056" y="1799435"/>
              <a:ext cx="279223" cy="28302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369110" y="2322412"/>
              <a:ext cx="216913" cy="1918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4"/>
              <p:cNvSpPr txBox="1"/>
              <p:nvPr/>
            </p:nvSpPr>
            <p:spPr>
              <a:xfrm>
                <a:off x="154837" y="2164691"/>
                <a:ext cx="1288366" cy="844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sl-SI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sl-SI" sz="3200" b="0" i="1" baseline="300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sl-SI" sz="3200" i="1" dirty="0">
                  <a:solidFill>
                    <a:srgbClr val="0070C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37" y="2164691"/>
                <a:ext cx="1288366" cy="844205"/>
              </a:xfrm>
              <a:prstGeom prst="rect">
                <a:avLst/>
              </a:prstGeom>
              <a:blipFill rotWithShape="0">
                <a:blip r:embed="rId13"/>
                <a:stretch>
                  <a:fillRect t="-647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Pravokotnik 2"/>
          <p:cNvSpPr/>
          <p:nvPr/>
        </p:nvSpPr>
        <p:spPr>
          <a:xfrm>
            <a:off x="1522968" y="2348266"/>
            <a:ext cx="43558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dirty="0" smtClean="0">
                <a:ln w="3175">
                  <a:noFill/>
                </a:ln>
                <a:latin typeface="Cambria" panose="02040503050406030204" pitchFamily="18" charset="0"/>
                <a:ea typeface="Cambria Math" panose="02040503050406030204" pitchFamily="18" charset="0"/>
                <a:cs typeface="Verdana" pitchFamily="34" charset="0"/>
                <a:sym typeface="Wingdings" panose="05000000000000000000" pitchFamily="2" charset="2"/>
              </a:rPr>
              <a:t></a:t>
            </a:r>
            <a:endParaRPr lang="sl-SI" sz="2500" i="1" dirty="0" smtClean="0">
              <a:ln w="3175">
                <a:noFill/>
              </a:ln>
              <a:latin typeface="Cambria" panose="02040503050406030204" pitchFamily="18" charset="0"/>
              <a:ea typeface="Cambria Math" panose="02040503050406030204" pitchFamily="18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4"/>
              <p:cNvSpPr txBox="1"/>
              <p:nvPr/>
            </p:nvSpPr>
            <p:spPr>
              <a:xfrm>
                <a:off x="3530219" y="4744187"/>
                <a:ext cx="2692212" cy="847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𝐀</m:t>
                      </m:r>
                      <m:r>
                        <a:rPr lang="sl-SI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𝐅𝐬</m:t>
                      </m:r>
                      <m:r>
                        <a:rPr lang="sl-SI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  <m:r>
                            <a:rPr lang="sl-SI" sz="32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𝐯</m:t>
                          </m:r>
                          <m:r>
                            <a:rPr lang="sl-SI" sz="3200" b="1" i="0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sl-SI" sz="32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219" y="4744187"/>
                <a:ext cx="2692212" cy="847220"/>
              </a:xfrm>
              <a:prstGeom prst="rect">
                <a:avLst/>
              </a:prstGeom>
              <a:blipFill rotWithShape="0">
                <a:blip r:embed="rId14"/>
                <a:stretch>
                  <a:fillRect t="-57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Pravokotnik 6"/>
          <p:cNvSpPr/>
          <p:nvPr/>
        </p:nvSpPr>
        <p:spPr>
          <a:xfrm>
            <a:off x="0" y="587261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 je produkt premika in sile, ki je vzporedna s potjo.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5823857" y="803273"/>
            <a:ext cx="0" cy="24515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avokotnik 6"/>
          <p:cNvSpPr/>
          <p:nvPr/>
        </p:nvSpPr>
        <p:spPr>
          <a:xfrm>
            <a:off x="0" y="392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Izpeljava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24"/>
              <p:cNvSpPr txBox="1"/>
              <p:nvPr/>
            </p:nvSpPr>
            <p:spPr>
              <a:xfrm>
                <a:off x="5253594" y="3383461"/>
                <a:ext cx="3526543" cy="818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𝑘𝑔𝑚</m:t>
                          </m:r>
                          <m:r>
                            <a:rPr lang="sl-SI" sz="28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l-SI" sz="2800" b="0" i="1" baseline="300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1</m:t>
                      </m:r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sl-SI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800" i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594" y="3383461"/>
                <a:ext cx="3526543" cy="818173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09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24" grpId="0"/>
      <p:bldP spid="25" grpId="0"/>
      <p:bldP spid="26" grpId="0"/>
      <p:bldP spid="27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 result for bimetal iron sheme"/>
          <p:cNvPicPr>
            <a:picLocks noChangeAspect="1" noChangeArrowheads="1"/>
          </p:cNvPicPr>
          <p:nvPr/>
        </p:nvPicPr>
        <p:blipFill rotWithShape="1"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28857" b="15544"/>
          <a:stretch/>
        </p:blipFill>
        <p:spPr bwMode="auto">
          <a:xfrm>
            <a:off x="0" y="209549"/>
            <a:ext cx="9144000" cy="415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57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976" t="28120" r="55308" b="24361"/>
          <a:stretch/>
        </p:blipFill>
        <p:spPr>
          <a:xfrm>
            <a:off x="2260738" y="209550"/>
            <a:ext cx="4622524" cy="414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45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256591"/>
              </p:ext>
            </p:extLst>
          </p:nvPr>
        </p:nvGraphicFramePr>
        <p:xfrm>
          <a:off x="1016000" y="984250"/>
          <a:ext cx="7112000" cy="551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" name="Image" r:id="rId3" imgW="5028480" imgH="3898080" progId="Photoshop.Image.13">
                  <p:embed/>
                </p:oleObj>
              </mc:Choice>
              <mc:Fallback>
                <p:oleObj name="Image" r:id="rId3" imgW="5028480" imgH="3898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6000" y="984250"/>
                        <a:ext cx="7112000" cy="5511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 raztezanje idealnega plina</a:t>
            </a:r>
          </a:p>
        </p:txBody>
      </p:sp>
      <p:sp>
        <p:nvSpPr>
          <p:cNvPr id="4" name="Pravokotnik 2"/>
          <p:cNvSpPr/>
          <p:nvPr/>
        </p:nvSpPr>
        <p:spPr>
          <a:xfrm>
            <a:off x="3594100" y="984250"/>
            <a:ext cx="660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</a:p>
        </p:txBody>
      </p:sp>
      <p:sp>
        <p:nvSpPr>
          <p:cNvPr id="5" name="Pravokotnik 2"/>
          <p:cNvSpPr/>
          <p:nvPr/>
        </p:nvSpPr>
        <p:spPr>
          <a:xfrm>
            <a:off x="7505700" y="5873750"/>
            <a:ext cx="469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70000" y="5613400"/>
            <a:ext cx="1993900" cy="882202"/>
          </a:xfrm>
          <a:prstGeom prst="ellipse">
            <a:avLst/>
          </a:prstGeom>
          <a:ln w="571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50"/>
              </a:solidFill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165100" y="4428202"/>
            <a:ext cx="2489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Absolutna ničla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 K = -273 °C</a:t>
            </a:r>
          </a:p>
        </p:txBody>
      </p:sp>
    </p:spTree>
    <p:extLst>
      <p:ext uri="{BB962C8B-B14F-4D97-AF65-F5344CB8AC3E}">
        <p14:creationId xmlns:p14="http://schemas.microsoft.com/office/powerpoint/2010/main" val="119294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90/8.2.3</a:t>
            </a:r>
          </a:p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90/8.2.6</a:t>
            </a:r>
          </a:p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91/8.2.9</a:t>
            </a:r>
            <a:endParaRPr lang="sl-SI" sz="3200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2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Notranja energija in toplota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8263956" y="183772"/>
            <a:ext cx="1010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95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-4" y="67309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Vsa telesa imajo notranjo energijo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Povečamo jo, če telo segrejemo (dovedemo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če opravimo delo (A).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533348" y="3860546"/>
                <a:ext cx="207729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𝐦𝐜𝐓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348" y="3860546"/>
                <a:ext cx="2077299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0" y="336321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odraža v absolutni temperaturi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telesa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merjeno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3324731" y="2452583"/>
                <a:ext cx="2494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𝐀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𝐐</m:t>
                      </m:r>
                    </m:oMath>
                  </m:oMathPara>
                </a14:m>
                <a:endParaRPr lang="sl-SI" sz="3200" b="1" dirty="0" smtClean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731" y="2452583"/>
                <a:ext cx="2494529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4" y="462198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–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specifična toplota snovi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oliko Q, da 1 kg segrejemo za 1 K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4" y="195525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Energijski</a:t>
            </a:r>
            <a:r>
              <a:rPr lang="en-GB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02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otnik 2"/>
          <p:cNvSpPr/>
          <p:nvPr/>
        </p:nvSpPr>
        <p:spPr>
          <a:xfrm>
            <a:off x="0" y="298071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(vode) = 4200 J/kg K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(ledu) = 2200 J/kg K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(vodne pare) = 2000 J/kg 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567526" y="2380073"/>
                <a:ext cx="20089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𝐐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𝐦𝐜</m:t>
                      </m:r>
                      <m:r>
                        <a:rPr lang="el-GR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526" y="2380073"/>
                <a:ext cx="2008948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4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105/8.6.1</a:t>
            </a:r>
          </a:p>
        </p:txBody>
      </p:sp>
    </p:spTree>
    <p:extLst>
      <p:ext uri="{BB962C8B-B14F-4D97-AF65-F5344CB8AC3E}">
        <p14:creationId xmlns:p14="http://schemas.microsoft.com/office/powerpoint/2010/main" val="101425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40849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sl-SI" sz="2500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25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(ledu) = 336 kJ/kg</a:t>
            </a:r>
          </a:p>
          <a:p>
            <a:pPr algn="ctr"/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sl-SI" sz="25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(vode) = 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2,26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MJ/kg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84954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t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oploto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(Q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1815188" y="1773143"/>
            <a:ext cx="13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taljenje: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24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5666009" y="1773142"/>
            <a:ext cx="1842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izparevanje: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endParaRPr lang="sl-SI" sz="24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Spremembe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agregatnih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stanj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5067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en-GB" sz="2500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nam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Q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potrebujemo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1 kg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stalimo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9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Agregatna stanja snovi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77704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Fazni prehodi (primer vode).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9" y="1370314"/>
            <a:ext cx="7953829" cy="5267135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101599" y="1263697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[°C]</a:t>
            </a:r>
          </a:p>
        </p:txBody>
      </p:sp>
      <p:sp>
        <p:nvSpPr>
          <p:cNvPr id="6" name="Pravokotnik 2"/>
          <p:cNvSpPr/>
          <p:nvPr/>
        </p:nvSpPr>
        <p:spPr>
          <a:xfrm>
            <a:off x="8037285" y="6397068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[s]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93484" y="4649154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endParaRPr lang="sl-SI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90068" y="3113913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523668" y="4432431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taljenje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5332184" y="2906523"/>
            <a:ext cx="1471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izparevanje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2359473" y="4823706"/>
            <a:ext cx="13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5332184" y="3275855"/>
            <a:ext cx="13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2524574" y="3240795"/>
            <a:ext cx="1739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mc∆T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1773751" y="5504314"/>
            <a:ext cx="650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(s)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4439254" y="3991002"/>
            <a:ext cx="650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(l)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7455573" y="2479393"/>
            <a:ext cx="650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(g)</a:t>
            </a:r>
          </a:p>
        </p:txBody>
      </p:sp>
      <p:sp>
        <p:nvSpPr>
          <p:cNvPr id="17" name="Pravokotnik 2"/>
          <p:cNvSpPr/>
          <p:nvPr/>
        </p:nvSpPr>
        <p:spPr>
          <a:xfrm>
            <a:off x="8263956" y="183772"/>
            <a:ext cx="1010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15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105/8.6.2</a:t>
            </a:r>
          </a:p>
          <a:p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106/8.6.4</a:t>
            </a:r>
            <a:endParaRPr lang="sl-SI" sz="3200" dirty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03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3571682" y="348138"/>
                <a:ext cx="1892056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𝐖</m:t>
                      </m:r>
                      <m:r>
                        <a:rPr lang="sl-SI" sz="3000" b="1" i="0" baseline="-250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</m:t>
                      </m:r>
                      <m:r>
                        <a:rPr lang="sl-SI" sz="3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l-SI" sz="3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𝐦𝐯</m:t>
                              </m:r>
                            </m:e>
                            <m:sup>
                              <m:r>
                                <a:rPr lang="sl-SI" sz="30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sz="3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682" y="348138"/>
                <a:ext cx="1892056" cy="9351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6"/>
          <p:cNvSpPr/>
          <p:nvPr/>
        </p:nvSpPr>
        <p:spPr>
          <a:xfrm>
            <a:off x="0" y="2399195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 je enako spremembi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kinetične energije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je delo rezultante zunanjih sil enako nič, se kinetična energija ohranja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2439287" y="1595041"/>
                <a:ext cx="410785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sub>
                      </m:sSub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𝐤𝐤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287" y="1595041"/>
                <a:ext cx="4107855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49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8579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Toplotna kapaciteta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3230281" y="1879647"/>
                <a:ext cx="19031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Q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mc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281" y="1879647"/>
                <a:ext cx="1903150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54276" y="2468155"/>
                <a:ext cx="1659493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mc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num>
                        <m:den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276" y="2468155"/>
                <a:ext cx="1659493" cy="92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2946571" y="2715583"/>
                <a:ext cx="7407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571" y="2715583"/>
                <a:ext cx="740780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0" y="389501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Toplotna kapaciteta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(C) pove, koliko toplote (Q) potrebujemo,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vso snov segrejemo za 1 K.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60439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predmet s stalno maso (npr. posoda, streha),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 izračunamo toplotno kapaciteto (C).</a:t>
            </a:r>
          </a:p>
        </p:txBody>
      </p:sp>
    </p:spTree>
    <p:extLst>
      <p:ext uri="{BB962C8B-B14F-4D97-AF65-F5344CB8AC3E}">
        <p14:creationId xmlns:p14="http://schemas.microsoft.com/office/powerpoint/2010/main" val="128536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94830"/>
            <a:ext cx="9144000" cy="1523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58/3 </a:t>
            </a:r>
            <a:r>
              <a:rPr lang="sl-SI" dirty="0" smtClean="0">
                <a:ln w="3175"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[24Wh]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Izračunaj toplotno kapaciteto kosa aluminija z maso 10 kg. Kolikšna toplota segreje ta kos za 10 °C?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(Al) = 0,24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Wh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kgK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2339752" y="2420888"/>
            <a:ext cx="679268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prevajanjem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mešanjem (s konvekcijo)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sevanjem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270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Prenašanje toplote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139843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Toplota se prenaša na različne načine.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8263956" y="183772"/>
            <a:ext cx="1010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103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53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okumenti\Delo\OŠ Gabrovka\F9\Toplotni tok\t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16" y="1252729"/>
            <a:ext cx="6906768" cy="51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5"/>
          <p:cNvSpPr/>
          <p:nvPr/>
        </p:nvSpPr>
        <p:spPr>
          <a:xfrm>
            <a:off x="0" y="20726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Hladna skodelica čaja se segreje zaradi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prevajanja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toplote med vročim čajem in skodelico.</a:t>
            </a:r>
          </a:p>
        </p:txBody>
      </p:sp>
    </p:spTree>
    <p:extLst>
      <p:ext uri="{BB962C8B-B14F-4D97-AF65-F5344CB8AC3E}">
        <p14:creationId xmlns:p14="http://schemas.microsoft.com/office/powerpoint/2010/main" val="5239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kumenti\Delo\OŠ Gabrovka\F9\Toplotni tok\infra-pec-in-18v-2570301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060"/>
            <a:ext cx="9153253" cy="609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-2" y="432484"/>
            <a:ext cx="914400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Infrardeči grelnik toploto seva.</a:t>
            </a:r>
          </a:p>
        </p:txBody>
      </p:sp>
    </p:spTree>
    <p:extLst>
      <p:ext uri="{BB962C8B-B14F-4D97-AF65-F5344CB8AC3E}">
        <p14:creationId xmlns:p14="http://schemas.microsoft.com/office/powerpoint/2010/main" val="42329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Dokumenti\Delo\OŠ Gabrovka\F9\Toplotni tok\sunearthcompa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837"/>
            <a:ext cx="7164288" cy="691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51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kumenti\Delo\OŠ Gabrovka\F9\Toplotni tok\Bachelor-Cooking_Boil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40" y="0"/>
            <a:ext cx="8485632" cy="685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977104" y="108232"/>
            <a:ext cx="78433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 načinov prenosa toplote je na sliki?</a:t>
            </a:r>
          </a:p>
        </p:txBody>
      </p:sp>
    </p:spTree>
    <p:extLst>
      <p:ext uri="{BB962C8B-B14F-4D97-AF65-F5344CB8AC3E}">
        <p14:creationId xmlns:p14="http://schemas.microsoft.com/office/powerpoint/2010/main" val="270716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15"/>
          <p:cNvSpPr/>
          <p:nvPr/>
        </p:nvSpPr>
        <p:spPr>
          <a:xfrm>
            <a:off x="0" y="106703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Toplota, ki jo telo v eni sekundi odda hladnejši okolici,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pa jo iz toplejše okolice prejme, je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toplotni tok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1"/>
              <p:cNvSpPr txBox="1"/>
              <p:nvPr/>
            </p:nvSpPr>
            <p:spPr>
              <a:xfrm>
                <a:off x="1396514" y="2031634"/>
                <a:ext cx="1403526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𝐏</m:t>
                      </m:r>
                      <m:r>
                        <a:rPr lang="sl-SI" sz="3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𝐐</m:t>
                          </m:r>
                        </m:num>
                        <m:den>
                          <m:r>
                            <a:rPr lang="sl-SI" sz="30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514" y="2031634"/>
                <a:ext cx="1403526" cy="9596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22"/>
              <p:cNvSpPr txBox="1"/>
              <p:nvPr/>
            </p:nvSpPr>
            <p:spPr>
              <a:xfrm>
                <a:off x="5640272" y="1983736"/>
                <a:ext cx="2170146" cy="1119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sz="3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𝐖</m:t>
                          </m:r>
                          <m:r>
                            <a:rPr lang="sl-SI" sz="3000" b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= </m:t>
                          </m:r>
                          <m:f>
                            <m:fPr>
                              <m:ctrlPr>
                                <a:rPr lang="sl-SI" sz="3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0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sl-SI" sz="3000" b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𝐉</m:t>
                              </m:r>
                            </m:num>
                            <m:den>
                              <m:r>
                                <a:rPr lang="sl-SI" sz="30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sl-SI" sz="3000" b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𝐬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PoljeZBesedilom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272" y="1983736"/>
                <a:ext cx="2170146" cy="11197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Prenašanje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toplote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</a:t>
            </a:r>
            <a:r>
              <a:rPr lang="sl-SI" sz="2500" b="1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Toplotni tok</a:t>
            </a:r>
          </a:p>
        </p:txBody>
      </p:sp>
      <p:pic>
        <p:nvPicPr>
          <p:cNvPr id="10" name="Picture 2" descr="D:\Dokumenti\Delo\OŠ Gabrovka\F9\Toplotni tok\Scorpion-cola-thermal-bottle-stainless-steel-vacuum-cup-vacuum-insulation-pot-sports-bottle-freeshippi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59" y="3196964"/>
            <a:ext cx="3661036" cy="366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72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kumenti\Delo\OŠ Gabrovka\F9\Toplotni tok\surveys_therm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704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81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270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Prenašanje toplote</a:t>
            </a:r>
            <a:r>
              <a:rPr lang="en-GB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</a:t>
            </a:r>
            <a:r>
              <a:rPr lang="sl-SI" sz="2500" b="1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Toplotna prevodnost</a:t>
            </a:r>
          </a:p>
        </p:txBody>
      </p:sp>
      <p:sp>
        <p:nvSpPr>
          <p:cNvPr id="3" name="Pravokotnik 15"/>
          <p:cNvSpPr/>
          <p:nvPr/>
        </p:nvSpPr>
        <p:spPr>
          <a:xfrm>
            <a:off x="0" y="917872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Toplotni tok (P) je odvisen od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toplotne prevodnosti snovi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prereza (S) skozi katerega teče toplota,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temperaturne razlike (∆T) na obeh straneh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ter debeline (d).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1"/>
              <p:cNvSpPr txBox="1"/>
              <p:nvPr/>
            </p:nvSpPr>
            <p:spPr>
              <a:xfrm>
                <a:off x="3570475" y="3247626"/>
                <a:ext cx="2003049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𝐏</m:t>
                      </m:r>
                      <m:r>
                        <a:rPr lang="sl-SI" sz="3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3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𝛌</m:t>
                      </m:r>
                      <m:r>
                        <a:rPr lang="sl-SI" sz="30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𝐒</m:t>
                      </m:r>
                      <m:f>
                        <m:fPr>
                          <m:ctrlPr>
                            <a:rPr lang="sl-SI" sz="3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0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0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𝐓</m:t>
                          </m:r>
                        </m:num>
                        <m:den>
                          <m:r>
                            <a:rPr lang="sl-SI" sz="30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den>
                      </m:f>
                    </m:oMath>
                  </m:oMathPara>
                </a14:m>
                <a:endParaRPr lang="sl-SI" sz="3000" b="1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475" y="3247626"/>
                <a:ext cx="2003049" cy="9596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5"/>
          <p:cNvSpPr/>
          <p:nvPr/>
        </p:nvSpPr>
        <p:spPr>
          <a:xfrm>
            <a:off x="0" y="451902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Dobri prevodniki toplote imajo </a:t>
            </a:r>
            <a:r>
              <a:rPr lang="el-GR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&gt; 100 W/Km,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izolatorji pa </a:t>
            </a:r>
            <a:r>
              <a:rPr lang="el-GR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&lt;&lt; 1 W/Km.</a:t>
            </a:r>
          </a:p>
        </p:txBody>
      </p:sp>
    </p:spTree>
    <p:extLst>
      <p:ext uri="{BB962C8B-B14F-4D97-AF65-F5344CB8AC3E}">
        <p14:creationId xmlns:p14="http://schemas.microsoft.com/office/powerpoint/2010/main" val="246643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2"/>
          <p:cNvSpPr/>
          <p:nvPr/>
        </p:nvSpPr>
        <p:spPr>
          <a:xfrm>
            <a:off x="0" y="210669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350 N opravi na neznani poti 4200 J dela.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kako dolgi poti deluje?</a:t>
            </a:r>
          </a:p>
        </p:txBody>
      </p:sp>
      <p:sp>
        <p:nvSpPr>
          <p:cNvPr id="9" name="Pravokotnik 2"/>
          <p:cNvSpPr/>
          <p:nvPr/>
        </p:nvSpPr>
        <p:spPr>
          <a:xfrm>
            <a:off x="0" y="160404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Voziček z maso 270 g miruje. S kolikšno hitrostjo se giblje,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je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nanj na razdalji 48 dm delovala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50 N?</a:t>
            </a:r>
          </a:p>
        </p:txBody>
      </p:sp>
    </p:spTree>
    <p:extLst>
      <p:ext uri="{BB962C8B-B14F-4D97-AF65-F5344CB8AC3E}">
        <p14:creationId xmlns:p14="http://schemas.microsoft.com/office/powerpoint/2010/main" val="265346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047643"/>
              </p:ext>
            </p:extLst>
          </p:nvPr>
        </p:nvGraphicFramePr>
        <p:xfrm>
          <a:off x="1511808" y="299720"/>
          <a:ext cx="6096000" cy="6141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500" dirty="0" smtClean="0">
                          <a:latin typeface="Cambria" panose="02040503050406030204" pitchFamily="18" charset="0"/>
                        </a:rPr>
                        <a:t>λ</a:t>
                      </a:r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 (W/Km)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srebro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420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zlato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310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železo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led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2,2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beton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2,0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porcelan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1,4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0,8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 (20 °C)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0,58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smrekovina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0,13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volna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0,045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stiropor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0,040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 (20 °C)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0,025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28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</a:t>
            </a:r>
            <a:r>
              <a:rPr lang="sl-SI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8.6.13</a:t>
            </a:r>
            <a:endParaRPr lang="sl-SI" sz="3200" dirty="0" smtClean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sl-SI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</a:t>
            </a:r>
            <a:r>
              <a:rPr lang="sl-SI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8.6.14</a:t>
            </a:r>
          </a:p>
          <a:p>
            <a:r>
              <a:rPr lang="sl-SI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</a:t>
            </a:r>
            <a:r>
              <a:rPr lang="sl-SI" sz="3200" dirty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3200" dirty="0" smtClean="0">
                <a:ln w="3175">
                  <a:noFill/>
                </a:ln>
                <a:solidFill>
                  <a:srgbClr val="00B0F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8.6.15</a:t>
            </a:r>
            <a:endParaRPr lang="en-GB" sz="3200" dirty="0">
              <a:ln w="3175">
                <a:noFill/>
              </a:ln>
              <a:solidFill>
                <a:srgbClr val="00B0F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8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1980958"/>
            <a:ext cx="9144000" cy="1523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58/6 </a:t>
            </a:r>
            <a:r>
              <a:rPr lang="sl-SI" dirty="0" smtClean="0">
                <a:ln w="3175"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[10 °C]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toplotno izolirani posodi zmešamo 2 kg tople vode s temperaturo 30 °C in 4 kg ledeno mrzle vode s temperaturo 0 °C. Kolikšna je zmesna temperatura?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3852430"/>
            <a:ext cx="9144000" cy="19082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58/9 </a:t>
            </a:r>
            <a:r>
              <a:rPr lang="sl-SI" dirty="0" smtClean="0">
                <a:ln w="3175"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[1,5 °C]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višine 100 m spustimo na trda tla kepo svinca. Za koliko stopinj se segreje kepa, če predpostavimo, da se 80 % sproščene energije porabi za segrevanje svinca?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Pb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0,15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Wh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kgK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24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ll4desktop.com/data_images/original/4248127-f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3" y="0"/>
            <a:ext cx="9170642" cy="614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3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3.bp.blogspot.com/-4fWU5tq6XUc/Tt12CXI313I/AAAAAAAAMAM/4oFDHZoGTLQ/s1600/MoldyW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7050" y="2233654"/>
            <a:ext cx="6934200" cy="462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ites.middlebury.edu/lis/files/2015/02/6301668033_0962da2a77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-8636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1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-1" y="1888215"/>
          <a:ext cx="9144000" cy="48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ravokotnik 2"/>
          <p:cNvSpPr/>
          <p:nvPr/>
        </p:nvSpPr>
        <p:spPr>
          <a:xfrm>
            <a:off x="0" y="8579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 zraka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-1" y="55196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zraku je vedno nekaj vlage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pare)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Višja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T,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vlage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sprejme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8410121" y="6247286"/>
            <a:ext cx="827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[°C]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166257" y="1658672"/>
            <a:ext cx="1306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 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[g/m</a:t>
            </a:r>
            <a:r>
              <a:rPr lang="sl-SI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95490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6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8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4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6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8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2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4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6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8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2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4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6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8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/>
        </p:bldSub>
      </p:bldGraphic>
      <p:bldP spid="3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ygrometer to measure humidity in the ai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054"/>
            <a:ext cx="4253965" cy="638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catalogue.museogalileo.it/images/cat/oggetti_944/8528_3202_1711-008_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313" y="477054"/>
            <a:ext cx="2989611" cy="55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0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higrometrom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129908" y="6172657"/>
            <a:ext cx="399415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1400 Leonardo da Vinci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253965" y="5980297"/>
            <a:ext cx="48900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1783 Horace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Bénédict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de Saussure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(s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človeškim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lasom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6" name="Picture 6" descr="http://1.bp.blogspot.com/_9H_RaDVwLmU/TRyzc_huAZI/AAAAAAAAABI/f2V3r-jNdWQ/s1600/Hygrometer+Analo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81" y="477952"/>
            <a:ext cx="6548438" cy="63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37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3682909" y="1372549"/>
                <a:ext cx="1778179" cy="9187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ρRT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909" y="1372549"/>
                <a:ext cx="1778179" cy="9187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0" y="2036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Trenutno količino vlage v zraku izrazimo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delnim tlakom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ga ta vlaga povzroča.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259847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 je v zraku pri izbrani T maksimalna količina vlage,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smo dosegli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nasičen parni tlak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vode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-2" y="3767405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Razmerje med delnim parnim tlakom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nasičenim parnim tlakom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vode,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imenujemo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relativna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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3921916" y="5321052"/>
                <a:ext cx="1300164" cy="926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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916" y="5321052"/>
                <a:ext cx="1300164" cy="926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5932712" y="5545825"/>
            <a:ext cx="25690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eta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17590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03623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sicer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nenasičen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 ohladi do te mere,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se iz njega izločajo vodne kapljice (postane nasičen),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smo dosegli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temperaturo rosišča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804174"/>
            <a:ext cx="9144000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 112/1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delni tlak vodne pare v zraku pri 20 °C,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je njegova gostota 22 g/m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3465461"/>
            <a:ext cx="9144000" cy="1523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 112/4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relativna vlažnost zraka pri 25 °C,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je rosišče pri 10 °C?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(25 °C) = 23,4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mbar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;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(10 °C) = 12,3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mbar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7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Naslov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Pomembno besedilo:</a:t>
            </a:r>
          </a:p>
          <a:p>
            <a:pPr algn="ctr"/>
            <a:r>
              <a:rPr lang="sl-SI" sz="32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Pomembno besedilo v modri barvi.</a:t>
            </a:r>
            <a:endParaRPr lang="sl-SI" sz="32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kar tako.</a:t>
            </a:r>
          </a:p>
        </p:txBody>
      </p:sp>
    </p:spTree>
    <p:extLst>
      <p:ext uri="{BB962C8B-B14F-4D97-AF65-F5344CB8AC3E}">
        <p14:creationId xmlns:p14="http://schemas.microsoft.com/office/powerpoint/2010/main" val="20980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883193" y="2200950"/>
            <a:ext cx="5568977" cy="213212"/>
          </a:xfrm>
          <a:prstGeom prst="rect">
            <a:avLst/>
          </a:prstGeom>
          <a:pattFill prst="dk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1241588" y="1051301"/>
            <a:ext cx="2751506" cy="1159923"/>
            <a:chOff x="1255415" y="1051732"/>
            <a:chExt cx="2751506" cy="1159923"/>
          </a:xfrm>
        </p:grpSpPr>
        <p:sp>
          <p:nvSpPr>
            <p:cNvPr id="3" name="Pravokotnik 2"/>
            <p:cNvSpPr/>
            <p:nvPr/>
          </p:nvSpPr>
          <p:spPr>
            <a:xfrm>
              <a:off x="1255415" y="1510900"/>
              <a:ext cx="1392964" cy="7007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2000" baseline="-25000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x</a:t>
              </a:r>
              <a:endParaRPr lang="sl-SI" sz="2000" baseline="-250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  <p:cxnSp>
          <p:nvCxnSpPr>
            <p:cNvPr id="6" name="Raven puščični povezovalnik 5"/>
            <p:cNvCxnSpPr>
              <a:stCxn id="3" idx="3"/>
            </p:cNvCxnSpPr>
            <p:nvPr/>
          </p:nvCxnSpPr>
          <p:spPr>
            <a:xfrm flipV="1">
              <a:off x="2648379" y="1861277"/>
              <a:ext cx="1358542" cy="1"/>
            </a:xfrm>
            <a:prstGeom prst="straightConnector1">
              <a:avLst/>
            </a:prstGeom>
            <a:ln w="19050">
              <a:solidFill>
                <a:srgbClr val="0070C0"/>
              </a:solidFill>
              <a:miter lim="800000"/>
              <a:headEnd type="none" w="med" len="med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Pravokotnik 6"/>
            <p:cNvSpPr/>
            <p:nvPr/>
          </p:nvSpPr>
          <p:spPr>
            <a:xfrm>
              <a:off x="1729932" y="1051732"/>
              <a:ext cx="44114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l-SI" sz="2400" dirty="0">
                  <a:latin typeface="Cambria" panose="02040503050406030204" pitchFamily="18" charset="0"/>
                </a:rPr>
                <a:t>m</a:t>
              </a:r>
              <a:endParaRPr lang="sl-SI" sz="2400" baseline="-25000" dirty="0">
                <a:latin typeface="Cambria" panose="02040503050406030204" pitchFamily="18" charset="0"/>
              </a:endParaRPr>
            </a:p>
          </p:txBody>
        </p:sp>
        <p:sp>
          <p:nvSpPr>
            <p:cNvPr id="8" name="Pravokotnik 7"/>
            <p:cNvSpPr/>
            <p:nvPr/>
          </p:nvSpPr>
          <p:spPr>
            <a:xfrm>
              <a:off x="3142488" y="1384226"/>
              <a:ext cx="3497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l-SI" sz="2400" dirty="0" smtClean="0">
                  <a:latin typeface="Cambria" panose="02040503050406030204" pitchFamily="18" charset="0"/>
                </a:rPr>
                <a:t>F</a:t>
              </a:r>
              <a:endParaRPr lang="sl-SI" sz="2400" baseline="-25000" dirty="0">
                <a:latin typeface="Cambria" panose="02040503050406030204" pitchFamily="18" charset="0"/>
              </a:endParaRPr>
            </a:p>
          </p:txBody>
        </p:sp>
      </p:grpSp>
      <p:sp>
        <p:nvSpPr>
          <p:cNvPr id="9" name="Pravokotnik 8"/>
          <p:cNvSpPr/>
          <p:nvPr/>
        </p:nvSpPr>
        <p:spPr>
          <a:xfrm>
            <a:off x="1241588" y="1505619"/>
            <a:ext cx="1392964" cy="70075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aseline="-25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x</a:t>
            </a:r>
            <a:endParaRPr lang="sl-SI" sz="2000" baseline="-25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12" name="Raven puščični povezovalnik 11"/>
          <p:cNvCxnSpPr/>
          <p:nvPr/>
        </p:nvCxnSpPr>
        <p:spPr>
          <a:xfrm>
            <a:off x="1948344" y="2609098"/>
            <a:ext cx="2079125" cy="6123"/>
          </a:xfrm>
          <a:prstGeom prst="straightConnector1">
            <a:avLst/>
          </a:prstGeom>
          <a:ln w="12700">
            <a:solidFill>
              <a:schemeClr val="tx1"/>
            </a:solidFill>
            <a:miter lim="800000"/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 flipH="1">
            <a:off x="1938070" y="1795463"/>
            <a:ext cx="0" cy="108000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/>
          <p:nvPr/>
        </p:nvCxnSpPr>
        <p:spPr>
          <a:xfrm flipH="1">
            <a:off x="4027469" y="1794521"/>
            <a:ext cx="0" cy="1080000"/>
          </a:xfrm>
          <a:prstGeom prst="straightConnector1">
            <a:avLst/>
          </a:prstGeom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avokotnik 18"/>
          <p:cNvSpPr/>
          <p:nvPr/>
        </p:nvSpPr>
        <p:spPr>
          <a:xfrm>
            <a:off x="2818961" y="2534814"/>
            <a:ext cx="317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latin typeface="Cambria" panose="02040503050406030204" pitchFamily="18" charset="0"/>
              </a:rPr>
              <a:t>s</a:t>
            </a:r>
            <a:endParaRPr lang="sl-SI" sz="2400" baseline="-25000" dirty="0">
              <a:latin typeface="Cambria" panose="02040503050406030204" pitchFamily="18" charset="0"/>
            </a:endParaRPr>
          </a:p>
        </p:txBody>
      </p:sp>
      <p:sp>
        <p:nvSpPr>
          <p:cNvPr id="20" name="Pravokotnik 19"/>
          <p:cNvSpPr/>
          <p:nvPr/>
        </p:nvSpPr>
        <p:spPr>
          <a:xfrm>
            <a:off x="883193" y="5034905"/>
            <a:ext cx="5568977" cy="213212"/>
          </a:xfrm>
          <a:prstGeom prst="rect">
            <a:avLst/>
          </a:prstGeom>
          <a:pattFill prst="dk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sp>
        <p:nvSpPr>
          <p:cNvPr id="22" name="Pravokotnik 21"/>
          <p:cNvSpPr/>
          <p:nvPr/>
        </p:nvSpPr>
        <p:spPr>
          <a:xfrm>
            <a:off x="1246866" y="4344424"/>
            <a:ext cx="1392964" cy="700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aseline="-25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x</a:t>
            </a:r>
            <a:endParaRPr lang="sl-SI" sz="2000" baseline="-25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Pravokotnik 23"/>
          <p:cNvSpPr/>
          <p:nvPr/>
        </p:nvSpPr>
        <p:spPr>
          <a:xfrm>
            <a:off x="1716105" y="388525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latin typeface="Cambria" panose="02040503050406030204" pitchFamily="18" charset="0"/>
              </a:rPr>
              <a:t>m</a:t>
            </a:r>
            <a:endParaRPr lang="sl-SI" sz="2400" baseline="-25000" dirty="0">
              <a:latin typeface="Cambria" panose="02040503050406030204" pitchFamily="18" charset="0"/>
            </a:endParaRPr>
          </a:p>
        </p:txBody>
      </p:sp>
      <p:sp>
        <p:nvSpPr>
          <p:cNvPr id="26" name="Pravokotnik 25"/>
          <p:cNvSpPr/>
          <p:nvPr/>
        </p:nvSpPr>
        <p:spPr>
          <a:xfrm>
            <a:off x="1241588" y="4339574"/>
            <a:ext cx="1392964" cy="70075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aseline="-25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x</a:t>
            </a:r>
            <a:endParaRPr lang="sl-SI" sz="2000" baseline="-25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grpSp>
        <p:nvGrpSpPr>
          <p:cNvPr id="53" name="Skupina 52"/>
          <p:cNvGrpSpPr/>
          <p:nvPr/>
        </p:nvGrpSpPr>
        <p:grpSpPr>
          <a:xfrm>
            <a:off x="1938070" y="4629418"/>
            <a:ext cx="3055170" cy="1201016"/>
            <a:chOff x="1938070" y="4629418"/>
            <a:chExt cx="3055170" cy="1201016"/>
          </a:xfrm>
        </p:grpSpPr>
        <p:cxnSp>
          <p:nvCxnSpPr>
            <p:cNvPr id="27" name="Raven puščični povezovalnik 26"/>
            <p:cNvCxnSpPr/>
            <p:nvPr/>
          </p:nvCxnSpPr>
          <p:spPr>
            <a:xfrm>
              <a:off x="1948344" y="5463683"/>
              <a:ext cx="304489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miter lim="800000"/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aven puščični povezovalnik 27"/>
            <p:cNvCxnSpPr/>
            <p:nvPr/>
          </p:nvCxnSpPr>
          <p:spPr>
            <a:xfrm flipH="1">
              <a:off x="1938070" y="4629418"/>
              <a:ext cx="0" cy="108000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aven puščični povezovalnik 28"/>
            <p:cNvCxnSpPr/>
            <p:nvPr/>
          </p:nvCxnSpPr>
          <p:spPr>
            <a:xfrm flipH="1">
              <a:off x="4993240" y="4629418"/>
              <a:ext cx="0" cy="108000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ravokotnik 29"/>
            <p:cNvSpPr/>
            <p:nvPr/>
          </p:nvSpPr>
          <p:spPr>
            <a:xfrm>
              <a:off x="2818961" y="5368769"/>
              <a:ext cx="31771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l-SI" sz="2400" dirty="0">
                  <a:latin typeface="Cambria" panose="02040503050406030204" pitchFamily="18" charset="0"/>
                </a:rPr>
                <a:t>s</a:t>
              </a:r>
              <a:endParaRPr lang="sl-SI" sz="2400" baseline="-25000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578410" y="3896780"/>
            <a:ext cx="1679655" cy="808676"/>
            <a:chOff x="3837728" y="3374339"/>
            <a:chExt cx="1679655" cy="808676"/>
          </a:xfrm>
        </p:grpSpPr>
        <p:grpSp>
          <p:nvGrpSpPr>
            <p:cNvPr id="49" name="Skupina 48"/>
            <p:cNvGrpSpPr/>
            <p:nvPr/>
          </p:nvGrpSpPr>
          <p:grpSpPr>
            <a:xfrm>
              <a:off x="3885873" y="3721350"/>
              <a:ext cx="1620000" cy="461665"/>
              <a:chOff x="2634551" y="4290348"/>
              <a:chExt cx="1620000" cy="461665"/>
            </a:xfrm>
          </p:grpSpPr>
          <p:cxnSp>
            <p:nvCxnSpPr>
              <p:cNvPr id="32" name="Raven puščični povezovalnik 31"/>
              <p:cNvCxnSpPr/>
              <p:nvPr/>
            </p:nvCxnSpPr>
            <p:spPr>
              <a:xfrm>
                <a:off x="2634551" y="4735202"/>
                <a:ext cx="1620000" cy="0"/>
              </a:xfrm>
              <a:prstGeom prst="straightConnector1">
                <a:avLst/>
              </a:prstGeom>
              <a:ln w="19050">
                <a:solidFill>
                  <a:srgbClr val="0070C0"/>
                </a:solidFill>
                <a:miter lim="800000"/>
                <a:headEnd type="none" w="med" len="med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Pravokotnik 42"/>
              <p:cNvSpPr/>
              <p:nvPr/>
            </p:nvSpPr>
            <p:spPr>
              <a:xfrm>
                <a:off x="3530176" y="4290348"/>
                <a:ext cx="6562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sl-SI" sz="2400" dirty="0" err="1" smtClean="0">
                    <a:latin typeface="Cambria" panose="02040503050406030204" pitchFamily="18" charset="0"/>
                  </a:rPr>
                  <a:t>F</a:t>
                </a:r>
                <a:r>
                  <a:rPr lang="sl-SI" sz="2400" baseline="-25000" dirty="0" err="1" smtClean="0">
                    <a:latin typeface="Cambria" panose="02040503050406030204" pitchFamily="18" charset="0"/>
                  </a:rPr>
                  <a:t>vzp</a:t>
                </a:r>
                <a:endParaRPr lang="sl-SI" sz="2400" baseline="-25000" dirty="0">
                  <a:latin typeface="Cambria" panose="02040503050406030204" pitchFamily="18" charset="0"/>
                </a:endParaRPr>
              </a:p>
            </p:txBody>
          </p:sp>
        </p:grpSp>
        <p:grpSp>
          <p:nvGrpSpPr>
            <p:cNvPr id="55" name="Skupina 54"/>
            <p:cNvGrpSpPr/>
            <p:nvPr/>
          </p:nvGrpSpPr>
          <p:grpSpPr>
            <a:xfrm>
              <a:off x="3837728" y="3374339"/>
              <a:ext cx="1679655" cy="794934"/>
              <a:chOff x="2580174" y="3940756"/>
              <a:chExt cx="1679655" cy="794934"/>
            </a:xfrm>
          </p:grpSpPr>
          <p:grpSp>
            <p:nvGrpSpPr>
              <p:cNvPr id="54" name="Skupina 53"/>
              <p:cNvGrpSpPr/>
              <p:nvPr/>
            </p:nvGrpSpPr>
            <p:grpSpPr>
              <a:xfrm>
                <a:off x="2639829" y="3940756"/>
                <a:ext cx="1620000" cy="794934"/>
                <a:chOff x="2639829" y="3940756"/>
                <a:chExt cx="1620000" cy="794934"/>
              </a:xfrm>
            </p:grpSpPr>
            <p:cxnSp>
              <p:nvCxnSpPr>
                <p:cNvPr id="23" name="Raven puščični povezovalnik 22"/>
                <p:cNvCxnSpPr/>
                <p:nvPr/>
              </p:nvCxnSpPr>
              <p:spPr>
                <a:xfrm flipV="1">
                  <a:off x="2639829" y="4015690"/>
                  <a:ext cx="1620000" cy="720000"/>
                </a:xfrm>
                <a:prstGeom prst="straightConnector1">
                  <a:avLst/>
                </a:prstGeom>
                <a:ln w="19050">
                  <a:solidFill>
                    <a:srgbClr val="0070C0"/>
                  </a:solidFill>
                  <a:miter lim="800000"/>
                  <a:headEnd type="none" w="med" len="med"/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Pravokotnik 24"/>
                <p:cNvSpPr/>
                <p:nvPr/>
              </p:nvSpPr>
              <p:spPr>
                <a:xfrm>
                  <a:off x="3269663" y="3940756"/>
                  <a:ext cx="34977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sl-SI" sz="2400" dirty="0" smtClean="0">
                      <a:latin typeface="Cambria" panose="02040503050406030204" pitchFamily="18" charset="0"/>
                    </a:rPr>
                    <a:t>F</a:t>
                  </a:r>
                  <a:endParaRPr lang="sl-SI" sz="2400" baseline="-25000" dirty="0">
                    <a:latin typeface="Cambria" panose="02040503050406030204" pitchFamily="18" charset="0"/>
                  </a:endParaRPr>
                </a:p>
              </p:txBody>
            </p:sp>
          </p:grpSp>
          <p:grpSp>
            <p:nvGrpSpPr>
              <p:cNvPr id="48" name="Skupina 47"/>
              <p:cNvGrpSpPr/>
              <p:nvPr/>
            </p:nvGrpSpPr>
            <p:grpSpPr>
              <a:xfrm>
                <a:off x="2580174" y="4005416"/>
                <a:ext cx="639983" cy="720000"/>
                <a:chOff x="2580174" y="4005416"/>
                <a:chExt cx="639983" cy="720000"/>
              </a:xfrm>
            </p:grpSpPr>
            <p:cxnSp>
              <p:nvCxnSpPr>
                <p:cNvPr id="37" name="Raven puščični povezovalnik 36"/>
                <p:cNvCxnSpPr/>
                <p:nvPr/>
              </p:nvCxnSpPr>
              <p:spPr>
                <a:xfrm flipV="1">
                  <a:off x="2644825" y="4005416"/>
                  <a:ext cx="0" cy="720000"/>
                </a:xfrm>
                <a:prstGeom prst="straightConnector1">
                  <a:avLst/>
                </a:prstGeom>
                <a:ln w="19050">
                  <a:solidFill>
                    <a:srgbClr val="0070C0"/>
                  </a:solidFill>
                  <a:miter lim="800000"/>
                  <a:headEnd type="none" w="med" len="med"/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Pravokotnik 43"/>
                <p:cNvSpPr/>
                <p:nvPr/>
              </p:nvSpPr>
              <p:spPr>
                <a:xfrm>
                  <a:off x="2580174" y="4048086"/>
                  <a:ext cx="63998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sl-SI" sz="2400" dirty="0" err="1" smtClean="0">
                      <a:latin typeface="Cambria" panose="02040503050406030204" pitchFamily="18" charset="0"/>
                    </a:rPr>
                    <a:t>F</a:t>
                  </a:r>
                  <a:r>
                    <a:rPr lang="sl-SI" sz="2400" baseline="-25000" dirty="0" err="1" smtClean="0">
                      <a:latin typeface="Cambria" panose="02040503050406030204" pitchFamily="18" charset="0"/>
                    </a:rPr>
                    <a:t>pra</a:t>
                  </a:r>
                  <a:endParaRPr lang="sl-SI" sz="2400" baseline="-25000" dirty="0">
                    <a:latin typeface="Cambria" panose="02040503050406030204" pitchFamily="18" charset="0"/>
                  </a:endParaRPr>
                </a:p>
              </p:txBody>
            </p:sp>
          </p:grpSp>
        </p:grpSp>
      </p:grpSp>
      <p:grpSp>
        <p:nvGrpSpPr>
          <p:cNvPr id="47" name="Skupina 46"/>
          <p:cNvGrpSpPr/>
          <p:nvPr/>
        </p:nvGrpSpPr>
        <p:grpSpPr>
          <a:xfrm>
            <a:off x="2359283" y="3793511"/>
            <a:ext cx="2242282" cy="1128380"/>
            <a:chOff x="2370816" y="3836876"/>
            <a:chExt cx="2242282" cy="1128380"/>
          </a:xfrm>
        </p:grpSpPr>
        <p:cxnSp>
          <p:nvCxnSpPr>
            <p:cNvPr id="39" name="Raven puščični povezovalnik 38"/>
            <p:cNvCxnSpPr/>
            <p:nvPr/>
          </p:nvCxnSpPr>
          <p:spPr>
            <a:xfrm flipH="1">
              <a:off x="4254551" y="3836876"/>
              <a:ext cx="0" cy="108000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aven puščični povezovalnik 39"/>
            <p:cNvCxnSpPr/>
            <p:nvPr/>
          </p:nvCxnSpPr>
          <p:spPr>
            <a:xfrm>
              <a:off x="2370816" y="3995142"/>
              <a:ext cx="2242282" cy="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aven puščični povezovalnik 44"/>
            <p:cNvCxnSpPr/>
            <p:nvPr/>
          </p:nvCxnSpPr>
          <p:spPr>
            <a:xfrm>
              <a:off x="2370816" y="4722198"/>
              <a:ext cx="2242282" cy="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aven puščični povezovalnik 45"/>
            <p:cNvCxnSpPr/>
            <p:nvPr/>
          </p:nvCxnSpPr>
          <p:spPr>
            <a:xfrm flipH="1">
              <a:off x="2644825" y="3885256"/>
              <a:ext cx="0" cy="1080000"/>
            </a:xfrm>
            <a:prstGeom prst="straightConnector1">
              <a:avLst/>
            </a:prstGeom>
            <a:ln w="9525">
              <a:solidFill>
                <a:schemeClr val="bg1">
                  <a:lumMod val="50000"/>
                </a:schemeClr>
              </a:solidFill>
              <a:prstDash val="lgDash"/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24"/>
              <p:cNvSpPr txBox="1"/>
              <p:nvPr/>
            </p:nvSpPr>
            <p:spPr>
              <a:xfrm>
                <a:off x="6721213" y="2061334"/>
                <a:ext cx="13661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213" y="2061334"/>
                <a:ext cx="1366143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24"/>
              <p:cNvSpPr txBox="1"/>
              <p:nvPr/>
            </p:nvSpPr>
            <p:spPr>
              <a:xfrm>
                <a:off x="6706451" y="4688645"/>
                <a:ext cx="1897764" cy="536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vzp</m:t>
                          </m:r>
                        </m:sub>
                      </m:sSub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451" y="4688645"/>
                <a:ext cx="1897764" cy="536301"/>
              </a:xfrm>
              <a:prstGeom prst="rect">
                <a:avLst/>
              </a:prstGeom>
              <a:blipFill rotWithShape="0">
                <a:blip r:embed="rId3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24"/>
              <p:cNvSpPr txBox="1"/>
              <p:nvPr/>
            </p:nvSpPr>
            <p:spPr>
              <a:xfrm>
                <a:off x="6721213" y="5261947"/>
                <a:ext cx="22810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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213" y="5261947"/>
                <a:ext cx="2281073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595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0.22795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0.33351 -0.0027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3.33333E-6 L 0.33472 -0.004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-25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2" grpId="0" animBg="1"/>
      <p:bldP spid="22" grpId="1" animBg="1"/>
      <p:bldP spid="24" grpId="0"/>
      <p:bldP spid="26" grpId="0" animBg="1"/>
      <p:bldP spid="52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37947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silo 700 N vlečemo sani pod kotom 40° glede na vodoravnico. Kolikšno delo opravimo, ko se telo premakne za 6 metrov?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3661441"/>
            <a:ext cx="914400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Sili 140 N in 200 N delujeta na telo. Prva je vzporedna s potjo, druga pa pod kotom 50°. Kolikšno je njuno skupno delo, ko se telo premakne za 72 dm?</a:t>
            </a:r>
          </a:p>
        </p:txBody>
      </p:sp>
      <p:sp>
        <p:nvSpPr>
          <p:cNvPr id="5" name="TextBox 9"/>
          <p:cNvSpPr txBox="1"/>
          <p:nvPr/>
        </p:nvSpPr>
        <p:spPr>
          <a:xfrm>
            <a:off x="0" y="0"/>
            <a:ext cx="914400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Sila, ki je </a:t>
            </a:r>
            <a:r>
              <a:rPr lang="sl-SI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pravokotna</a:t>
            </a:r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na smer premika, ne opravi dela.</a:t>
            </a:r>
          </a:p>
          <a:p>
            <a:pPr algn="ctr"/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Delo opravi le sila, ki je </a:t>
            </a:r>
            <a:r>
              <a:rPr lang="sl-SI" sz="30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vzporedna</a:t>
            </a:r>
            <a:r>
              <a:rPr lang="sl-SI" sz="3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 potjo.</a:t>
            </a:r>
          </a:p>
          <a:p>
            <a:pPr algn="ctr"/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Če deluje sila pod kotom, jo razdelimo na </a:t>
            </a:r>
            <a:r>
              <a:rPr lang="sl-SI" sz="3000" u="sng" dirty="0" smtClean="0">
                <a:solidFill>
                  <a:srgbClr val="0070C0"/>
                </a:solidFill>
                <a:latin typeface="Cambria" panose="02040503050406030204" pitchFamily="18" charset="0"/>
              </a:rPr>
              <a:t>komponenti</a:t>
            </a:r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(</a:t>
            </a:r>
            <a:r>
              <a:rPr lang="sl-SI" sz="30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vzporedno</a:t>
            </a:r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in </a:t>
            </a:r>
            <a:r>
              <a:rPr lang="sl-SI" sz="3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pravokotno</a:t>
            </a:r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s potjo).</a:t>
            </a:r>
            <a:endParaRPr lang="sl-SI" sz="3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8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047831" y="1338647"/>
                <a:ext cx="3048334" cy="53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𝐅𝐡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𝐦𝐠𝐡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831" y="1338647"/>
                <a:ext cx="3048334" cy="5364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6"/>
          <p:cNvSpPr/>
          <p:nvPr/>
        </p:nvSpPr>
        <p:spPr>
          <a:xfrm>
            <a:off x="0" y="23293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predmetu spremenimo višino,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mu bo spremenila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potencialna energija (</a:t>
            </a:r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Pravokotnik 6"/>
          <p:cNvSpPr/>
          <p:nvPr/>
        </p:nvSpPr>
        <p:spPr>
          <a:xfrm>
            <a:off x="0" y="255841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Predmet, ki je prožno deformiran,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prožnostno energijo (</a:t>
            </a:r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3534438" y="3555283"/>
                <a:ext cx="2075120" cy="9975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𝐩𝐫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</m:t>
                          </m:r>
                          <m:sSup>
                            <m:sSup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438" y="3555283"/>
                <a:ext cx="2075120" cy="9975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201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1640324" y="1183344"/>
                <a:ext cx="1175385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𝐏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𝐀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324" y="1183344"/>
                <a:ext cx="1175385" cy="92339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6"/>
          <p:cNvSpPr/>
          <p:nvPr/>
        </p:nvSpPr>
        <p:spPr>
          <a:xfrm>
            <a:off x="0" y="26801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Moč (P)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enaka opravljenemu delu (A)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časovni enoti (t).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5265267" y="1218261"/>
                <a:ext cx="172361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𝟏𝐉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𝟏𝐬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𝟏𝐖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67" y="1218261"/>
                <a:ext cx="1723613" cy="92519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6"/>
          <p:cNvSpPr/>
          <p:nvPr/>
        </p:nvSpPr>
        <p:spPr>
          <a:xfrm>
            <a:off x="5878285" y="1993400"/>
            <a:ext cx="142602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watt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1640324" y="3375332"/>
                <a:ext cx="16318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𝐏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𝐅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324" y="3375332"/>
                <a:ext cx="163185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6"/>
          <p:cNvSpPr/>
          <p:nvPr/>
        </p:nvSpPr>
        <p:spPr>
          <a:xfrm>
            <a:off x="822895" y="2785537"/>
            <a:ext cx="244928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tudi:</a:t>
            </a:r>
          </a:p>
        </p:txBody>
      </p:sp>
    </p:spTree>
    <p:extLst>
      <p:ext uri="{BB962C8B-B14F-4D97-AF65-F5344CB8AC3E}">
        <p14:creationId xmlns:p14="http://schemas.microsoft.com/office/powerpoint/2010/main" val="37384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0" y="370114"/>
            <a:ext cx="914400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Izrek o mehanski energiji</a:t>
            </a:r>
            <a:endParaRPr lang="sl-SI" sz="3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1509045" y="1091995"/>
                <a:ext cx="6125908" cy="53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𝐀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  <m: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sl-SI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𝐦𝐞𝐡</m:t>
                          </m:r>
                        </m:sub>
                      </m:sSub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45" y="1091995"/>
                <a:ext cx="6125908" cy="536494"/>
              </a:xfrm>
              <a:prstGeom prst="rect">
                <a:avLst/>
              </a:prstGeom>
              <a:blipFill rotWithShape="0">
                <a:blip r:embed="rId2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9"/>
          <p:cNvSpPr txBox="1"/>
          <p:nvPr/>
        </p:nvSpPr>
        <p:spPr>
          <a:xfrm>
            <a:off x="-1" y="2359864"/>
            <a:ext cx="914400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dirty="0" smtClean="0">
                <a:latin typeface="Cambria" panose="02040503050406030204" pitchFamily="18" charset="0"/>
              </a:rPr>
              <a:t>Kaj se dogaja, kadar je A = 0 J?</a:t>
            </a:r>
            <a:endParaRPr lang="sl-SI" sz="30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402702" y="3060461"/>
                <a:ext cx="233858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𝐉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𝐦𝐞𝐡</m:t>
                          </m:r>
                        </m:sub>
                      </m:sSub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702" y="3060461"/>
                <a:ext cx="2338589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-1" y="4014570"/>
            <a:ext cx="9144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Skupna </a:t>
            </a:r>
            <a:r>
              <a:rPr lang="sl-SI" sz="3000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W</a:t>
            </a:r>
            <a:r>
              <a:rPr lang="sl-SI" sz="3000" baseline="-25000" dirty="0" err="1" smtClean="0">
                <a:solidFill>
                  <a:srgbClr val="0070C0"/>
                </a:solidFill>
                <a:latin typeface="Cambria" panose="02040503050406030204" pitchFamily="18" charset="0"/>
              </a:rPr>
              <a:t>meh</a:t>
            </a:r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se ne spreminja,</a:t>
            </a:r>
          </a:p>
          <a:p>
            <a:pPr algn="ctr"/>
            <a:r>
              <a:rPr lang="sl-SI" sz="30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zato je vsota vseh energij konstantna.</a:t>
            </a:r>
            <a:endParaRPr lang="sl-SI" sz="3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43897" y="5003102"/>
                <a:ext cx="4856201" cy="628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</m:t>
                          </m:r>
                        </m:sub>
                      </m:sSub>
                      <m:r>
                        <a:rPr lang="sl-SI" sz="32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</m:sub>
                      </m:sSub>
                      <m:r>
                        <a:rPr lang="sl-SI" sz="32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sl-SI" sz="32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𝐩𝐫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𝐤𝐨𝐧𝐬𝐭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l-SI" sz="32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897" y="5003102"/>
                <a:ext cx="4856201" cy="62882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02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2957</TotalTime>
  <Words>1634</Words>
  <Application>Microsoft Office PowerPoint</Application>
  <PresentationFormat>On-screen Show (4:3)</PresentationFormat>
  <Paragraphs>331</Paragraphs>
  <Slides>49</Slides>
  <Notes>10</Notes>
  <HiddenSlides>1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Calibri</vt:lpstr>
      <vt:lpstr>Calibri Light</vt:lpstr>
      <vt:lpstr>Cambria</vt:lpstr>
      <vt:lpstr>Cambria Math</vt:lpstr>
      <vt:lpstr>Symbol</vt:lpstr>
      <vt:lpstr>Verdana</vt:lpstr>
      <vt:lpstr>Wingdings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Benjamin Kralj</cp:lastModifiedBy>
  <cp:revision>556</cp:revision>
  <dcterms:created xsi:type="dcterms:W3CDTF">2015-11-23T20:51:38Z</dcterms:created>
  <dcterms:modified xsi:type="dcterms:W3CDTF">2019-03-12T08:49:17Z</dcterms:modified>
</cp:coreProperties>
</file>