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59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7" d="100"/>
          <a:sy n="77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3EF7D-25E3-4C32-8417-C4036A8B2CC8}" type="datetimeFigureOut">
              <a:rPr lang="sl-SI" smtClean="0"/>
              <a:t>16.3.2020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60DBD-FDC9-4F27-A033-9AABAF2651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92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60DBD-FDC9-4F27-A033-9AABAF2651F5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806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AA20-993E-4DE9-B98F-C92D74359AAF}" type="datetime1">
              <a:rPr lang="sl-SI" smtClean="0"/>
              <a:t>16.3.2020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AA35-8BD3-4CAD-8EE6-556C353D1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337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2896-305D-4644-A86E-C2EF31CBBA97}" type="datetime1">
              <a:rPr lang="sl-SI" smtClean="0"/>
              <a:t>16.3.2020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AA35-8BD3-4CAD-8EE6-556C353D1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935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7E82-8994-4BD8-9F91-DDCF3A05CB08}" type="datetime1">
              <a:rPr lang="sl-SI" smtClean="0"/>
              <a:t>16.3.2020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AA35-8BD3-4CAD-8EE6-556C353D1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389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4641-13A3-446E-A2E1-FA4E42A0F828}" type="datetime1">
              <a:rPr lang="sl-SI" smtClean="0"/>
              <a:t>16.3.2020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AA35-8BD3-4CAD-8EE6-556C353D1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623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2872-A25F-46C0-B60D-69B1AB939CE0}" type="datetime1">
              <a:rPr lang="sl-SI" smtClean="0"/>
              <a:t>16.3.2020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AA35-8BD3-4CAD-8EE6-556C353D1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238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4D44-B8D6-4960-972C-71E130295CFD}" type="datetime1">
              <a:rPr lang="sl-SI" smtClean="0"/>
              <a:t>16.3.2020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AA35-8BD3-4CAD-8EE6-556C353D1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96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7494-67E4-4B83-9790-3F2D61136468}" type="datetime1">
              <a:rPr lang="sl-SI" smtClean="0"/>
              <a:t>16.3.2020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AA35-8BD3-4CAD-8EE6-556C353D1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292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1D1B6-F765-4383-ACD1-0B0D41C3539F}" type="datetime1">
              <a:rPr lang="sl-SI" smtClean="0"/>
              <a:t>16.3.2020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AA35-8BD3-4CAD-8EE6-556C353D1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188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4A0A-E22B-49CF-9DC7-366414A52BC8}" type="datetime1">
              <a:rPr lang="sl-SI" smtClean="0"/>
              <a:t>16.3.2020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AA35-8BD3-4CAD-8EE6-556C353D1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894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3B20-E63B-4810-BC7C-A9DDF6DCEC0D}" type="datetime1">
              <a:rPr lang="sl-SI" smtClean="0"/>
              <a:t>16.3.2020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AA35-8BD3-4CAD-8EE6-556C353D1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711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89B0-02E4-4919-8B69-C85986A45E9B}" type="datetime1">
              <a:rPr lang="sl-SI" smtClean="0"/>
              <a:t>16.3.2020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AA35-8BD3-4CAD-8EE6-556C353D1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15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15D8D-3296-4262-A2B1-7ED6E3B7CD88}" type="datetime1">
              <a:rPr lang="sl-SI" smtClean="0"/>
              <a:t>16.3.2020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Apolonija Konjar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DAA35-8BD3-4CAD-8EE6-556C353D1C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484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photo-cz.com/veliki-vrtni-polz-picture_sl-1161.html" TargetMode="External"/><Relationship Id="rId13" Type="http://schemas.openxmlformats.org/officeDocument/2006/relationships/hyperlink" Target="http://vizita.si/clanek/bolezni/superbakterije-odporne-na-antibiotike-tudi-pri-nas.html" TargetMode="External"/><Relationship Id="rId3" Type="http://schemas.openxmlformats.org/officeDocument/2006/relationships/hyperlink" Target="https://zdravljeisreca.com/izuzetno-zrno-psenice/" TargetMode="External"/><Relationship Id="rId7" Type="http://schemas.openxmlformats.org/officeDocument/2006/relationships/hyperlink" Target="https://www.bodieko.si/srna" TargetMode="External"/><Relationship Id="rId12" Type="http://schemas.openxmlformats.org/officeDocument/2006/relationships/hyperlink" Target="https://www.zdravstveni.com/zdravlje/infekcije/tuberkuloza-lijecenje/" TargetMode="External"/><Relationship Id="rId2" Type="http://schemas.openxmlformats.org/officeDocument/2006/relationships/hyperlink" Target="http://uciteljska.net/ucit_search.php?mode=search" TargetMode="External"/><Relationship Id="rId16" Type="http://schemas.openxmlformats.org/officeDocument/2006/relationships/hyperlink" Target="https://www.abanka.si/jezek/jezek-kdo-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nis.at/si/tonis-welt/velicastni-trije/kokos.html" TargetMode="External"/><Relationship Id="rId11" Type="http://schemas.openxmlformats.org/officeDocument/2006/relationships/hyperlink" Target="https://eucbeniki.sio.si/nar6/1556/index2.html" TargetMode="External"/><Relationship Id="rId5" Type="http://schemas.openxmlformats.org/officeDocument/2006/relationships/hyperlink" Target="http://jazkuham.si/hruska-clanek-415" TargetMode="External"/><Relationship Id="rId15" Type="http://schemas.openxmlformats.org/officeDocument/2006/relationships/hyperlink" Target="http://www.rtvslo.si/modload.php?&amp;c_mod=blog&amp;op=func&amp;func=print&amp;c_menu=52138" TargetMode="External"/><Relationship Id="rId10" Type="http://schemas.openxmlformats.org/officeDocument/2006/relationships/hyperlink" Target="http://www.forum-lov.org/modrijanka/zveri/1196-lisica" TargetMode="External"/><Relationship Id="rId4" Type="http://schemas.openxmlformats.org/officeDocument/2006/relationships/hyperlink" Target="http://greatfon.com/sl/pictures/146914/version/2000x1500" TargetMode="External"/><Relationship Id="rId9" Type="http://schemas.openxmlformats.org/officeDocument/2006/relationships/hyperlink" Target="http://www.iucbeniki.si/nit5/1338/index3.html" TargetMode="External"/><Relationship Id="rId14" Type="http://schemas.openxmlformats.org/officeDocument/2006/relationships/hyperlink" Target="http://jedilnilist.blogspot.si/p/jedilni-list-za-zival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0414" y="882870"/>
            <a:ext cx="11351172" cy="1444680"/>
          </a:xfrm>
        </p:spPr>
        <p:txBody>
          <a:bodyPr>
            <a:normAutofit/>
          </a:bodyPr>
          <a:lstStyle/>
          <a:p>
            <a:r>
              <a:rPr lang="sl-SI" sz="8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Prehranjevalne verige</a:t>
            </a:r>
            <a:endParaRPr lang="sl-SI" sz="8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766465"/>
            <a:ext cx="9144000" cy="1655762"/>
          </a:xfrm>
        </p:spPr>
        <p:txBody>
          <a:bodyPr>
            <a:noAutofit/>
          </a:bodyPr>
          <a:lstStyle/>
          <a:p>
            <a:endParaRPr lang="sl-SI" sz="1000" dirty="0" smtClean="0"/>
          </a:p>
          <a:p>
            <a:r>
              <a:rPr lang="sl-SI" sz="5500" dirty="0" smtClean="0"/>
              <a:t>ALI</a:t>
            </a:r>
          </a:p>
          <a:p>
            <a:endParaRPr lang="sl-SI" sz="5000" dirty="0" smtClean="0"/>
          </a:p>
          <a:p>
            <a:r>
              <a:rPr lang="sl-SI" sz="6400" dirty="0" smtClean="0"/>
              <a:t>KDO BO KOGA POJEDEL</a:t>
            </a:r>
            <a:endParaRPr lang="sl-SI" sz="64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z="1600" dirty="0" smtClean="0"/>
              <a:t>Apolonija Konjar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4637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3698" y="499383"/>
            <a:ext cx="11102754" cy="280626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sl-SI" altLang="sl-SI" sz="2800" dirty="0"/>
              <a:t>Vsaka prehranjevalna </a:t>
            </a:r>
            <a:r>
              <a:rPr lang="sl-SI" altLang="sl-SI" sz="2800" dirty="0" smtClean="0"/>
              <a:t>veriga </a:t>
            </a:r>
            <a:r>
              <a:rPr lang="sl-SI" altLang="sl-SI" sz="2800" dirty="0"/>
              <a:t>se začne z </a:t>
            </a:r>
            <a:r>
              <a:rPr lang="sl-SI" altLang="sl-SI" sz="2800" b="1" dirty="0"/>
              <a:t>RASTLINO</a:t>
            </a:r>
            <a:r>
              <a:rPr lang="sl-SI" altLang="sl-SI" sz="2800" dirty="0"/>
              <a:t>. </a:t>
            </a:r>
            <a:r>
              <a:rPr lang="sl-SI" altLang="sl-SI" sz="2800" dirty="0" smtClean="0"/>
              <a:t/>
            </a:r>
            <a:br>
              <a:rPr lang="sl-SI" altLang="sl-SI" sz="2800" dirty="0" smtClean="0"/>
            </a:br>
            <a:r>
              <a:rPr lang="sl-SI" altLang="sl-SI" sz="2800" dirty="0" smtClean="0"/>
              <a:t>Drugi </a:t>
            </a:r>
            <a:r>
              <a:rPr lang="sl-SI" altLang="sl-SI" sz="2800" dirty="0"/>
              <a:t>člen so </a:t>
            </a:r>
            <a:r>
              <a:rPr lang="sl-SI" altLang="sl-SI" sz="2800" dirty="0" smtClean="0"/>
              <a:t>po navadi </a:t>
            </a:r>
            <a:r>
              <a:rPr lang="sl-SI" altLang="sl-SI" sz="2800" dirty="0"/>
              <a:t>RASTLINOJEDE </a:t>
            </a:r>
            <a:r>
              <a:rPr lang="sl-SI" altLang="sl-SI" sz="2800" dirty="0" smtClean="0"/>
              <a:t>ŽIVALI</a:t>
            </a:r>
            <a:r>
              <a:rPr lang="sl-SI" altLang="sl-SI" sz="2800" dirty="0"/>
              <a:t> </a:t>
            </a:r>
            <a:r>
              <a:rPr lang="sl-SI" altLang="sl-SI" sz="2800" dirty="0" smtClean="0"/>
              <a:t>– </a:t>
            </a:r>
            <a:r>
              <a:rPr lang="sl-SI" altLang="sl-SI" sz="2800" b="1" dirty="0" smtClean="0"/>
              <a:t>RASTLINOJEDCI.</a:t>
            </a:r>
            <a:r>
              <a:rPr lang="sl-SI" altLang="sl-SI" sz="2800" dirty="0" smtClean="0"/>
              <a:t/>
            </a:r>
            <a:br>
              <a:rPr lang="sl-SI" altLang="sl-SI" sz="2800" dirty="0" smtClean="0"/>
            </a:br>
            <a:r>
              <a:rPr lang="sl-SI" altLang="sl-SI" sz="2800" dirty="0"/>
              <a:t>T</a:t>
            </a:r>
            <a:r>
              <a:rPr lang="sl-SI" altLang="sl-SI" sz="2800" dirty="0" smtClean="0"/>
              <a:t>retji člen so </a:t>
            </a:r>
            <a:r>
              <a:rPr lang="sl-SI" altLang="sl-SI" sz="2800" b="1" dirty="0"/>
              <a:t>MESOJEDCI</a:t>
            </a:r>
            <a:r>
              <a:rPr lang="sl-SI" altLang="sl-SI" sz="2800" dirty="0"/>
              <a:t>, ki se hranijo z rastlinojedimi živalmi. </a:t>
            </a:r>
            <a:r>
              <a:rPr lang="sl-SI" altLang="sl-SI" sz="2800" dirty="0" smtClean="0"/>
              <a:t/>
            </a:r>
            <a:br>
              <a:rPr lang="sl-SI" altLang="sl-SI" sz="2800" dirty="0" smtClean="0"/>
            </a:br>
            <a:r>
              <a:rPr lang="sl-SI" altLang="sl-SI" sz="2800" dirty="0" smtClean="0"/>
              <a:t>Živali, ki se hranijo z rastlinsko in živalsko hrano, imenujemo </a:t>
            </a:r>
            <a:r>
              <a:rPr lang="sl-SI" altLang="sl-SI" sz="2800" b="1" dirty="0" smtClean="0"/>
              <a:t>VSEJEDCI.</a:t>
            </a:r>
            <a:br>
              <a:rPr lang="sl-SI" altLang="sl-SI" sz="2800" b="1" dirty="0" smtClean="0"/>
            </a:br>
            <a:r>
              <a:rPr lang="sl-SI" altLang="sl-SI" sz="2800" dirty="0" smtClean="0"/>
              <a:t>Vsi nadaljnji </a:t>
            </a:r>
            <a:r>
              <a:rPr lang="sl-SI" altLang="sl-SI" sz="2800" dirty="0"/>
              <a:t>členi so MESOJEDCI, ki se hranijo z mesojedimi živalmi</a:t>
            </a:r>
            <a:r>
              <a:rPr lang="sl-SI" altLang="sl-SI" sz="2800" dirty="0" smtClean="0"/>
              <a:t>.</a:t>
            </a:r>
            <a:r>
              <a:rPr lang="sl-SI" altLang="sl-SI" sz="2800" dirty="0"/>
              <a:t/>
            </a:r>
            <a:br>
              <a:rPr lang="sl-SI" altLang="sl-SI" sz="2800" dirty="0"/>
            </a:br>
            <a:r>
              <a:rPr lang="sl-SI" altLang="sl-SI" sz="2800" dirty="0" smtClean="0"/>
              <a:t>Zadnji del verige so </a:t>
            </a:r>
            <a:r>
              <a:rPr lang="sl-SI" altLang="sl-SI" sz="2800" b="1" dirty="0" smtClean="0"/>
              <a:t>RAZKROJEVALCI.</a:t>
            </a:r>
            <a:endParaRPr lang="sl-SI" altLang="sl-SI" sz="2800" b="1" dirty="0"/>
          </a:p>
        </p:txBody>
      </p:sp>
      <p:pic>
        <p:nvPicPr>
          <p:cNvPr id="17413" name="Picture 5" descr="nit001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3378" r="16612" b="12187"/>
          <a:stretch/>
        </p:blipFill>
        <p:spPr>
          <a:xfrm>
            <a:off x="346400" y="3472247"/>
            <a:ext cx="11324765" cy="29285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Apolonija Konjar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12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l-SI" sz="5400" b="1" dirty="0" smtClean="0"/>
              <a:t>  </a:t>
            </a:r>
            <a:r>
              <a:rPr lang="sl-SI" sz="6000" b="1" dirty="0" smtClean="0"/>
              <a:t>RASTLINE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b="1" dirty="0" smtClean="0"/>
              <a:t>predstavljajo hrano za živali in človeka.</a:t>
            </a:r>
            <a:endParaRPr lang="sl-SI" b="1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2" y="1751484"/>
            <a:ext cx="4040063" cy="335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83" y="3567755"/>
            <a:ext cx="3021098" cy="226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10182" r="13209" b="13128"/>
          <a:stretch/>
        </p:blipFill>
        <p:spPr bwMode="auto">
          <a:xfrm>
            <a:off x="8130745" y="1770656"/>
            <a:ext cx="3361038" cy="280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67265" y="5350476"/>
            <a:ext cx="3719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dirty="0" smtClean="0"/>
              <a:t>PŠENICA</a:t>
            </a:r>
            <a:endParaRPr lang="sl-SI" sz="22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899583" y="2903838"/>
            <a:ext cx="2650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dirty="0" smtClean="0"/>
              <a:t>TRAVA</a:t>
            </a:r>
            <a:endParaRPr lang="sl-SI" sz="22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8538519" y="4880919"/>
            <a:ext cx="2434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dirty="0" smtClean="0"/>
              <a:t>HRUŠKI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5648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843" y="365125"/>
            <a:ext cx="10908957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altLang="sl-SI" sz="5400" b="1" dirty="0"/>
              <a:t>RASTLINOJEDE </a:t>
            </a:r>
            <a:r>
              <a:rPr lang="sl-SI" altLang="sl-SI" sz="5400" b="1" dirty="0" smtClean="0"/>
              <a:t> ŽIVALI - RASTLINOJEDCI </a:t>
            </a:r>
            <a:br>
              <a:rPr lang="sl-SI" altLang="sl-SI" sz="5400" b="1" dirty="0" smtClean="0"/>
            </a:br>
            <a:r>
              <a:rPr lang="sl-SI" altLang="sl-SI" sz="4000" b="1" dirty="0" smtClean="0"/>
              <a:t>            so živali, ki se hranijo z rastlinsko hrano.</a:t>
            </a:r>
            <a:endParaRPr lang="sl-SI" sz="4000" b="1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1" y="1799474"/>
            <a:ext cx="2667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9" t="11081" r="12407" b="6060"/>
          <a:stretch/>
        </p:blipFill>
        <p:spPr bwMode="auto">
          <a:xfrm>
            <a:off x="7475837" y="1705232"/>
            <a:ext cx="4015947" cy="366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t="4757" r="3802" b="14811"/>
          <a:stretch/>
        </p:blipFill>
        <p:spPr bwMode="auto">
          <a:xfrm>
            <a:off x="3237469" y="3456903"/>
            <a:ext cx="3893897" cy="230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395416" y="5226908"/>
            <a:ext cx="2458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dirty="0" smtClean="0"/>
              <a:t>KOKOŠ</a:t>
            </a:r>
            <a:endParaRPr lang="sl-SI" sz="22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595816" y="2681416"/>
            <a:ext cx="2990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dirty="0" smtClean="0"/>
              <a:t>POLŽ</a:t>
            </a:r>
            <a:endParaRPr lang="sl-SI" sz="22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8019535" y="5657795"/>
            <a:ext cx="3138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dirty="0" smtClean="0"/>
              <a:t>SRNA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381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4972" y="365125"/>
            <a:ext cx="10488827" cy="1325563"/>
          </a:xfrm>
        </p:spPr>
        <p:txBody>
          <a:bodyPr>
            <a:normAutofit fontScale="90000"/>
          </a:bodyPr>
          <a:lstStyle/>
          <a:p>
            <a:r>
              <a:rPr lang="sl-SI" altLang="sl-SI" sz="6000" b="1" dirty="0" smtClean="0"/>
              <a:t>     MESOJEDE  ŽIVALI </a:t>
            </a:r>
            <a:r>
              <a:rPr lang="sl-SI" altLang="sl-SI" sz="6000" b="1" dirty="0"/>
              <a:t>- </a:t>
            </a:r>
            <a:r>
              <a:rPr lang="sl-SI" altLang="sl-SI" sz="6000" b="1" dirty="0" smtClean="0"/>
              <a:t>MESOJEDCI </a:t>
            </a:r>
            <a:r>
              <a:rPr lang="sl-SI" altLang="sl-SI" sz="6000" b="1" dirty="0"/>
              <a:t/>
            </a:r>
            <a:br>
              <a:rPr lang="sl-SI" altLang="sl-SI" sz="6000" b="1" dirty="0"/>
            </a:br>
            <a:r>
              <a:rPr lang="sl-SI" altLang="sl-SI" b="1" dirty="0"/>
              <a:t>            so živali, ki se hranijo z </a:t>
            </a:r>
            <a:r>
              <a:rPr lang="sl-SI" altLang="sl-SI" b="1" dirty="0" smtClean="0"/>
              <a:t>živalsko </a:t>
            </a:r>
            <a:r>
              <a:rPr lang="sl-SI" altLang="sl-SI" b="1" dirty="0"/>
              <a:t>hrano.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1" y="2232143"/>
            <a:ext cx="3597111" cy="239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5" r="7706" b="9865"/>
          <a:stretch/>
        </p:blipFill>
        <p:spPr bwMode="auto">
          <a:xfrm>
            <a:off x="4786568" y="2211860"/>
            <a:ext cx="6408651" cy="366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037968" y="4764329"/>
            <a:ext cx="2619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dirty="0" smtClean="0"/>
              <a:t>RIS</a:t>
            </a:r>
            <a:endParaRPr lang="sl-SI" sz="22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7203989" y="6091881"/>
            <a:ext cx="3991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dirty="0" smtClean="0"/>
              <a:t>LISICA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32735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altLang="sl-SI" dirty="0" smtClean="0"/>
              <a:t/>
            </a:r>
            <a:br>
              <a:rPr lang="sl-SI" altLang="sl-SI" dirty="0" smtClean="0"/>
            </a:br>
            <a:r>
              <a:rPr lang="sl-SI" altLang="sl-SI" sz="6000" b="1" dirty="0" smtClean="0"/>
              <a:t>VSEJEDE   ŽIVALI  -  VSEJEDCI  </a:t>
            </a:r>
            <a:br>
              <a:rPr lang="sl-SI" altLang="sl-SI" sz="6000" b="1" dirty="0" smtClean="0"/>
            </a:br>
            <a:r>
              <a:rPr lang="sl-SI" altLang="sl-SI" dirty="0" smtClean="0"/>
              <a:t>so</a:t>
            </a:r>
            <a:r>
              <a:rPr lang="sl-SI" altLang="sl-SI" b="1" dirty="0" smtClean="0"/>
              <a:t> </a:t>
            </a:r>
            <a:r>
              <a:rPr lang="sl-SI" altLang="sl-SI" dirty="0" smtClean="0"/>
              <a:t>živali</a:t>
            </a:r>
            <a:r>
              <a:rPr lang="sl-SI" altLang="sl-SI" dirty="0"/>
              <a:t>, ki se hranijo z rastlinsko in živalsko </a:t>
            </a:r>
            <a:r>
              <a:rPr lang="sl-SI" altLang="sl-SI" dirty="0" smtClean="0"/>
              <a:t>hrano</a:t>
            </a:r>
            <a:r>
              <a:rPr lang="sl-SI" altLang="sl-SI" b="1" dirty="0" smtClean="0"/>
              <a:t>.</a:t>
            </a:r>
            <a:r>
              <a:rPr lang="sl-SI" altLang="sl-SI" b="1" dirty="0"/>
              <a:t/>
            </a:r>
            <a:br>
              <a:rPr lang="sl-SI" altLang="sl-SI" b="1" dirty="0"/>
            </a:b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pic>
        <p:nvPicPr>
          <p:cNvPr id="1026" name="Picture 2" descr="Rezultat iskanja slik za VSEJEDCI VSEJEDE ŽIVAL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2"/>
          <a:stretch/>
        </p:blipFill>
        <p:spPr bwMode="auto">
          <a:xfrm>
            <a:off x="575035" y="2033014"/>
            <a:ext cx="1964161" cy="31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MEDVED SE HRA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01" y="2620652"/>
            <a:ext cx="3679297" cy="24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829419" y="5262628"/>
            <a:ext cx="1575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 smtClean="0"/>
              <a:t>VEVERICA</a:t>
            </a:r>
            <a:endParaRPr lang="sl-SI" sz="22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968684" y="5285983"/>
            <a:ext cx="2356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 smtClean="0"/>
              <a:t>      </a:t>
            </a:r>
            <a:r>
              <a:rPr lang="sl-SI" sz="2200" dirty="0"/>
              <a:t>R</a:t>
            </a:r>
            <a:r>
              <a:rPr lang="sl-SI" sz="2200" dirty="0" smtClean="0"/>
              <a:t>JAVI  MEDVED</a:t>
            </a:r>
            <a:endParaRPr lang="sl-SI" sz="2200" dirty="0"/>
          </a:p>
        </p:txBody>
      </p:sp>
      <p:pic>
        <p:nvPicPr>
          <p:cNvPr id="1030" name="Picture 6" descr="Povezana sl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02" y="2385136"/>
            <a:ext cx="3128342" cy="215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9162208" y="4862354"/>
            <a:ext cx="745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 smtClean="0"/>
              <a:t>JEŽ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52232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l-SI" sz="5400" b="1" dirty="0" smtClean="0"/>
              <a:t>                </a:t>
            </a:r>
            <a:r>
              <a:rPr lang="sl-SI" sz="6000" b="1" dirty="0" smtClean="0"/>
              <a:t>RAZKROJEVALCI</a:t>
            </a:r>
            <a:r>
              <a:rPr lang="sl-SI" sz="5400" b="1" dirty="0" smtClean="0"/>
              <a:t/>
            </a:r>
            <a:br>
              <a:rPr lang="sl-SI" sz="5400" b="1" dirty="0" smtClean="0"/>
            </a:br>
            <a:r>
              <a:rPr lang="sl-SI" sz="5400" b="1" dirty="0" smtClean="0"/>
              <a:t>   </a:t>
            </a:r>
            <a:r>
              <a:rPr lang="sl-SI" b="1" dirty="0" smtClean="0"/>
              <a:t>se prehranjujejo z ostanki odmrlih živih bitij.</a:t>
            </a:r>
            <a:endParaRPr lang="sl-SI" b="1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9" y="1983260"/>
            <a:ext cx="3427822" cy="25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27" y="1973991"/>
            <a:ext cx="3220993" cy="24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54908" y="4632181"/>
            <a:ext cx="2397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dirty="0" smtClean="0"/>
              <a:t>DEŽEVNIKI</a:t>
            </a:r>
            <a:endParaRPr lang="sl-SI" sz="22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439665" y="4399005"/>
            <a:ext cx="2706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dirty="0" smtClean="0"/>
              <a:t>GLIVE</a:t>
            </a:r>
            <a:endParaRPr lang="sl-SI" sz="22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76" y="2595965"/>
            <a:ext cx="3481515" cy="261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4485503" y="5548184"/>
            <a:ext cx="2990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dirty="0" smtClean="0"/>
              <a:t>BAKTERIJE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339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7113"/>
          </a:xfrm>
        </p:spPr>
        <p:txBody>
          <a:bodyPr/>
          <a:lstStyle/>
          <a:p>
            <a:r>
              <a:rPr lang="sl-SI" b="1" dirty="0" smtClean="0"/>
              <a:t>Viri: 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48552"/>
            <a:ext cx="10515600" cy="4650589"/>
          </a:xfrm>
        </p:spPr>
        <p:txBody>
          <a:bodyPr>
            <a:normAutofit fontScale="55000" lnSpcReduction="20000"/>
          </a:bodyPr>
          <a:lstStyle/>
          <a:p>
            <a:r>
              <a:rPr lang="sl-SI" dirty="0" smtClean="0">
                <a:hlinkClick r:id="rId2"/>
              </a:rPr>
              <a:t>http://uciteljska.net/ucit_search.php?mode=search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https://zdravljeisreca.com/izuzetno-zrno-psenice</a:t>
            </a:r>
            <a:r>
              <a:rPr lang="sl-SI" dirty="0" smtClean="0">
                <a:hlinkClick r:id="rId3"/>
              </a:rPr>
              <a:t>/</a:t>
            </a:r>
            <a:endParaRPr lang="sl-SI" dirty="0" smtClean="0"/>
          </a:p>
          <a:p>
            <a:r>
              <a:rPr lang="sl-SI" dirty="0">
                <a:hlinkClick r:id="rId4"/>
              </a:rPr>
              <a:t>http://</a:t>
            </a:r>
            <a:r>
              <a:rPr lang="sl-SI" dirty="0" smtClean="0">
                <a:hlinkClick r:id="rId4"/>
              </a:rPr>
              <a:t>greatfon.com/sl/pictures/146914/version/2000x1500</a:t>
            </a:r>
            <a:endParaRPr lang="sl-SI" dirty="0" smtClean="0"/>
          </a:p>
          <a:p>
            <a:r>
              <a:rPr lang="sl-SI" dirty="0">
                <a:hlinkClick r:id="rId5"/>
              </a:rPr>
              <a:t>http://</a:t>
            </a:r>
            <a:r>
              <a:rPr lang="sl-SI" dirty="0" smtClean="0">
                <a:hlinkClick r:id="rId5"/>
              </a:rPr>
              <a:t>jazkuham.si/hruska-clanek-415</a:t>
            </a:r>
            <a:endParaRPr lang="sl-SI" dirty="0" smtClean="0"/>
          </a:p>
          <a:p>
            <a:r>
              <a:rPr lang="sl-SI" dirty="0">
                <a:hlinkClick r:id="rId6"/>
              </a:rPr>
              <a:t>http://</a:t>
            </a:r>
            <a:r>
              <a:rPr lang="sl-SI" dirty="0" smtClean="0">
                <a:hlinkClick r:id="rId6"/>
              </a:rPr>
              <a:t>www.tonis.at/si/tonis-welt/velicastni-trije/kokos.html</a:t>
            </a:r>
            <a:endParaRPr lang="sl-SI" dirty="0" smtClean="0"/>
          </a:p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www.bodieko.si/srna</a:t>
            </a:r>
            <a:endParaRPr lang="sl-SI" dirty="0" smtClean="0"/>
          </a:p>
          <a:p>
            <a:r>
              <a:rPr lang="sl-SI" dirty="0">
                <a:hlinkClick r:id="rId8"/>
              </a:rPr>
              <a:t>http://</a:t>
            </a:r>
            <a:r>
              <a:rPr lang="sl-SI" dirty="0" smtClean="0">
                <a:hlinkClick r:id="rId8"/>
              </a:rPr>
              <a:t>www.naturephoto-cz.com/veliki-vrtni-polz-picture_sl-1161.html</a:t>
            </a:r>
            <a:endParaRPr lang="sl-SI" dirty="0" smtClean="0"/>
          </a:p>
          <a:p>
            <a:r>
              <a:rPr lang="sl-SI" dirty="0">
                <a:hlinkClick r:id="rId9"/>
              </a:rPr>
              <a:t>http://</a:t>
            </a:r>
            <a:r>
              <a:rPr lang="sl-SI" dirty="0" smtClean="0">
                <a:hlinkClick r:id="rId9"/>
              </a:rPr>
              <a:t>www.iucbeniki.si/nit5/1338/index3.html</a:t>
            </a:r>
            <a:endParaRPr lang="sl-SI" dirty="0" smtClean="0"/>
          </a:p>
          <a:p>
            <a:r>
              <a:rPr lang="sl-SI" dirty="0">
                <a:hlinkClick r:id="rId10"/>
              </a:rPr>
              <a:t>http://</a:t>
            </a:r>
            <a:r>
              <a:rPr lang="sl-SI" dirty="0" smtClean="0">
                <a:hlinkClick r:id="rId10"/>
              </a:rPr>
              <a:t>www.forum-lov.org/modrijanka/zveri/1196-lisica</a:t>
            </a:r>
            <a:endParaRPr lang="sl-SI" dirty="0" smtClean="0"/>
          </a:p>
          <a:p>
            <a:r>
              <a:rPr lang="sl-SI" dirty="0">
                <a:hlinkClick r:id="rId11"/>
              </a:rPr>
              <a:t>https://</a:t>
            </a:r>
            <a:r>
              <a:rPr lang="sl-SI" dirty="0" smtClean="0">
                <a:hlinkClick r:id="rId11"/>
              </a:rPr>
              <a:t>eucbeniki.sio.si/nar6/1556/index2.html</a:t>
            </a:r>
            <a:endParaRPr lang="sl-SI" dirty="0" smtClean="0"/>
          </a:p>
          <a:p>
            <a:r>
              <a:rPr lang="sl-SI" dirty="0">
                <a:hlinkClick r:id="rId12"/>
              </a:rPr>
              <a:t>https://www.zdravstveni.com/zdravlje/infekcije/tuberkuloza-lijecenje</a:t>
            </a:r>
            <a:r>
              <a:rPr lang="sl-SI" dirty="0" smtClean="0">
                <a:hlinkClick r:id="rId12"/>
              </a:rPr>
              <a:t>/</a:t>
            </a:r>
            <a:endParaRPr lang="sl-SI" dirty="0" smtClean="0"/>
          </a:p>
          <a:p>
            <a:r>
              <a:rPr lang="sl-SI" dirty="0">
                <a:hlinkClick r:id="rId13"/>
              </a:rPr>
              <a:t>http://</a:t>
            </a:r>
            <a:r>
              <a:rPr lang="sl-SI" dirty="0" smtClean="0">
                <a:hlinkClick r:id="rId13"/>
              </a:rPr>
              <a:t>vizita.si/clanek/bolezni/superbakterije-odporne-na-antibiotike-tudi-pri-nas.html</a:t>
            </a:r>
            <a:endParaRPr lang="sl-SI" dirty="0" smtClean="0"/>
          </a:p>
          <a:p>
            <a:r>
              <a:rPr lang="sl-SI" dirty="0">
                <a:hlinkClick r:id="rId14"/>
              </a:rPr>
              <a:t>http://</a:t>
            </a:r>
            <a:r>
              <a:rPr lang="sl-SI" dirty="0" smtClean="0">
                <a:hlinkClick r:id="rId14"/>
              </a:rPr>
              <a:t>jedilnilist.blogspot.si/p/jedilni-list-za-zivali.html</a:t>
            </a:r>
            <a:endParaRPr lang="sl-SI" dirty="0" smtClean="0"/>
          </a:p>
          <a:p>
            <a:r>
              <a:rPr lang="sl-SI" dirty="0">
                <a:hlinkClick r:id="rId15"/>
              </a:rPr>
              <a:t>http://www.rtvslo.si/modload.php?&amp;</a:t>
            </a:r>
            <a:r>
              <a:rPr lang="sl-SI" dirty="0" smtClean="0">
                <a:hlinkClick r:id="rId15"/>
              </a:rPr>
              <a:t>c_mod=blog&amp;op=func&amp;func=print&amp;c_menu=52138</a:t>
            </a:r>
            <a:endParaRPr lang="sl-SI" dirty="0" smtClean="0"/>
          </a:p>
          <a:p>
            <a:r>
              <a:rPr lang="sl-SI" dirty="0">
                <a:hlinkClick r:id="rId16"/>
              </a:rPr>
              <a:t>https://</a:t>
            </a:r>
            <a:r>
              <a:rPr lang="sl-SI" dirty="0" smtClean="0">
                <a:hlinkClick r:id="rId16"/>
              </a:rPr>
              <a:t>www.abanka.si/jezek/jezek-kdo-si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60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112</Words>
  <Application>Microsoft Office PowerPoint</Application>
  <PresentationFormat>Custom</PresentationFormat>
  <Paragraphs>61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Officeova tema</vt:lpstr>
      <vt:lpstr>Prehranjevalne verige</vt:lpstr>
      <vt:lpstr>Vsaka prehranjevalna veriga se začne z RASTLINO.  Drugi člen so po navadi RASTLINOJEDE ŽIVALI – RASTLINOJEDCI. Tretji člen so MESOJEDCI, ki se hranijo z rastlinojedimi živalmi.  Živali, ki se hranijo z rastlinsko in živalsko hrano, imenujemo VSEJEDCI. Vsi nadaljnji členi so MESOJEDCI, ki se hranijo z mesojedimi živalmi. Zadnji del verige so RAZKROJEVALCI.</vt:lpstr>
      <vt:lpstr>  RASTLINE  predstavljajo hrano za živali in človeka.</vt:lpstr>
      <vt:lpstr>RASTLINOJEDE  ŽIVALI - RASTLINOJEDCI              so živali, ki se hranijo z rastlinsko hrano.</vt:lpstr>
      <vt:lpstr>     MESOJEDE  ŽIVALI - MESOJEDCI              so živali, ki se hranijo z živalsko hrano.</vt:lpstr>
      <vt:lpstr> VSEJEDE   ŽIVALI  -  VSEJEDCI   so živali, ki se hranijo z rastlinsko in živalsko hrano. </vt:lpstr>
      <vt:lpstr>                RAZKROJEVALCI    se prehranjujejo z ostanki odmrlih živih bitij.</vt:lpstr>
      <vt:lpstr>Viri: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Prehranjevalne verige</dc:title>
  <dc:creator>Uporabnik</dc:creator>
  <cp:lastModifiedBy>Petra</cp:lastModifiedBy>
  <cp:revision>9</cp:revision>
  <dcterms:created xsi:type="dcterms:W3CDTF">2017-11-21T11:04:02Z</dcterms:created>
  <dcterms:modified xsi:type="dcterms:W3CDTF">2020-03-16T09:27:13Z</dcterms:modified>
</cp:coreProperties>
</file>