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 autoAdjust="0"/>
    <p:restoredTop sz="94660"/>
  </p:normalViewPr>
  <p:slideViewPr>
    <p:cSldViewPr>
      <p:cViewPr varScale="1">
        <p:scale>
          <a:sx n="81" d="100"/>
          <a:sy n="81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CC52BA-6AD4-401C-9CC6-AC308F1CF2A4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7AB9F1-60DB-4278-A3D4-F216BF8C36E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rc_mi" descr="http://fotografija.ba/wp-content/uploads/album/122/lisce-jesenje-600x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544069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rc_mi" descr="http://www.fotogaja.si/wp-content/uploads/2010/04/pomladne_cvetlice-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6632"/>
            <a:ext cx="377991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http://www.titro.si/savna/lipa-lis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56992"/>
            <a:ext cx="2664296" cy="1767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Listna žila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grada vsebine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47260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jeZBesedilom 6"/>
          <p:cNvSpPr txBox="1"/>
          <p:nvPr/>
        </p:nvSpPr>
        <p:spPr>
          <a:xfrm>
            <a:off x="4932040" y="616530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Žile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lista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se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namreč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nadaljujejo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v </a:t>
            </a:r>
          </a:p>
          <a:p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žile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stebla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korenin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Listi v rastlini ne vršijo le </a:t>
            </a: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FOTOSINTEZE</a:t>
            </a:r>
            <a:r>
              <a:rPr lang="sl-SI" sz="1800" dirty="0"/>
              <a:t>, temveč prevzemajo druge pomembne naloge. Imenujemo jih </a:t>
            </a:r>
            <a:r>
              <a:rPr lang="sl-SI" sz="1800" dirty="0">
                <a:solidFill>
                  <a:schemeClr val="accent2"/>
                </a:solidFill>
              </a:rPr>
              <a:t>PREOBRAŽENI LISTI. </a:t>
            </a:r>
            <a:r>
              <a:rPr lang="sl-SI" sz="1800" dirty="0"/>
              <a:t>To so lahko:</a:t>
            </a:r>
            <a:endParaRPr lang="sl-SI" sz="1800" dirty="0">
              <a:solidFill>
                <a:schemeClr val="accent2"/>
              </a:solidFill>
            </a:endParaRPr>
          </a:p>
          <a:p>
            <a:pPr>
              <a:buNone/>
            </a:pPr>
            <a:endParaRPr lang="sl-SI" sz="18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l-SI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VENČNI, ČAŠNI LISTI</a:t>
            </a:r>
            <a:r>
              <a:rPr lang="sl-SI" sz="1800" dirty="0"/>
              <a:t>, ki ne opravljajo fotosinteze, temveč so udeleženi pri razmnoževanju rastlin.</a:t>
            </a:r>
            <a:endParaRPr lang="en-GB" sz="1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LISTI S POSEBNIMI NALOGAMI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rc_mi" descr="http://hribi.net/sliketemp/P30202244354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403244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LISTNE VITICE</a:t>
            </a:r>
            <a:r>
              <a:rPr lang="sl-SI" sz="1800" dirty="0"/>
              <a:t>, pomagajo rastlinam pri </a:t>
            </a:r>
            <a:r>
              <a:rPr lang="sl-SI" sz="1800" u="sng" dirty="0">
                <a:solidFill>
                  <a:schemeClr val="accent1">
                    <a:lumMod val="75000"/>
                  </a:schemeClr>
                </a:solidFill>
              </a:rPr>
              <a:t>vzpenjanju</a:t>
            </a:r>
            <a:r>
              <a:rPr lang="sl-SI" sz="1800" dirty="0"/>
              <a:t> in </a:t>
            </a:r>
            <a:r>
              <a:rPr lang="sl-SI" sz="1800" u="sng" dirty="0">
                <a:solidFill>
                  <a:schemeClr val="accent1">
                    <a:lumMod val="75000"/>
                  </a:schemeClr>
                </a:solidFill>
              </a:rPr>
              <a:t>pritrjanju</a:t>
            </a:r>
            <a:r>
              <a:rPr lang="sl-SI" sz="1800" dirty="0"/>
              <a:t> (grah).</a:t>
            </a:r>
          </a:p>
          <a:p>
            <a:pPr>
              <a:buFont typeface="Wingdings" pitchFamily="2" charset="2"/>
              <a:buChar char="§"/>
            </a:pPr>
            <a:endParaRPr lang="sl-SI" sz="1800" dirty="0"/>
          </a:p>
          <a:p>
            <a:pPr>
              <a:buFont typeface="Wingdings" pitchFamily="2" charset="2"/>
              <a:buChar char="§"/>
            </a:pPr>
            <a:r>
              <a:rPr lang="sl-SI" sz="1800" dirty="0"/>
              <a:t>Nekateri listi so </a:t>
            </a:r>
            <a:r>
              <a:rPr lang="sl-SI" sz="1800" dirty="0">
                <a:solidFill>
                  <a:schemeClr val="accent2"/>
                </a:solidFill>
              </a:rPr>
              <a:t>MESNATI</a:t>
            </a:r>
            <a:r>
              <a:rPr lang="sl-SI" sz="1800" dirty="0"/>
              <a:t> in </a:t>
            </a:r>
          </a:p>
          <a:p>
            <a:pPr>
              <a:buNone/>
            </a:pPr>
            <a:r>
              <a:rPr lang="sl-SI" sz="1800" dirty="0">
                <a:solidFill>
                  <a:schemeClr val="accent2"/>
                </a:solidFill>
              </a:rPr>
              <a:t>ODEBELJENI</a:t>
            </a:r>
            <a:r>
              <a:rPr lang="sl-SI" sz="1800" dirty="0"/>
              <a:t>, saj se kopičijo 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</a:rPr>
              <a:t>rezervne</a:t>
            </a:r>
          </a:p>
          <a:p>
            <a:pPr>
              <a:buNone/>
            </a:pPr>
            <a:r>
              <a:rPr lang="sl-SI" sz="1800" dirty="0">
                <a:solidFill>
                  <a:schemeClr val="accent3">
                    <a:lumMod val="75000"/>
                  </a:schemeClr>
                </a:solidFill>
              </a:rPr>
              <a:t>hranilne snovi </a:t>
            </a:r>
            <a:r>
              <a:rPr lang="sl-SI" sz="1800" dirty="0"/>
              <a:t>(čebula).</a:t>
            </a:r>
          </a:p>
          <a:p>
            <a:pPr>
              <a:buNone/>
            </a:pPr>
            <a:endParaRPr lang="sl-SI" sz="18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sl-SI" sz="18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LISTI S POSEBNIMI NALOGAMI</a:t>
            </a:r>
            <a:endParaRPr lang="en-GB" dirty="0"/>
          </a:p>
        </p:txBody>
      </p:sp>
      <p:pic>
        <p:nvPicPr>
          <p:cNvPr id="5" name="irc_mi" descr="http://everettj.people.cofc.edu/BIOL%20301%20Current%20Species%20Lists/Current%20Species%20Lists%20with%20Image%20Links/Images,%20Low%20resolution,%20August%202012/Species/Liliaceae,%20Smilax%20laurifolia%20with%20tendrils,%20F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403244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rc_mi" descr="http://www.bodieko.si/foto/2010/06/ceb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2601501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l-SI" sz="1800" dirty="0"/>
              <a:t>Popki rastlin so zaščiteni z </a:t>
            </a: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USNJATIMI LUSKOLISTI</a:t>
            </a:r>
            <a:r>
              <a:rPr lang="sl-SI" sz="1800" dirty="0"/>
              <a:t>, pred mrazom.</a:t>
            </a:r>
          </a:p>
          <a:p>
            <a:pPr>
              <a:buFont typeface="Wingdings" pitchFamily="2" charset="2"/>
              <a:buChar char="§"/>
            </a:pPr>
            <a:endParaRPr lang="sl-SI" sz="1800" dirty="0"/>
          </a:p>
          <a:p>
            <a:pPr>
              <a:buFont typeface="Wingdings" pitchFamily="2" charset="2"/>
              <a:buChar char="§"/>
            </a:pP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Listi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kaktusov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800" dirty="0"/>
              <a:t>so </a:t>
            </a:r>
            <a:r>
              <a:rPr lang="en-GB" sz="1800" dirty="0" err="1"/>
              <a:t>spremenjeni</a:t>
            </a:r>
            <a:r>
              <a:rPr lang="en-GB" sz="1800" dirty="0"/>
              <a:t> v </a:t>
            </a:r>
            <a:endParaRPr lang="sl-SI" sz="1800" dirty="0"/>
          </a:p>
          <a:p>
            <a:pPr>
              <a:buNone/>
            </a:pP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LISTNE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TRNE</a:t>
            </a:r>
            <a:r>
              <a:rPr lang="sl-SI" sz="1800" dirty="0"/>
              <a:t>. Ne izgubijo veliko vode in jih </a:t>
            </a:r>
          </a:p>
          <a:p>
            <a:pPr>
              <a:buNone/>
            </a:pPr>
            <a:r>
              <a:rPr lang="sl-SI" sz="1800" dirty="0"/>
              <a:t>varujejo pred rastlinojedci.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LISTI S POSEBNIMI NALOGAMI</a:t>
            </a:r>
            <a:endParaRPr lang="en-GB" dirty="0"/>
          </a:p>
        </p:txBody>
      </p:sp>
      <p:pic>
        <p:nvPicPr>
          <p:cNvPr id="4" name="irc_mi" descr="http://svetcudes.files.wordpress.com/2010/04/picture-1121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672408" cy="287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65A3B821-73B4-4A14-87AA-524D74F7F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1. Naštej glavne naloge zelenega lista!</a:t>
            </a:r>
          </a:p>
          <a:p>
            <a:r>
              <a:rPr lang="sl-SI" dirty="0"/>
              <a:t>2. Kateri so osnovni deli lista?</a:t>
            </a:r>
          </a:p>
          <a:p>
            <a:r>
              <a:rPr lang="sl-SI" dirty="0"/>
              <a:t>3. Primerjaj list lipe in trave!</a:t>
            </a:r>
          </a:p>
          <a:p>
            <a:r>
              <a:rPr lang="sl-SI" dirty="0"/>
              <a:t>4. Kakšen je pomen listnih rež?</a:t>
            </a:r>
          </a:p>
          <a:p>
            <a:r>
              <a:rPr lang="sl-SI" dirty="0"/>
              <a:t>5. Napiši tri rastline, ki imajo enostavne liste, tri rastline, ki imajo deljene liste in tri rastline, ki </a:t>
            </a:r>
            <a:r>
              <a:rPr lang="sl-SI"/>
              <a:t>imajo sestavljene liste!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1C2FCE5-DFD6-4E11-9ECD-31668D92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Odgovori na vprašanja (odgovore zapiši v zvezek)</a:t>
            </a:r>
          </a:p>
        </p:txBody>
      </p:sp>
    </p:spTree>
    <p:extLst>
      <p:ext uri="{BB962C8B-B14F-4D97-AF65-F5344CB8AC3E}">
        <p14:creationId xmlns:p14="http://schemas.microsoft.com/office/powerpoint/2010/main" val="318217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 LISTIH POTEKA FOTOSINTEZA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1556792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sl-SI" dirty="0"/>
              <a:t>Iz kalečega semena, se najprej prikažejo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KORENINE</a:t>
            </a:r>
            <a:r>
              <a:rPr lang="sl-SI" dirty="0"/>
              <a:t>, nato pa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STEBLO</a:t>
            </a:r>
            <a:r>
              <a:rPr lang="sl-SI" dirty="0"/>
              <a:t> in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LISTI.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sl-SI" dirty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sl-SI" dirty="0"/>
              <a:t>Poganjek </a:t>
            </a:r>
            <a:r>
              <a:rPr lang="sl-SI" b="1" dirty="0">
                <a:solidFill>
                  <a:schemeClr val="bg2">
                    <a:lumMod val="50000"/>
                  </a:schemeClr>
                </a:solidFill>
              </a:rPr>
              <a:t>raste navzgor</a:t>
            </a:r>
            <a:r>
              <a:rPr lang="sl-SI" dirty="0"/>
              <a:t>, da se listi čim prej usmerijo k svetlobi.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sl-SI" dirty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Zeleni listi </a:t>
            </a:r>
            <a:r>
              <a:rPr lang="sl-SI" dirty="0"/>
              <a:t>na svetlobi izdelujejo </a:t>
            </a:r>
            <a:r>
              <a:rPr lang="sl-SI" dirty="0">
                <a:solidFill>
                  <a:srgbClr val="FF0000"/>
                </a:solidFill>
              </a:rPr>
              <a:t>sladkor</a:t>
            </a:r>
            <a:r>
              <a:rPr lang="sl-SI" dirty="0"/>
              <a:t> v procesu fotosinteze.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sl-SI" dirty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sl-SI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sl-SI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72816"/>
            <a:ext cx="261900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64400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1800" dirty="0"/>
              <a:t>Da poteka</a:t>
            </a:r>
            <a:r>
              <a:rPr lang="sl-SI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1800" dirty="0">
                <a:solidFill>
                  <a:srgbClr val="92D050"/>
                </a:solidFill>
              </a:rPr>
              <a:t>fotosinteza</a:t>
            </a:r>
            <a:r>
              <a:rPr lang="sl-SI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1800" dirty="0"/>
              <a:t>v listih, morajo biti listi:</a:t>
            </a:r>
          </a:p>
          <a:p>
            <a:pPr>
              <a:buNone/>
            </a:pPr>
            <a:endParaRPr lang="sl-SI" sz="1800" dirty="0"/>
          </a:p>
          <a:p>
            <a:pPr>
              <a:buFont typeface="Wingdings" pitchFamily="2" charset="2"/>
              <a:buChar char="v"/>
            </a:pP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ZELENI</a:t>
            </a:r>
          </a:p>
          <a:p>
            <a:pPr>
              <a:buFont typeface="Wingdings" pitchFamily="2" charset="2"/>
              <a:buChar char="v"/>
            </a:pPr>
            <a:endParaRPr lang="sl-SI" sz="1800" dirty="0"/>
          </a:p>
          <a:p>
            <a:pPr>
              <a:buFont typeface="Wingdings" pitchFamily="2" charset="2"/>
              <a:buChar char="v"/>
            </a:pPr>
            <a:r>
              <a:rPr lang="sl-SI" sz="1800" dirty="0">
                <a:solidFill>
                  <a:schemeClr val="bg2">
                    <a:lumMod val="50000"/>
                  </a:schemeClr>
                </a:solidFill>
              </a:rPr>
              <a:t>PLOŠČATI</a:t>
            </a:r>
          </a:p>
          <a:p>
            <a:pPr>
              <a:buFont typeface="Wingdings" pitchFamily="2" charset="2"/>
              <a:buChar char="v"/>
            </a:pPr>
            <a:endParaRPr lang="sl-SI" sz="1800" dirty="0"/>
          </a:p>
          <a:p>
            <a:pPr>
              <a:buFont typeface="Wingdings" pitchFamily="2" charset="2"/>
              <a:buChar char="v"/>
            </a:pPr>
            <a:r>
              <a:rPr lang="sl-SI" sz="1800" dirty="0">
                <a:solidFill>
                  <a:schemeClr val="accent2">
                    <a:lumMod val="75000"/>
                  </a:schemeClr>
                </a:solidFill>
              </a:rPr>
              <a:t>TANKI</a:t>
            </a:r>
          </a:p>
          <a:p>
            <a:pPr>
              <a:buFont typeface="Wingdings" pitchFamily="2" charset="2"/>
              <a:buChar char="v"/>
            </a:pPr>
            <a:endParaRPr lang="sl-SI" sz="1800" dirty="0"/>
          </a:p>
          <a:p>
            <a:pPr>
              <a:buFont typeface="Wingdings" pitchFamily="2" charset="2"/>
              <a:buChar char="v"/>
            </a:pPr>
            <a:r>
              <a:rPr lang="sl-SI" sz="1800" dirty="0">
                <a:solidFill>
                  <a:srgbClr val="FF0000"/>
                </a:solidFill>
              </a:rPr>
              <a:t>PREPREDENI Z ŽILAMI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Naslov 2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 LISTIH POTEKA FOTOSINTEZA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rc_mi" descr="http://www.photo-dictionary.com/photofiles/list/9506/12943linden_lea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23042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www.deviantart.com/download/132471163/__kvadrat_series__green_leaf_by_nightwib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365104"/>
            <a:ext cx="2160240" cy="231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Listi so </a:t>
            </a:r>
            <a:r>
              <a:rPr lang="sl-SI" sz="1800" dirty="0">
                <a:solidFill>
                  <a:schemeClr val="accent4">
                    <a:lumMod val="75000"/>
                  </a:schemeClr>
                </a:solidFill>
              </a:rPr>
              <a:t>različnih oblik in velikosti. </a:t>
            </a:r>
          </a:p>
          <a:p>
            <a:endParaRPr lang="sl-SI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l-SI" sz="1800" dirty="0"/>
              <a:t>Pri prepoznavanju lista je pomembna </a:t>
            </a: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oblika listne ploskve </a:t>
            </a:r>
            <a:r>
              <a:rPr lang="sl-SI" sz="1800" dirty="0"/>
              <a:t>in </a:t>
            </a: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listnega roba </a:t>
            </a:r>
            <a:r>
              <a:rPr lang="sl-SI" sz="1800" dirty="0"/>
              <a:t>ali </a:t>
            </a:r>
            <a:r>
              <a:rPr lang="sl-SI" sz="1800" dirty="0" err="1">
                <a:solidFill>
                  <a:schemeClr val="accent1">
                    <a:lumMod val="75000"/>
                  </a:schemeClr>
                </a:solidFill>
              </a:rPr>
              <a:t>ožiljenost</a:t>
            </a: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sl-SI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800" dirty="0">
                <a:solidFill>
                  <a:srgbClr val="FF0000"/>
                </a:solidFill>
              </a:rPr>
              <a:t>Ne pozabimo pa, </a:t>
            </a:r>
            <a:r>
              <a:rPr lang="en-GB" sz="1800" dirty="0" err="1">
                <a:solidFill>
                  <a:srgbClr val="FF0000"/>
                </a:solidFill>
              </a:rPr>
              <a:t>da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vsi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zeleni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listi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opravljajo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enake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naloge</a:t>
            </a:r>
            <a:r>
              <a:rPr lang="en-GB" sz="1800" dirty="0">
                <a:solidFill>
                  <a:srgbClr val="FF0000"/>
                </a:solidFill>
              </a:rPr>
              <a:t>, ne </a:t>
            </a:r>
            <a:r>
              <a:rPr lang="en-GB" sz="1800" dirty="0" err="1">
                <a:solidFill>
                  <a:srgbClr val="FF0000"/>
                </a:solidFill>
              </a:rPr>
              <a:t>glede</a:t>
            </a:r>
            <a:r>
              <a:rPr lang="sl-SI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na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svoj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videz</a:t>
            </a:r>
            <a:r>
              <a:rPr lang="en-GB" sz="1800" dirty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sl-SI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sl-SI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LISTI SO RAZLIČNI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3312368" cy="21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600400" cy="242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LISTI SO RAZLIČNI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56792"/>
            <a:ext cx="3672408" cy="201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736304" cy="240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49080"/>
            <a:ext cx="3672408" cy="219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Opišimo in narišimo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 navadnega bršljana.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ZUNANJA ZGRADBA LISTA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9766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err="1"/>
              <a:t>Kaj</a:t>
            </a:r>
            <a:r>
              <a:rPr lang="en-GB" sz="1800" dirty="0"/>
              <a:t> pa je v </a:t>
            </a:r>
            <a:r>
              <a:rPr lang="en-GB" sz="1800" dirty="0" err="1"/>
              <a:t>notranjosti</a:t>
            </a:r>
            <a:r>
              <a:rPr lang="en-GB" sz="1800" dirty="0"/>
              <a:t> </a:t>
            </a:r>
            <a:r>
              <a:rPr lang="en-GB" sz="1800" dirty="0" err="1"/>
              <a:t>lista</a:t>
            </a:r>
            <a:r>
              <a:rPr lang="en-GB" sz="1800" dirty="0"/>
              <a:t>? </a:t>
            </a:r>
            <a:r>
              <a:rPr lang="en-GB" sz="1800" dirty="0" err="1"/>
              <a:t>Kako</a:t>
            </a:r>
            <a:r>
              <a:rPr lang="en-GB" sz="1800" dirty="0"/>
              <a:t> je </a:t>
            </a:r>
            <a:r>
              <a:rPr lang="en-GB" sz="1800" dirty="0" err="1"/>
              <a:t>videti</a:t>
            </a:r>
            <a:r>
              <a:rPr lang="en-GB" sz="1800" dirty="0"/>
              <a:t> </a:t>
            </a:r>
            <a:r>
              <a:rPr lang="en-GB" sz="1800" dirty="0" err="1"/>
              <a:t>njegova</a:t>
            </a:r>
            <a:r>
              <a:rPr lang="en-GB" sz="1800" dirty="0"/>
              <a:t> </a:t>
            </a:r>
            <a:r>
              <a:rPr lang="en-GB" sz="1800" dirty="0" err="1"/>
              <a:t>notranja</a:t>
            </a:r>
            <a:r>
              <a:rPr lang="en-GB" sz="1800" dirty="0"/>
              <a:t> </a:t>
            </a:r>
            <a:r>
              <a:rPr lang="en-GB" sz="1800" dirty="0" err="1"/>
              <a:t>zgradba</a:t>
            </a:r>
            <a:r>
              <a:rPr lang="en-GB" sz="1800" dirty="0"/>
              <a:t>? To </a:t>
            </a:r>
            <a:r>
              <a:rPr lang="en-GB" sz="1800" dirty="0" err="1"/>
              <a:t>najlažje</a:t>
            </a:r>
            <a:r>
              <a:rPr lang="en-GB" sz="1800" dirty="0"/>
              <a:t> </a:t>
            </a:r>
            <a:r>
              <a:rPr lang="en-GB" sz="1800" dirty="0" err="1"/>
              <a:t>vidimo</a:t>
            </a:r>
            <a:r>
              <a:rPr lang="en-GB" sz="1800" dirty="0"/>
              <a:t>, </a:t>
            </a:r>
            <a:r>
              <a:rPr lang="en-GB" sz="1800" dirty="0" err="1"/>
              <a:t>če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pod </a:t>
            </a:r>
            <a:r>
              <a:rPr lang="en-GB" sz="1800" dirty="0" err="1"/>
              <a:t>mikroskopom</a:t>
            </a:r>
            <a:r>
              <a:rPr lang="en-GB" sz="1800" dirty="0"/>
              <a:t> </a:t>
            </a:r>
            <a:r>
              <a:rPr lang="en-GB" sz="1800" dirty="0" err="1"/>
              <a:t>ogledamo</a:t>
            </a:r>
            <a:r>
              <a:rPr lang="en-GB" sz="1800" dirty="0"/>
              <a:t> </a:t>
            </a:r>
            <a:r>
              <a:rPr lang="en-GB" sz="1800" dirty="0" err="1"/>
              <a:t>prerez</a:t>
            </a:r>
            <a:r>
              <a:rPr lang="en-GB" sz="1800" dirty="0"/>
              <a:t> </a:t>
            </a:r>
            <a:r>
              <a:rPr lang="en-GB" sz="1800" dirty="0" err="1"/>
              <a:t>lista</a:t>
            </a:r>
            <a:r>
              <a:rPr lang="en-GB" sz="1800" dirty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Naslov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NOTRANJA ZGRADBA LISTA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en puščični konektor 7"/>
          <p:cNvCxnSpPr/>
          <p:nvPr/>
        </p:nvCxnSpPr>
        <p:spPr>
          <a:xfrm>
            <a:off x="2987824" y="35010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3851920" y="3573016"/>
            <a:ext cx="12961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200" b="1" dirty="0"/>
              <a:t>STEBRIČASTO TKIVO</a:t>
            </a:r>
            <a:endParaRPr lang="en-GB" sz="1200" b="1" dirty="0"/>
          </a:p>
        </p:txBody>
      </p:sp>
      <p:cxnSp>
        <p:nvCxnSpPr>
          <p:cNvPr id="11" name="Raven puščični konektor 10"/>
          <p:cNvCxnSpPr/>
          <p:nvPr/>
        </p:nvCxnSpPr>
        <p:spPr>
          <a:xfrm flipH="1">
            <a:off x="5220072" y="3501008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en puščični konektor 12"/>
          <p:cNvCxnSpPr/>
          <p:nvPr/>
        </p:nvCxnSpPr>
        <p:spPr>
          <a:xfrm flipV="1">
            <a:off x="2771800" y="515719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3995936" y="501317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/>
              <a:t>GOBASTO TKIVO</a:t>
            </a:r>
            <a:endParaRPr lang="en-GB" sz="1200" b="1" dirty="0"/>
          </a:p>
        </p:txBody>
      </p:sp>
      <p:cxnSp>
        <p:nvCxnSpPr>
          <p:cNvPr id="17" name="Raven puščični konektor 16"/>
          <p:cNvCxnSpPr/>
          <p:nvPr/>
        </p:nvCxnSpPr>
        <p:spPr>
          <a:xfrm flipH="1">
            <a:off x="5076056" y="4941168"/>
            <a:ext cx="19442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solidFill>
                  <a:schemeClr val="accent2"/>
                </a:solidFill>
              </a:rPr>
              <a:t>Ščiti</a:t>
            </a:r>
            <a:r>
              <a:rPr lang="sl-SI" sz="1800" dirty="0"/>
              <a:t> notranjost lista pred zunanjimi vplivi.</a:t>
            </a:r>
          </a:p>
          <a:p>
            <a:endParaRPr lang="sl-SI" sz="1800" dirty="0"/>
          </a:p>
          <a:p>
            <a:r>
              <a:rPr lang="sl-SI" sz="1800" dirty="0">
                <a:solidFill>
                  <a:schemeClr val="accent2"/>
                </a:solidFill>
              </a:rPr>
              <a:t>Voskasta prevleka </a:t>
            </a:r>
            <a:r>
              <a:rPr lang="sl-SI" sz="1800" dirty="0"/>
              <a:t>varuje rastlino pred izsušitvijo, drugače bi se listi na zraku hitro posušili.</a:t>
            </a:r>
          </a:p>
          <a:p>
            <a:pPr>
              <a:buNone/>
            </a:pPr>
            <a:endParaRPr lang="en-GB" sz="1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 PREKRIVA POVRHNJICA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57531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List </a:t>
            </a:r>
            <a:r>
              <a:rPr lang="en-GB" sz="1800" dirty="0" err="1"/>
              <a:t>mora</a:t>
            </a:r>
            <a:r>
              <a:rPr lang="en-GB" sz="1800" dirty="0"/>
              <a:t> </a:t>
            </a:r>
            <a:r>
              <a:rPr lang="en-GB" sz="1800" dirty="0" err="1"/>
              <a:t>biti</a:t>
            </a:r>
            <a:r>
              <a:rPr lang="en-GB" sz="1800" dirty="0"/>
              <a:t> </a:t>
            </a:r>
            <a:r>
              <a:rPr lang="en-GB" sz="1800" dirty="0" err="1"/>
              <a:t>zaščiten</a:t>
            </a:r>
            <a:r>
              <a:rPr lang="en-GB" sz="1800" dirty="0"/>
              <a:t> </a:t>
            </a:r>
            <a:r>
              <a:rPr lang="en-GB" sz="1800" dirty="0" err="1"/>
              <a:t>pred</a:t>
            </a:r>
            <a:r>
              <a:rPr lang="en-GB" sz="1800" dirty="0"/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izsuševanjem</a:t>
            </a:r>
            <a:r>
              <a:rPr lang="en-GB" sz="1800" dirty="0"/>
              <a:t> in </a:t>
            </a:r>
            <a:r>
              <a:rPr lang="en-GB" sz="1800" dirty="0" err="1"/>
              <a:t>hkrati</a:t>
            </a:r>
            <a:r>
              <a:rPr lang="en-GB" sz="1800" dirty="0"/>
              <a:t> </a:t>
            </a:r>
            <a:r>
              <a:rPr lang="en-GB" sz="1800" dirty="0" err="1"/>
              <a:t>dovolj</a:t>
            </a:r>
            <a:r>
              <a:rPr lang="en-GB" sz="1800" dirty="0"/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prezračen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1800" dirty="0"/>
              <a:t>To </a:t>
            </a:r>
            <a:r>
              <a:rPr lang="en-GB" sz="1800" dirty="0" err="1"/>
              <a:t>omogočajo</a:t>
            </a:r>
            <a:r>
              <a:rPr lang="en-GB" sz="1800" dirty="0"/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listne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reže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/>
              <a:t>v </a:t>
            </a:r>
            <a:r>
              <a:rPr lang="en-GB" sz="1800" dirty="0" err="1"/>
              <a:t>povrhnjici</a:t>
            </a:r>
            <a:r>
              <a:rPr lang="en-GB" sz="1800" dirty="0"/>
              <a:t> </a:t>
            </a:r>
            <a:r>
              <a:rPr lang="en-GB" sz="1800" dirty="0" err="1"/>
              <a:t>lista</a:t>
            </a:r>
            <a:r>
              <a:rPr lang="en-GB" sz="1800" dirty="0"/>
              <a:t>, </a:t>
            </a:r>
            <a:r>
              <a:rPr lang="en-GB" sz="1800" dirty="0" err="1"/>
              <a:t>ki</a:t>
            </a:r>
            <a:r>
              <a:rPr lang="en-GB" sz="1800" dirty="0"/>
              <a:t> se </a:t>
            </a:r>
            <a:r>
              <a:rPr lang="en-GB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odpirajo</a:t>
            </a:r>
            <a:r>
              <a:rPr lang="en-GB" sz="1800" dirty="0"/>
              <a:t> in </a:t>
            </a:r>
            <a:r>
              <a:rPr lang="en-GB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zapirajo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dirty="0" err="1"/>
              <a:t>glede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razmere</a:t>
            </a:r>
            <a:r>
              <a:rPr lang="en-GB" sz="1800" dirty="0"/>
              <a:t> v </a:t>
            </a:r>
            <a:r>
              <a:rPr lang="en-GB" sz="1800" dirty="0" err="1"/>
              <a:t>okolju</a:t>
            </a:r>
            <a:r>
              <a:rPr lang="en-GB" sz="1800" dirty="0"/>
              <a:t> in </a:t>
            </a:r>
            <a:r>
              <a:rPr lang="en-GB" sz="1800" dirty="0" err="1"/>
              <a:t>potrebe</a:t>
            </a:r>
            <a:r>
              <a:rPr lang="en-GB" sz="1800" dirty="0"/>
              <a:t> </a:t>
            </a:r>
            <a:r>
              <a:rPr lang="en-GB" sz="1800" dirty="0" err="1"/>
              <a:t>rastline</a:t>
            </a:r>
            <a:r>
              <a:rPr lang="en-GB" sz="1800" dirty="0"/>
              <a:t>.</a:t>
            </a:r>
            <a:endParaRPr lang="sl-SI" sz="1800" dirty="0"/>
          </a:p>
          <a:p>
            <a:endParaRPr lang="sl-SI" sz="1800" dirty="0"/>
          </a:p>
          <a:p>
            <a:r>
              <a:rPr lang="en-GB" sz="1800" dirty="0" err="1"/>
              <a:t>Ko</a:t>
            </a:r>
            <a:r>
              <a:rPr lang="en-GB" sz="1800" dirty="0"/>
              <a:t> so </a:t>
            </a:r>
            <a:r>
              <a:rPr lang="en-GB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odprte</a:t>
            </a:r>
            <a:r>
              <a:rPr lang="en-GB" sz="1800" dirty="0"/>
              <a:t>, </a:t>
            </a:r>
            <a:r>
              <a:rPr lang="en-GB" sz="1800" dirty="0" err="1"/>
              <a:t>skoznje</a:t>
            </a:r>
            <a:r>
              <a:rPr lang="en-GB" sz="1800" dirty="0"/>
              <a:t> </a:t>
            </a:r>
            <a:r>
              <a:rPr lang="en-GB" sz="1800" dirty="0" err="1">
                <a:solidFill>
                  <a:schemeClr val="bg2">
                    <a:lumMod val="50000"/>
                  </a:schemeClr>
                </a:solidFill>
              </a:rPr>
              <a:t>prehajajo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2">
                    <a:lumMod val="50000"/>
                  </a:schemeClr>
                </a:solidFill>
              </a:rPr>
              <a:t>plini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800" dirty="0"/>
              <a:t>(v list in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njega</a:t>
            </a:r>
            <a:r>
              <a:rPr lang="en-GB" sz="1800" dirty="0"/>
              <a:t>), </a:t>
            </a:r>
            <a:r>
              <a:rPr lang="en-GB" sz="1800" dirty="0" err="1"/>
              <a:t>hkrati</a:t>
            </a:r>
            <a:r>
              <a:rPr lang="en-GB" sz="1800" dirty="0"/>
              <a:t> pa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rastline</a:t>
            </a:r>
            <a:r>
              <a:rPr lang="en-GB" sz="1800" dirty="0"/>
              <a:t> </a:t>
            </a:r>
            <a:r>
              <a:rPr lang="en-GB" sz="1800" dirty="0" err="1">
                <a:solidFill>
                  <a:schemeClr val="bg2">
                    <a:lumMod val="50000"/>
                  </a:schemeClr>
                </a:solidFill>
              </a:rPr>
              <a:t>uhajajo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2">
                    <a:lumMod val="50000"/>
                  </a:schemeClr>
                </a:solidFill>
              </a:rPr>
              <a:t>vodni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2">
                    <a:lumMod val="50000"/>
                  </a:schemeClr>
                </a:solidFill>
              </a:rPr>
              <a:t>hlapi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GB" sz="1800" dirty="0"/>
          </a:p>
          <a:p>
            <a:pPr>
              <a:buNone/>
            </a:pPr>
            <a:endParaRPr lang="en-GB" sz="1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LISTNE REŽE V POVRHNJICI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68960"/>
            <a:ext cx="345638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333</TotalTime>
  <Words>427</Words>
  <Application>Microsoft Office PowerPoint</Application>
  <PresentationFormat>Diaprojekcija na zaslonu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Lucida Sans Unicode</vt:lpstr>
      <vt:lpstr>Verdana</vt:lpstr>
      <vt:lpstr>Wingdings</vt:lpstr>
      <vt:lpstr>Wingdings 2</vt:lpstr>
      <vt:lpstr>Wingdings 3</vt:lpstr>
      <vt:lpstr>Stekanje</vt:lpstr>
      <vt:lpstr>LIST</vt:lpstr>
      <vt:lpstr>V LISTIH POTEKA FOTOSINTEZA</vt:lpstr>
      <vt:lpstr>V LISTIH POTEKA FOTOSINTEZA</vt:lpstr>
      <vt:lpstr>LISTI SO RAZLIČNI</vt:lpstr>
      <vt:lpstr>LISTI SO RAZLIČNI</vt:lpstr>
      <vt:lpstr>ZUNANJA ZGRADBA LISTA</vt:lpstr>
      <vt:lpstr>NOTRANJA ZGRADBA LISTA</vt:lpstr>
      <vt:lpstr>LIST PREKRIVA POVRHNJICA</vt:lpstr>
      <vt:lpstr>LISTNE REŽE V POVRHNJICI</vt:lpstr>
      <vt:lpstr>Listna žila</vt:lpstr>
      <vt:lpstr>LISTI S POSEBNIMI NALOGAMI</vt:lpstr>
      <vt:lpstr>LISTI S POSEBNIMI NALOGAMI</vt:lpstr>
      <vt:lpstr>LISTI S POSEBNIMI NALOGAMI</vt:lpstr>
      <vt:lpstr>Odgovori na vprašanja (odgovore zapiši v zvezek)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Domen</dc:creator>
  <cp:lastModifiedBy>Ožbe Šlibar</cp:lastModifiedBy>
  <cp:revision>38</cp:revision>
  <dcterms:created xsi:type="dcterms:W3CDTF">2013-03-26T16:13:20Z</dcterms:created>
  <dcterms:modified xsi:type="dcterms:W3CDTF">2020-03-15T09:26:15Z</dcterms:modified>
</cp:coreProperties>
</file>