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62" r:id="rId3"/>
    <p:sldId id="263" r:id="rId4"/>
    <p:sldId id="264" r:id="rId5"/>
    <p:sldId id="266" r:id="rId6"/>
    <p:sldId id="267" r:id="rId7"/>
    <p:sldId id="268" r:id="rId8"/>
    <p:sldId id="284" r:id="rId9"/>
    <p:sldId id="269" r:id="rId10"/>
    <p:sldId id="288" r:id="rId11"/>
    <p:sldId id="289" r:id="rId12"/>
    <p:sldId id="285" r:id="rId13"/>
    <p:sldId id="286" r:id="rId14"/>
    <p:sldId id="287" r:id="rId15"/>
    <p:sldId id="271" r:id="rId16"/>
    <p:sldId id="291" r:id="rId17"/>
    <p:sldId id="292" r:id="rId18"/>
    <p:sldId id="293" r:id="rId1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734C-939F-40C8-BFC3-155F505C9734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D20F-5D11-441A-A626-1DFF733C20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606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734C-939F-40C8-BFC3-155F505C9734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D20F-5D11-441A-A626-1DFF733C20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871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734C-939F-40C8-BFC3-155F505C9734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D20F-5D11-441A-A626-1DFF733C20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867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734C-939F-40C8-BFC3-155F505C9734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D20F-5D11-441A-A626-1DFF733C20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534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734C-939F-40C8-BFC3-155F505C9734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D20F-5D11-441A-A626-1DFF733C20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367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734C-939F-40C8-BFC3-155F505C9734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D20F-5D11-441A-A626-1DFF733C20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121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734C-939F-40C8-BFC3-155F505C9734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D20F-5D11-441A-A626-1DFF733C20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225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734C-939F-40C8-BFC3-155F505C9734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D20F-5D11-441A-A626-1DFF733C20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877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734C-939F-40C8-BFC3-155F505C9734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D20F-5D11-441A-A626-1DFF733C20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440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734C-939F-40C8-BFC3-155F505C9734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D20F-5D11-441A-A626-1DFF733C20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708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734C-939F-40C8-BFC3-155F505C9734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D20F-5D11-441A-A626-1DFF733C20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426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7734C-939F-40C8-BFC3-155F505C9734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0D20F-5D11-441A-A626-1DFF733C20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360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9600" dirty="0"/>
              <a:t>PREBAVILA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6199747" cy="468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01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211409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284269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4001152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937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458649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099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Zgradba prebavil rastlinojedcev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30" y="1600200"/>
            <a:ext cx="576493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895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Zgradba prebavil mesojedcev: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41" y="1600200"/>
            <a:ext cx="60979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779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Osnovna razlike je: </a:t>
            </a:r>
          </a:p>
          <a:p>
            <a:r>
              <a:rPr lang="sl-SI" dirty="0"/>
              <a:t>Rastlinojedci imajo </a:t>
            </a:r>
            <a:r>
              <a:rPr lang="sl-SI" b="1" dirty="0"/>
              <a:t>vamp, </a:t>
            </a:r>
            <a:r>
              <a:rPr lang="sl-SI" dirty="0"/>
              <a:t>mesojedci pa ne.</a:t>
            </a:r>
          </a:p>
          <a:p>
            <a:r>
              <a:rPr lang="sl-SI" b="1" dirty="0"/>
              <a:t>Prebavilo rastlinojedcev je daljše od mesojedcev in vsejedcev.</a:t>
            </a:r>
          </a:p>
        </p:txBody>
      </p:sp>
    </p:spTree>
    <p:extLst>
      <p:ext uri="{BB962C8B-B14F-4D97-AF65-F5344CB8AC3E}">
        <p14:creationId xmlns:p14="http://schemas.microsoft.com/office/powerpoint/2010/main" val="391376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ZOBOVJE- je pri različnih skupinah drugačno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58251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281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Povzetek: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HRANA- tisto, kar organizem sprejme skozi usta v telo. Vsebuje različne hranilne snovi, ki jih celice potrebujejo za rast in delovanje.  S hrano telo dobi energijo za delo.</a:t>
            </a:r>
          </a:p>
          <a:p>
            <a:r>
              <a:rPr lang="sl-SI" dirty="0"/>
              <a:t>Hrana pride do prebavil, kjer se prebavi v telesu koristne snovi.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88829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Osnovna zgradba prebavil:</a:t>
            </a:r>
          </a:p>
          <a:p>
            <a:r>
              <a:rPr lang="sl-SI" dirty="0"/>
              <a:t>Usta- zobje, jezik</a:t>
            </a:r>
          </a:p>
          <a:p>
            <a:r>
              <a:rPr lang="sl-SI" dirty="0"/>
              <a:t>Požiralnik</a:t>
            </a:r>
          </a:p>
          <a:p>
            <a:r>
              <a:rPr lang="sl-SI" dirty="0"/>
              <a:t>Želodec</a:t>
            </a:r>
          </a:p>
          <a:p>
            <a:r>
              <a:rPr lang="sl-SI" dirty="0"/>
              <a:t>Tanko in debelo črevo</a:t>
            </a:r>
          </a:p>
          <a:p>
            <a:r>
              <a:rPr lang="sl-SI" dirty="0"/>
              <a:t>danka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62889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Rastlinojedci- daljša prebavna cev</a:t>
            </a:r>
          </a:p>
          <a:p>
            <a:r>
              <a:rPr lang="sl-SI" dirty="0"/>
              <a:t>Mesojedci in vsejedci- krajša prebavna cev</a:t>
            </a:r>
          </a:p>
        </p:txBody>
      </p:sp>
    </p:spTree>
    <p:extLst>
      <p:ext uri="{BB962C8B-B14F-4D97-AF65-F5344CB8AC3E}">
        <p14:creationId xmlns:p14="http://schemas.microsoft.com/office/powerpoint/2010/main" val="4600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PREBAVILA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Vsa živa bitja potrebujejo snovi in energijo:</a:t>
            </a:r>
          </a:p>
          <a:p>
            <a:pPr>
              <a:buFontTx/>
              <a:buChar char="-"/>
            </a:pP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Snovi</a:t>
            </a:r>
            <a:r>
              <a:rPr lang="sl-SI" dirty="0"/>
              <a:t>  za izgradnjo celic in s tem telesa kot celota</a:t>
            </a:r>
          </a:p>
          <a:p>
            <a:pPr>
              <a:buFontTx/>
              <a:buChar char="-"/>
            </a:pP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Energijo</a:t>
            </a:r>
            <a:r>
              <a:rPr lang="sl-SI" dirty="0"/>
              <a:t> za pogajanje življenjskih procesov in delovanje živih bitij</a:t>
            </a:r>
          </a:p>
        </p:txBody>
      </p:sp>
    </p:spTree>
    <p:extLst>
      <p:ext uri="{BB962C8B-B14F-4D97-AF65-F5344CB8AC3E}">
        <p14:creationId xmlns:p14="http://schemas.microsoft.com/office/powerpoint/2010/main" val="287650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                      </a:t>
            </a:r>
            <a:r>
              <a:rPr lang="sl-SI" b="1" dirty="0">
                <a:solidFill>
                  <a:srgbClr val="FF0000"/>
                </a:solidFill>
              </a:rPr>
              <a:t>HRANA</a:t>
            </a:r>
            <a:r>
              <a:rPr lang="sl-SI" dirty="0"/>
              <a:t>(ki jo žival dobi iz okolja se porabi)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CELIČNO DIHANJE            MAŠČEVJE KOT ZALOGA</a:t>
            </a:r>
          </a:p>
          <a:p>
            <a:pPr marL="0" indent="0">
              <a:buNone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             SNOVI ZA RAST IN IZGRADNJO </a:t>
            </a:r>
          </a:p>
          <a:p>
            <a:pPr marL="0" indent="0">
              <a:buNone/>
            </a:pPr>
            <a:r>
              <a:rPr lang="sl-SI" dirty="0"/>
              <a:t> </a:t>
            </a:r>
          </a:p>
          <a:p>
            <a:pPr marL="0" indent="0">
              <a:buNone/>
            </a:pPr>
            <a:r>
              <a:rPr lang="sl-SI" dirty="0"/>
              <a:t>SNOVI IZ ZALOGE ŽIVAL POZNEJE PORABI ZA RAST, CELIČNO DIHANJE                                                      </a:t>
            </a:r>
          </a:p>
        </p:txBody>
      </p:sp>
      <p:cxnSp>
        <p:nvCxnSpPr>
          <p:cNvPr id="5" name="Raven puščični povezovalnik 4"/>
          <p:cNvCxnSpPr/>
          <p:nvPr/>
        </p:nvCxnSpPr>
        <p:spPr>
          <a:xfrm flipH="1">
            <a:off x="1403648" y="2132856"/>
            <a:ext cx="180020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>
            <a:off x="3635896" y="2132856"/>
            <a:ext cx="1008112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>
            <a:off x="3723247" y="2096852"/>
            <a:ext cx="3384376" cy="1260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26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/>
              <a:t>RAZLIČNI NAČINI  PREHRANJEVANJA: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Rastlinojedci</a:t>
            </a:r>
          </a:p>
          <a:p>
            <a:r>
              <a:rPr lang="sl-SI" dirty="0"/>
              <a:t>Mesojedci</a:t>
            </a:r>
          </a:p>
          <a:p>
            <a:r>
              <a:rPr lang="sl-SI" dirty="0"/>
              <a:t>Vsejedci</a:t>
            </a:r>
          </a:p>
          <a:p>
            <a:pPr marL="0" indent="0">
              <a:buNone/>
            </a:pPr>
            <a:r>
              <a:rPr lang="sl-SI" b="1" dirty="0">
                <a:solidFill>
                  <a:srgbClr val="FF0000"/>
                </a:solidFill>
              </a:rPr>
              <a:t>HRANA</a:t>
            </a:r>
            <a:r>
              <a:rPr lang="sl-SI" dirty="0"/>
              <a:t>- je tisto, kar žival sprejme skozi usta v svoje telo. Vsebuje molekule mnogih različnih snovi: sladkorji, škrob, celuloza, beljakovine in maščobe. Vse vsebujejo veliko energije.</a:t>
            </a:r>
          </a:p>
          <a:p>
            <a:pPr marL="0" indent="0">
              <a:buNone/>
            </a:pPr>
            <a:r>
              <a:rPr lang="sl-SI" b="1" dirty="0">
                <a:solidFill>
                  <a:srgbClr val="FF0000"/>
                </a:solidFill>
              </a:rPr>
              <a:t>VODA-</a:t>
            </a:r>
            <a:r>
              <a:rPr lang="sl-SI" dirty="0"/>
              <a:t> ni hranilna snov, ker vsebuje malo energije</a:t>
            </a:r>
          </a:p>
        </p:txBody>
      </p:sp>
    </p:spTree>
    <p:extLst>
      <p:ext uri="{BB962C8B-B14F-4D97-AF65-F5344CB8AC3E}">
        <p14:creationId xmlns:p14="http://schemas.microsoft.com/office/powerpoint/2010/main" val="294483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MESOJEDCI: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Lahko so:</a:t>
            </a:r>
          </a:p>
          <a:p>
            <a:pPr>
              <a:buFontTx/>
              <a:buChar char="-"/>
            </a:pPr>
            <a:r>
              <a:rPr lang="sl-SI" dirty="0"/>
              <a:t>Plenilci</a:t>
            </a:r>
          </a:p>
          <a:p>
            <a:pPr>
              <a:buFontTx/>
              <a:buChar char="-"/>
            </a:pPr>
            <a:r>
              <a:rPr lang="sl-SI" dirty="0"/>
              <a:t>Mrhovinarji</a:t>
            </a:r>
          </a:p>
          <a:p>
            <a:pPr>
              <a:buFontTx/>
              <a:buChar char="-"/>
            </a:pPr>
            <a:r>
              <a:rPr lang="sl-SI" dirty="0" err="1"/>
              <a:t>Zajedalci</a:t>
            </a:r>
            <a:endParaRPr lang="sl-SI" dirty="0"/>
          </a:p>
          <a:p>
            <a:pPr>
              <a:buFontTx/>
              <a:buChar char="-"/>
            </a:pP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63844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RASTLINOJEDCI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Izključno rastlinsko hrano: plodove, vse dele rastlin, medičino, pelod</a:t>
            </a:r>
          </a:p>
        </p:txBody>
      </p:sp>
    </p:spTree>
    <p:extLst>
      <p:ext uri="{BB962C8B-B14F-4D97-AF65-F5344CB8AC3E}">
        <p14:creationId xmlns:p14="http://schemas.microsoft.com/office/powerpoint/2010/main" val="3961136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VSEJEDCI: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Niso odvisni od točno določene hrane, v različnih časovnih obdobjih različna hrana, tista, ki je na voljo</a:t>
            </a:r>
          </a:p>
        </p:txBody>
      </p:sp>
    </p:spTree>
    <p:extLst>
      <p:ext uri="{BB962C8B-B14F-4D97-AF65-F5344CB8AC3E}">
        <p14:creationId xmlns:p14="http://schemas.microsoft.com/office/powerpoint/2010/main" val="721125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Vloga prebavil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sl-SI" b="1" dirty="0"/>
          </a:p>
          <a:p>
            <a:r>
              <a:rPr lang="sl-SI" dirty="0"/>
              <a:t>Najpomembnejše naloge prebavil:</a:t>
            </a:r>
            <a:br>
              <a:rPr lang="sl-SI" dirty="0"/>
            </a:br>
            <a:r>
              <a:rPr lang="sl-SI" dirty="0"/>
              <a:t>- sprejemanje hrane,</a:t>
            </a:r>
            <a:br>
              <a:rPr lang="sl-SI" dirty="0"/>
            </a:br>
            <a:r>
              <a:rPr lang="sl-SI" dirty="0"/>
              <a:t>- kosanje in drobljenje hrane,</a:t>
            </a:r>
            <a:br>
              <a:rPr lang="sl-SI" dirty="0"/>
            </a:br>
            <a:r>
              <a:rPr lang="sl-SI" dirty="0"/>
              <a:t>- skladiščenje hrane,</a:t>
            </a:r>
            <a:br>
              <a:rPr lang="sl-SI" dirty="0"/>
            </a:br>
            <a:r>
              <a:rPr lang="sl-SI" dirty="0"/>
              <a:t>- redčenje, raztapljanje in kemijska razgradnja hrane,</a:t>
            </a:r>
            <a:br>
              <a:rPr lang="sl-SI" dirty="0"/>
            </a:br>
            <a:r>
              <a:rPr lang="sl-SI" dirty="0"/>
              <a:t>- vsrkavanje hranilnih snovi in</a:t>
            </a:r>
            <a:br>
              <a:rPr lang="sl-SI" dirty="0"/>
            </a:br>
            <a:r>
              <a:rPr lang="sl-SI" dirty="0"/>
              <a:t>- oblikovanje iztrebka.</a:t>
            </a:r>
          </a:p>
        </p:txBody>
      </p:sp>
    </p:spTree>
    <p:extLst>
      <p:ext uri="{BB962C8B-B14F-4D97-AF65-F5344CB8AC3E}">
        <p14:creationId xmlns:p14="http://schemas.microsoft.com/office/powerpoint/2010/main" val="2941691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Osnovna zgradba prebavil: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128498" cy="52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762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313</Words>
  <Application>Microsoft Office PowerPoint</Application>
  <PresentationFormat>Diaprojekcija na zaslonu (4:3)</PresentationFormat>
  <Paragraphs>47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Officeova tema</vt:lpstr>
      <vt:lpstr>PREBAVILA</vt:lpstr>
      <vt:lpstr>PREBAVILA</vt:lpstr>
      <vt:lpstr>PowerPointova predstavitev</vt:lpstr>
      <vt:lpstr>RAZLIČNI NAČINI  PREHRANJEVANJA:</vt:lpstr>
      <vt:lpstr>MESOJEDCI:</vt:lpstr>
      <vt:lpstr>RASTLINOJEDCI</vt:lpstr>
      <vt:lpstr>VSEJEDCI:</vt:lpstr>
      <vt:lpstr>Vloga prebavil</vt:lpstr>
      <vt:lpstr>Osnovna zgradba prebavil:</vt:lpstr>
      <vt:lpstr>PowerPointova predstavitev</vt:lpstr>
      <vt:lpstr>PowerPointova predstavitev</vt:lpstr>
      <vt:lpstr>Zgradba prebavil rastlinojedcev</vt:lpstr>
      <vt:lpstr>Zgradba prebavil mesojedcev:</vt:lpstr>
      <vt:lpstr>PowerPointova predstavitev</vt:lpstr>
      <vt:lpstr>ZOBOVJE- je pri različnih skupinah drugačno</vt:lpstr>
      <vt:lpstr>Povzetek: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RAZLIČNI DELI OPRAVLJAJO RAZLIČNE NALOGE</dc:title>
  <dc:creator>POS12</dc:creator>
  <cp:lastModifiedBy>Ožbe Šlibar</cp:lastModifiedBy>
  <cp:revision>12</cp:revision>
  <dcterms:created xsi:type="dcterms:W3CDTF">2014-09-22T05:42:25Z</dcterms:created>
  <dcterms:modified xsi:type="dcterms:W3CDTF">2020-03-17T16:54:18Z</dcterms:modified>
</cp:coreProperties>
</file>