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59"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sl-SI" altLang="ja-JP" smtClean="0"/>
              <a:t>Uredite slog naslova matrice</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sl-SI" altLang="ja-JP" smtClean="0"/>
              <a:t>Uredite slog podnaslova matrice</a:t>
            </a:r>
            <a:endParaRPr kumimoji="1" lang="ja-JP" altLang="en-US" dirty="0"/>
          </a:p>
        </p:txBody>
      </p:sp>
      <p:sp>
        <p:nvSpPr>
          <p:cNvPr id="12" name="図形 11"/>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11" name="図形 10"/>
          <p:cNvSpPr>
            <a:spLocks noGrp="1"/>
          </p:cNvSpPr>
          <p:nvPr>
            <p:ph type="ftr" sz="quarter" idx="11"/>
          </p:nvPr>
        </p:nvSpPr>
        <p:spPr/>
        <p:txBody>
          <a:bodyPr/>
          <a:lstStyle/>
          <a:p>
            <a:endParaRPr lang="sl-SI"/>
          </a:p>
        </p:txBody>
      </p:sp>
      <p:sp>
        <p:nvSpPr>
          <p:cNvPr id="18" name="図形 17"/>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n navpično besedilo">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sl-SI" altLang="ja-JP" smtClean="0"/>
              <a:t>Uredite slog naslova matrice</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kumimoji="1" lang="ja-JP" altLang="en-US" dirty="0"/>
          </a:p>
        </p:txBody>
      </p:sp>
      <p:sp>
        <p:nvSpPr>
          <p:cNvPr id="4" name="図形 3"/>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5" name="図形 4"/>
          <p:cNvSpPr>
            <a:spLocks noGrp="1"/>
          </p:cNvSpPr>
          <p:nvPr>
            <p:ph type="ftr" sz="quarter" idx="11"/>
          </p:nvPr>
        </p:nvSpPr>
        <p:spPr/>
        <p:txBody>
          <a:bodyPr/>
          <a:lstStyle/>
          <a:p>
            <a:endParaRPr lang="sl-SI"/>
          </a:p>
        </p:txBody>
      </p:sp>
      <p:sp>
        <p:nvSpPr>
          <p:cNvPr id="6" name="図形 5"/>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sl-SI" altLang="ja-JP" smtClean="0"/>
              <a:t>Uredite slog naslova matrice</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fld id="{B277DF34-7763-43A7-8401-5816D610A06A}" type="datetimeFigureOut">
              <a:rPr lang="sl-SI" smtClean="0"/>
              <a:pPr/>
              <a:t>18. 03. 2020</a:t>
            </a:fld>
            <a:endParaRPr lang="sl-SI"/>
          </a:p>
        </p:txBody>
      </p:sp>
      <p:sp>
        <p:nvSpPr>
          <p:cNvPr id="5" name="図形 4"/>
          <p:cNvSpPr>
            <a:spLocks noGrp="1"/>
          </p:cNvSpPr>
          <p:nvPr>
            <p:ph type="ftr" sz="quarter" idx="11"/>
          </p:nvPr>
        </p:nvSpPr>
        <p:spPr/>
        <p:txBody>
          <a:bodyPr/>
          <a:lstStyle/>
          <a:p>
            <a:endParaRPr lang="sl-SI"/>
          </a:p>
        </p:txBody>
      </p:sp>
      <p:sp>
        <p:nvSpPr>
          <p:cNvPr id="6" name="図形 5"/>
          <p:cNvSpPr>
            <a:spLocks noGrp="1"/>
          </p:cNvSpPr>
          <p:nvPr>
            <p:ph type="sldNum" sz="quarter" idx="12"/>
          </p:nvPr>
        </p:nvSpPr>
        <p:spPr>
          <a:xfrm>
            <a:off x="6286512" y="6356350"/>
            <a:ext cx="2133600" cy="365125"/>
          </a:xfrm>
        </p:spPr>
        <p:txBody>
          <a:bodyPr/>
          <a:lstStyle/>
          <a:p>
            <a:fld id="{A0AACE36-6A14-47CB-AF77-CFD5B70A13BB}"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sl-SI" altLang="ja-JP" smtClean="0"/>
              <a:t>Uredite slog naslova matrice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sl-SI" altLang="ja-JP" smtClean="0"/>
              <a:t>Uredite slog podnaslova matrice</a:t>
            </a:r>
            <a:endParaRPr kumimoji="1" lang="ja-JP" altLang="en-US"/>
          </a:p>
        </p:txBody>
      </p:sp>
      <p:sp>
        <p:nvSpPr>
          <p:cNvPr id="4" name="Date Placeholder 3"/>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sl-SI" altLang="ja-JP" smtClean="0"/>
              <a:t>Uredite slog naslova matrice</a:t>
            </a:r>
            <a:endParaRPr kumimoji="1" lang="ja-JP" altLang="en-US"/>
          </a:p>
        </p:txBody>
      </p:sp>
      <p:sp>
        <p:nvSpPr>
          <p:cNvPr id="3" name="図形 2"/>
          <p:cNvSpPr>
            <a:spLocks noGrp="1"/>
          </p:cNvSpPr>
          <p:nvPr>
            <p:ph idx="1"/>
          </p:nvPr>
        </p:nvSpPr>
        <p:spPr/>
        <p:txBody>
          <a:body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kumimoji="1" lang="ja-JP" altLang="en-US"/>
          </a:p>
        </p:txBody>
      </p:sp>
      <p:sp>
        <p:nvSpPr>
          <p:cNvPr id="4" name="図形 3"/>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5" name="図形 4"/>
          <p:cNvSpPr>
            <a:spLocks noGrp="1"/>
          </p:cNvSpPr>
          <p:nvPr>
            <p:ph type="ftr" sz="quarter" idx="11"/>
          </p:nvPr>
        </p:nvSpPr>
        <p:spPr/>
        <p:txBody>
          <a:bodyPr/>
          <a:lstStyle/>
          <a:p>
            <a:endParaRPr lang="sl-SI"/>
          </a:p>
        </p:txBody>
      </p:sp>
      <p:sp>
        <p:nvSpPr>
          <p:cNvPr id="6" name="図形 5"/>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sl-SI" altLang="ja-JP" smtClean="0"/>
              <a:t>Uredite slog naslova matrice</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B277DF34-7763-43A7-8401-5816D610A06A}" type="datetimeFigureOut">
              <a:rPr lang="sl-SI" smtClean="0"/>
              <a:pPr/>
              <a:t>18. 03. 2020</a:t>
            </a:fld>
            <a:endParaRPr lang="sl-SI"/>
          </a:p>
        </p:txBody>
      </p:sp>
      <p:sp>
        <p:nvSpPr>
          <p:cNvPr id="5" name="図形 4"/>
          <p:cNvSpPr>
            <a:spLocks noGrp="1"/>
          </p:cNvSpPr>
          <p:nvPr>
            <p:ph type="ftr" sz="quarter" idx="11"/>
          </p:nvPr>
        </p:nvSpPr>
        <p:spPr/>
        <p:txBody>
          <a:bodyPr/>
          <a:lstStyle/>
          <a:p>
            <a:endParaRPr lang="sl-SI"/>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A0AACE36-6A14-47CB-AF77-CFD5B70A13BB}"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sl-SI" altLang="ja-JP" smtClean="0"/>
              <a:t>Uredite slog naslova matrice</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kumimoji="1" lang="ja-JP" altLang="en-US"/>
          </a:p>
        </p:txBody>
      </p:sp>
      <p:sp>
        <p:nvSpPr>
          <p:cNvPr id="5" name="図形 4"/>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6" name="図形 5"/>
          <p:cNvSpPr>
            <a:spLocks noGrp="1"/>
          </p:cNvSpPr>
          <p:nvPr>
            <p:ph type="ftr" sz="quarter" idx="11"/>
          </p:nvPr>
        </p:nvSpPr>
        <p:spPr/>
        <p:txBody>
          <a:bodyPr/>
          <a:lstStyle/>
          <a:p>
            <a:endParaRPr lang="sl-SI"/>
          </a:p>
        </p:txBody>
      </p:sp>
      <p:sp>
        <p:nvSpPr>
          <p:cNvPr id="7" name="図形 6"/>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sl-SI" altLang="ja-JP" smtClean="0"/>
              <a:t>Uredite slog naslova matrice</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kumimoji="1" lang="ja-JP" altLang="en-US"/>
          </a:p>
        </p:txBody>
      </p:sp>
      <p:sp>
        <p:nvSpPr>
          <p:cNvPr id="7" name="図形 6"/>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8" name="図形 7"/>
          <p:cNvSpPr>
            <a:spLocks noGrp="1"/>
          </p:cNvSpPr>
          <p:nvPr>
            <p:ph type="ftr" sz="quarter" idx="11"/>
          </p:nvPr>
        </p:nvSpPr>
        <p:spPr/>
        <p:txBody>
          <a:bodyPr/>
          <a:lstStyle/>
          <a:p>
            <a:endParaRPr lang="sl-SI"/>
          </a:p>
        </p:txBody>
      </p:sp>
      <p:sp>
        <p:nvSpPr>
          <p:cNvPr id="9" name="図形 8"/>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sl-SI" altLang="ja-JP" smtClean="0"/>
              <a:t>Uredite slog naslova matrice</a:t>
            </a:r>
            <a:endParaRPr kumimoji="1" lang="ja-JP" altLang="en-US" dirty="0"/>
          </a:p>
        </p:txBody>
      </p:sp>
      <p:sp>
        <p:nvSpPr>
          <p:cNvPr id="3" name="図形 2"/>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4" name="図形 3"/>
          <p:cNvSpPr>
            <a:spLocks noGrp="1"/>
          </p:cNvSpPr>
          <p:nvPr>
            <p:ph type="ftr" sz="quarter" idx="11"/>
          </p:nvPr>
        </p:nvSpPr>
        <p:spPr/>
        <p:txBody>
          <a:bodyPr/>
          <a:lstStyle/>
          <a:p>
            <a:endParaRPr lang="sl-SI"/>
          </a:p>
        </p:txBody>
      </p:sp>
      <p:sp>
        <p:nvSpPr>
          <p:cNvPr id="5" name="図形 4"/>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3" name="図形 2"/>
          <p:cNvSpPr>
            <a:spLocks noGrp="1"/>
          </p:cNvSpPr>
          <p:nvPr>
            <p:ph type="ftr" sz="quarter" idx="11"/>
          </p:nvPr>
        </p:nvSpPr>
        <p:spPr/>
        <p:txBody>
          <a:bodyPr/>
          <a:lstStyle/>
          <a:p>
            <a:endParaRPr lang="sl-SI"/>
          </a:p>
        </p:txBody>
      </p:sp>
      <p:sp>
        <p:nvSpPr>
          <p:cNvPr id="4" name="図形 3"/>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sl-SI" altLang="ja-JP" smtClean="0"/>
              <a:t>Uredite slog naslova matrice</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lang="ja-JP"/>
          </a:p>
        </p:txBody>
      </p:sp>
      <p:sp>
        <p:nvSpPr>
          <p:cNvPr id="5" name="図形 4"/>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6" name="図形 5"/>
          <p:cNvSpPr>
            <a:spLocks noGrp="1"/>
          </p:cNvSpPr>
          <p:nvPr>
            <p:ph type="ftr" sz="quarter" idx="11"/>
          </p:nvPr>
        </p:nvSpPr>
        <p:spPr/>
        <p:txBody>
          <a:bodyPr/>
          <a:lstStyle/>
          <a:p>
            <a:endParaRPr lang="sl-SI"/>
          </a:p>
        </p:txBody>
      </p:sp>
      <p:sp>
        <p:nvSpPr>
          <p:cNvPr id="7" name="図形 6"/>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sl-SI" altLang="ja-JP" smtClean="0"/>
              <a:t>Uredite slog naslova matrice</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sl-SI" altLang="ja-JP" smtClean="0"/>
              <a:t>Kliknite ikono, če želite dodati sliko</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sl-SI" altLang="ja-JP" smtClean="0"/>
              <a:t>Uredite sloge besedila matrice</a:t>
            </a:r>
          </a:p>
          <a:p>
            <a:pPr lvl="1"/>
            <a:r>
              <a:rPr kumimoji="1" lang="sl-SI" altLang="ja-JP" smtClean="0"/>
              <a:t>Druga raven</a:t>
            </a:r>
          </a:p>
          <a:p>
            <a:pPr lvl="2"/>
            <a:r>
              <a:rPr kumimoji="1" lang="sl-SI" altLang="ja-JP" smtClean="0"/>
              <a:t>Tretja raven</a:t>
            </a:r>
          </a:p>
          <a:p>
            <a:pPr lvl="3"/>
            <a:r>
              <a:rPr kumimoji="1" lang="sl-SI" altLang="ja-JP" smtClean="0"/>
              <a:t>Četrta raven</a:t>
            </a:r>
          </a:p>
          <a:p>
            <a:pPr lvl="4"/>
            <a:r>
              <a:rPr kumimoji="1" lang="sl-SI" altLang="ja-JP" smtClean="0"/>
              <a:t>Peta raven</a:t>
            </a:r>
            <a:endParaRPr lang="ja-JP" dirty="0"/>
          </a:p>
        </p:txBody>
      </p:sp>
      <p:sp>
        <p:nvSpPr>
          <p:cNvPr id="5" name="図形 4"/>
          <p:cNvSpPr>
            <a:spLocks noGrp="1"/>
          </p:cNvSpPr>
          <p:nvPr>
            <p:ph type="dt" sz="half" idx="10"/>
          </p:nvPr>
        </p:nvSpPr>
        <p:spPr/>
        <p:txBody>
          <a:bodyPr/>
          <a:lstStyle/>
          <a:p>
            <a:fld id="{B277DF34-7763-43A7-8401-5816D610A06A}" type="datetimeFigureOut">
              <a:rPr lang="sl-SI" smtClean="0"/>
              <a:pPr/>
              <a:t>18. 03. 2020</a:t>
            </a:fld>
            <a:endParaRPr lang="sl-SI"/>
          </a:p>
        </p:txBody>
      </p:sp>
      <p:sp>
        <p:nvSpPr>
          <p:cNvPr id="6" name="図形 5"/>
          <p:cNvSpPr>
            <a:spLocks noGrp="1"/>
          </p:cNvSpPr>
          <p:nvPr>
            <p:ph type="ftr" sz="quarter" idx="11"/>
          </p:nvPr>
        </p:nvSpPr>
        <p:spPr/>
        <p:txBody>
          <a:bodyPr/>
          <a:lstStyle/>
          <a:p>
            <a:endParaRPr lang="sl-SI"/>
          </a:p>
        </p:txBody>
      </p:sp>
      <p:sp>
        <p:nvSpPr>
          <p:cNvPr id="7" name="図形 6"/>
          <p:cNvSpPr>
            <a:spLocks noGrp="1"/>
          </p:cNvSpPr>
          <p:nvPr>
            <p:ph type="sldNum" sz="quarter" idx="12"/>
          </p:nvPr>
        </p:nvSpPr>
        <p:spPr/>
        <p:txBody>
          <a:bodyPr/>
          <a:lstStyle/>
          <a:p>
            <a:fld id="{A0AACE36-6A14-47CB-AF77-CFD5B70A13BB}"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endParaRPr kumimoji="1" lang="ja-JP" altLang="en-US" dirty="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fld id="{B277DF34-7763-43A7-8401-5816D610A06A}" type="datetimeFigureOut">
              <a:rPr lang="sl-SI" smtClean="0"/>
              <a:pPr/>
              <a:t>18. 03. 2020</a:t>
            </a:fld>
            <a:endParaRPr lang="sl-SI"/>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sl-SI"/>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A0AACE36-6A14-47CB-AF77-CFD5B70A13BB}" type="slidenum">
              <a:rPr lang="sl-SI" smtClean="0"/>
              <a:pPr/>
              <a:t>‹#›</a:t>
            </a:fld>
            <a:endParaRPr lang="sl-SI"/>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kumimoji="1" lang="ja-JP" altLang="en-US" dirty="0" smtClean="0"/>
              <a:t>マスタ タイトルの書式設定</a:t>
            </a:r>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836712"/>
            <a:ext cx="7772400" cy="1470025"/>
          </a:xfrm>
        </p:spPr>
        <p:style>
          <a:lnRef idx="0">
            <a:schemeClr val="accent1"/>
          </a:lnRef>
          <a:fillRef idx="3">
            <a:schemeClr val="accent1"/>
          </a:fillRef>
          <a:effectRef idx="3">
            <a:schemeClr val="accent1"/>
          </a:effectRef>
          <a:fontRef idx="minor">
            <a:schemeClr val="lt1"/>
          </a:fontRef>
        </p:style>
        <p:txBody>
          <a:bodyPr>
            <a:normAutofit/>
          </a:bodyPr>
          <a:lstStyle/>
          <a:p>
            <a:r>
              <a:rPr lang="sl-SI" sz="3600" dirty="0" smtClean="0">
                <a:solidFill>
                  <a:schemeClr val="bg1">
                    <a:lumMod val="65000"/>
                  </a:schemeClr>
                </a:solidFill>
                <a:latin typeface="Arial Black" pitchFamily="34" charset="0"/>
              </a:rPr>
              <a:t>KIPARSTVO</a:t>
            </a:r>
            <a:endParaRPr lang="sl-SI" sz="3600" dirty="0">
              <a:solidFill>
                <a:schemeClr val="bg1">
                  <a:lumMod val="65000"/>
                </a:schemeClr>
              </a:solidFill>
              <a:latin typeface="Arial Black"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2780928"/>
            <a:ext cx="2289016" cy="3479304"/>
          </a:xfrm>
          <a:prstGeom prst="rect">
            <a:avLst/>
          </a:prstGeom>
          <a:ln/>
        </p:spPr>
        <p:style>
          <a:lnRef idx="0">
            <a:schemeClr val="accent1"/>
          </a:lnRef>
          <a:fillRef idx="3">
            <a:schemeClr val="accent1"/>
          </a:fillRef>
          <a:effectRef idx="3">
            <a:schemeClr val="accent1"/>
          </a:effectRef>
          <a:fontRef idx="minor">
            <a:schemeClr val="lt1"/>
          </a:fontRef>
        </p:style>
      </p:pic>
      <p:sp>
        <p:nvSpPr>
          <p:cNvPr id="5" name="Podnaslov 4"/>
          <p:cNvSpPr>
            <a:spLocks noGrp="1"/>
          </p:cNvSpPr>
          <p:nvPr>
            <p:ph type="subTitle" idx="1"/>
          </p:nvPr>
        </p:nvSpPr>
        <p:spPr>
          <a:xfrm>
            <a:off x="1403648" y="5013176"/>
            <a:ext cx="6400800" cy="1572206"/>
          </a:xfrm>
          <a:prstGeom prst="wedgeRectCallout">
            <a:avLst>
              <a:gd name="adj1" fmla="val -18366"/>
              <a:gd name="adj2" fmla="val 4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l-SI" sz="1400" dirty="0" smtClean="0">
                <a:solidFill>
                  <a:srgbClr val="0070C0"/>
                </a:solidFill>
                <a:latin typeface="Arial" pitchFamily="34" charset="0"/>
                <a:cs typeface="Arial" pitchFamily="34" charset="0"/>
              </a:rPr>
              <a:t>Dober dan.</a:t>
            </a:r>
          </a:p>
          <a:p>
            <a:r>
              <a:rPr lang="sl-SI" sz="1400" dirty="0" smtClean="0">
                <a:solidFill>
                  <a:srgbClr val="0070C0"/>
                </a:solidFill>
                <a:latin typeface="Arial" pitchFamily="34" charset="0"/>
                <a:cs typeface="Arial" pitchFamily="34" charset="0"/>
              </a:rPr>
              <a:t>Preberi besedilo in </a:t>
            </a:r>
            <a:r>
              <a:rPr lang="sl-SI" sz="1400" dirty="0" smtClean="0">
                <a:solidFill>
                  <a:srgbClr val="0070C0"/>
                </a:solidFill>
                <a:latin typeface="Arial" pitchFamily="34" charset="0"/>
                <a:cs typeface="Arial" pitchFamily="34" charset="0"/>
              </a:rPr>
              <a:t>točke </a:t>
            </a:r>
            <a:r>
              <a:rPr lang="sl-SI" sz="1400" dirty="0" smtClean="0">
                <a:solidFill>
                  <a:srgbClr val="0070C0"/>
                </a:solidFill>
                <a:latin typeface="Arial" pitchFamily="34" charset="0"/>
                <a:cs typeface="Arial" pitchFamily="34" charset="0"/>
              </a:rPr>
              <a:t>prepiši v zvezek. Navodilo </a:t>
            </a:r>
            <a:r>
              <a:rPr lang="sl-SI" sz="1400" smtClean="0">
                <a:solidFill>
                  <a:srgbClr val="0070C0"/>
                </a:solidFill>
                <a:latin typeface="Arial" pitchFamily="34" charset="0"/>
                <a:cs typeface="Arial" pitchFamily="34" charset="0"/>
              </a:rPr>
              <a:t>za </a:t>
            </a:r>
            <a:r>
              <a:rPr lang="sl-SI" sz="1400" smtClean="0">
                <a:solidFill>
                  <a:srgbClr val="0070C0"/>
                </a:solidFill>
                <a:latin typeface="Arial" pitchFamily="34" charset="0"/>
                <a:cs typeface="Arial" pitchFamily="34" charset="0"/>
              </a:rPr>
              <a:t>izdelavo kipa </a:t>
            </a:r>
            <a:r>
              <a:rPr lang="sl-SI" sz="1400" dirty="0" smtClean="0">
                <a:solidFill>
                  <a:srgbClr val="0070C0"/>
                </a:solidFill>
                <a:latin typeface="Arial" pitchFamily="34" charset="0"/>
                <a:cs typeface="Arial" pitchFamily="34" charset="0"/>
              </a:rPr>
              <a:t>imaš na zadnjem okvirčku.</a:t>
            </a:r>
          </a:p>
          <a:p>
            <a:r>
              <a:rPr lang="sl-SI" sz="1400" dirty="0" smtClean="0">
                <a:solidFill>
                  <a:srgbClr val="0070C0"/>
                </a:solidFill>
                <a:latin typeface="Arial" pitchFamily="34" charset="0"/>
                <a:cs typeface="Arial" pitchFamily="34" charset="0"/>
              </a:rPr>
              <a:t>Ostanite zdravi,</a:t>
            </a:r>
            <a:endParaRPr lang="sl-SI" sz="1400" dirty="0" smtClean="0">
              <a:solidFill>
                <a:srgbClr val="0070C0"/>
              </a:solidFill>
              <a:latin typeface="Arial" pitchFamily="34" charset="0"/>
              <a:cs typeface="Arial" pitchFamily="34" charset="0"/>
            </a:endParaRPr>
          </a:p>
          <a:p>
            <a:r>
              <a:rPr lang="sl-SI" sz="1400" dirty="0" smtClean="0">
                <a:solidFill>
                  <a:srgbClr val="0070C0"/>
                </a:solidFill>
                <a:latin typeface="Arial" pitchFamily="34" charset="0"/>
                <a:cs typeface="Arial" pitchFamily="34" charset="0"/>
              </a:rPr>
              <a:t>Mitja Poljanšek </a:t>
            </a:r>
          </a:p>
          <a:p>
            <a:endParaRPr lang="sl-SI" sz="1400" dirty="0">
              <a:latin typeface="Arial" pitchFamily="34" charset="0"/>
              <a:cs typeface="Arial" pitchFamily="34" charset="0"/>
            </a:endParaRPr>
          </a:p>
        </p:txBody>
      </p:sp>
    </p:spTree>
    <p:extLst>
      <p:ext uri="{BB962C8B-B14F-4D97-AF65-F5344CB8AC3E}">
        <p14:creationId xmlns:p14="http://schemas.microsoft.com/office/powerpoint/2010/main" xmlns="" val="110456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l"/>
            <a:r>
              <a:rPr lang="sl-SI" sz="3200" dirty="0" smtClean="0">
                <a:latin typeface="Arial Black" pitchFamily="34" charset="0"/>
              </a:rPr>
              <a:t> OBLIKOVANJE KIPA</a:t>
            </a:r>
            <a:endParaRPr lang="sl-SI" sz="3200" dirty="0">
              <a:latin typeface="Arial Black" pitchFamily="34" charset="0"/>
            </a:endParaRPr>
          </a:p>
        </p:txBody>
      </p:sp>
      <p:sp>
        <p:nvSpPr>
          <p:cNvPr id="3" name="Ograda vsebine 2"/>
          <p:cNvSpPr>
            <a:spLocks noGrp="1"/>
          </p:cNvSpPr>
          <p:nvPr>
            <p:ph idx="1"/>
          </p:nvPr>
        </p:nvSpPr>
        <p:spPr/>
        <p:txBody>
          <a:bodyPr>
            <a:normAutofit/>
          </a:bodyPr>
          <a:lstStyle/>
          <a:p>
            <a:r>
              <a:rPr lang="sl-SI" sz="2800" b="1" dirty="0" smtClean="0">
                <a:solidFill>
                  <a:schemeClr val="bg1">
                    <a:lumMod val="65000"/>
                  </a:schemeClr>
                </a:solidFill>
                <a:latin typeface="Arial" pitchFamily="34" charset="0"/>
                <a:cs typeface="Arial" pitchFamily="34" charset="0"/>
              </a:rPr>
              <a:t>STOJNOST (STABILNOST KIPA)</a:t>
            </a:r>
          </a:p>
          <a:p>
            <a:r>
              <a:rPr lang="sl-SI" sz="2800" b="1" dirty="0" smtClean="0">
                <a:solidFill>
                  <a:schemeClr val="bg1">
                    <a:lumMod val="65000"/>
                  </a:schemeClr>
                </a:solidFill>
                <a:latin typeface="Arial" pitchFamily="34" charset="0"/>
                <a:cs typeface="Arial" pitchFamily="34" charset="0"/>
              </a:rPr>
              <a:t>TOGI KIPI (?)</a:t>
            </a:r>
          </a:p>
          <a:p>
            <a:r>
              <a:rPr lang="sl-SI" sz="2800" b="1" dirty="0" smtClean="0">
                <a:solidFill>
                  <a:schemeClr val="bg1">
                    <a:lumMod val="65000"/>
                  </a:schemeClr>
                </a:solidFill>
                <a:latin typeface="Arial" pitchFamily="34" charset="0"/>
                <a:cs typeface="Arial" pitchFamily="34" charset="0"/>
              </a:rPr>
              <a:t>RAZGIBANI KIPI (?)</a:t>
            </a:r>
            <a:endParaRPr lang="sl-SI" sz="2800" b="1" dirty="0">
              <a:solidFill>
                <a:schemeClr val="bg1">
                  <a:lumMod val="65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1533" y="3429000"/>
            <a:ext cx="1906910" cy="1906910"/>
          </a:xfrm>
          <a:prstGeom prst="rect">
            <a:avLst/>
          </a:prstGeom>
          <a:ln/>
        </p:spPr>
        <p:style>
          <a:lnRef idx="0">
            <a:schemeClr val="accent1"/>
          </a:lnRef>
          <a:fillRef idx="3">
            <a:schemeClr val="accent1"/>
          </a:fillRef>
          <a:effectRef idx="3">
            <a:schemeClr val="accent1"/>
          </a:effectRef>
          <a:fontRef idx="minor">
            <a:schemeClr val="lt1"/>
          </a:fontRef>
        </p:style>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6" y="3429000"/>
            <a:ext cx="1890244" cy="1890244"/>
          </a:xfrm>
          <a:prstGeom prst="rect">
            <a:avLst/>
          </a:prstGeom>
          <a:ln/>
        </p:spPr>
        <p:style>
          <a:lnRef idx="0">
            <a:schemeClr val="accent1"/>
          </a:lnRef>
          <a:fillRef idx="3">
            <a:schemeClr val="accent1"/>
          </a:fillRef>
          <a:effectRef idx="3">
            <a:schemeClr val="accent1"/>
          </a:effectRef>
          <a:fontRef idx="minor">
            <a:schemeClr val="lt1"/>
          </a:fontRef>
        </p:style>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3445410"/>
            <a:ext cx="1152128" cy="1857423"/>
          </a:xfrm>
          <a:prstGeom prst="rect">
            <a:avLst/>
          </a:prstGeom>
          <a:ln/>
        </p:spPr>
        <p:style>
          <a:lnRef idx="0">
            <a:schemeClr val="accent1"/>
          </a:lnRef>
          <a:fillRef idx="3">
            <a:schemeClr val="accent1"/>
          </a:fillRef>
          <a:effectRef idx="3">
            <a:schemeClr val="accent1"/>
          </a:effectRef>
          <a:fontRef idx="minor">
            <a:schemeClr val="lt1"/>
          </a:fontRef>
        </p:style>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3429000"/>
            <a:ext cx="1324780" cy="1857423"/>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xmlns="" val="172760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2800" b="1" dirty="0" smtClean="0">
                <a:solidFill>
                  <a:schemeClr val="bg1">
                    <a:lumMod val="65000"/>
                  </a:schemeClr>
                </a:solidFill>
                <a:latin typeface="Arial" pitchFamily="34" charset="0"/>
                <a:cs typeface="Arial" pitchFamily="34" charset="0"/>
              </a:rPr>
              <a:t>POVRŠINA KIPARSKIH MATERIALOV</a:t>
            </a:r>
          </a:p>
          <a:p>
            <a:endParaRPr lang="sl-SI" sz="2800" b="1" dirty="0">
              <a:solidFill>
                <a:schemeClr val="bg1">
                  <a:lumMod val="65000"/>
                </a:schemeClr>
              </a:solidFill>
              <a:latin typeface="Arial" pitchFamily="34" charset="0"/>
              <a:cs typeface="Arial" pitchFamily="34" charset="0"/>
            </a:endParaRPr>
          </a:p>
          <a:p>
            <a:endParaRPr lang="sl-SI" sz="2800" b="1" dirty="0" smtClean="0">
              <a:solidFill>
                <a:schemeClr val="bg1">
                  <a:lumMod val="65000"/>
                </a:schemeClr>
              </a:solidFill>
              <a:latin typeface="Arial" pitchFamily="34" charset="0"/>
              <a:cs typeface="Arial" pitchFamily="34" charset="0"/>
            </a:endParaRPr>
          </a:p>
          <a:p>
            <a:pPr marL="0" indent="0">
              <a:buNone/>
            </a:pPr>
            <a:endParaRPr lang="sl-SI" sz="2800" b="1" dirty="0">
              <a:solidFill>
                <a:schemeClr val="bg1">
                  <a:lumMod val="65000"/>
                </a:schemeClr>
              </a:solidFill>
              <a:latin typeface="Arial" pitchFamily="34" charset="0"/>
              <a:cs typeface="Arial" pitchFamily="34" charset="0"/>
            </a:endParaRPr>
          </a:p>
          <a:p>
            <a:endParaRPr lang="sl-SI" sz="2800" b="1" dirty="0" smtClean="0">
              <a:solidFill>
                <a:schemeClr val="bg1">
                  <a:lumMod val="65000"/>
                </a:schemeClr>
              </a:solidFill>
              <a:latin typeface="Arial" pitchFamily="34" charset="0"/>
              <a:cs typeface="Arial" pitchFamily="34" charset="0"/>
            </a:endParaRPr>
          </a:p>
          <a:p>
            <a:r>
              <a:rPr lang="sl-SI" sz="2800" b="1" dirty="0" smtClean="0">
                <a:solidFill>
                  <a:srgbClr val="C00000"/>
                </a:solidFill>
                <a:latin typeface="Arial" pitchFamily="34" charset="0"/>
                <a:cs typeface="Arial" pitchFamily="34" charset="0"/>
              </a:rPr>
              <a:t>B</a:t>
            </a:r>
            <a:r>
              <a:rPr lang="sl-SI" sz="2800" b="1" dirty="0" smtClean="0">
                <a:solidFill>
                  <a:srgbClr val="FF0000"/>
                </a:solidFill>
                <a:latin typeface="Arial" pitchFamily="34" charset="0"/>
                <a:cs typeface="Arial" pitchFamily="34" charset="0"/>
              </a:rPr>
              <a:t>A</a:t>
            </a:r>
            <a:r>
              <a:rPr lang="sl-SI" sz="2800" b="1" dirty="0" smtClean="0">
                <a:solidFill>
                  <a:srgbClr val="FFC000"/>
                </a:solidFill>
                <a:latin typeface="Arial" pitchFamily="34" charset="0"/>
                <a:cs typeface="Arial" pitchFamily="34" charset="0"/>
              </a:rPr>
              <a:t>R</a:t>
            </a:r>
            <a:r>
              <a:rPr lang="sl-SI" sz="2800" b="1" dirty="0" smtClean="0">
                <a:solidFill>
                  <a:srgbClr val="FFFF00"/>
                </a:solidFill>
                <a:latin typeface="Arial" pitchFamily="34" charset="0"/>
                <a:cs typeface="Arial" pitchFamily="34" charset="0"/>
              </a:rPr>
              <a:t>V</a:t>
            </a:r>
            <a:r>
              <a:rPr lang="sl-SI" sz="2800" b="1" dirty="0" smtClean="0">
                <a:solidFill>
                  <a:srgbClr val="92D050"/>
                </a:solidFill>
                <a:latin typeface="Arial" pitchFamily="34" charset="0"/>
                <a:cs typeface="Arial" pitchFamily="34" charset="0"/>
              </a:rPr>
              <a:t>A</a:t>
            </a:r>
            <a:r>
              <a:rPr lang="sl-SI" sz="2800" b="1" dirty="0" smtClean="0">
                <a:solidFill>
                  <a:schemeClr val="bg1">
                    <a:lumMod val="65000"/>
                  </a:schemeClr>
                </a:solidFill>
                <a:latin typeface="Arial" pitchFamily="34" charset="0"/>
                <a:cs typeface="Arial" pitchFamily="34" charset="0"/>
              </a:rPr>
              <a:t> </a:t>
            </a:r>
            <a:r>
              <a:rPr lang="sl-SI" sz="2800" b="1" dirty="0" smtClean="0">
                <a:solidFill>
                  <a:schemeClr val="accent1">
                    <a:lumMod val="50000"/>
                  </a:schemeClr>
                </a:solidFill>
                <a:latin typeface="Arial" pitchFamily="34" charset="0"/>
                <a:cs typeface="Arial" pitchFamily="34" charset="0"/>
              </a:rPr>
              <a:t>MATERIALOV</a:t>
            </a:r>
            <a:endParaRPr lang="sl-SI" sz="2800" b="1" dirty="0">
              <a:solidFill>
                <a:schemeClr val="accent1">
                  <a:lumMod val="50000"/>
                </a:schemeClr>
              </a:solidFill>
              <a:latin typeface="Arial" pitchFamily="34" charset="0"/>
              <a:cs typeface="Arial" pitchFamily="34" charset="0"/>
            </a:endParaRPr>
          </a:p>
        </p:txBody>
      </p:sp>
      <p:sp>
        <p:nvSpPr>
          <p:cNvPr id="4" name="Naslov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l"/>
            <a:r>
              <a:rPr lang="sl-SI" sz="3200" dirty="0" smtClean="0">
                <a:latin typeface="Arial Black" pitchFamily="34" charset="0"/>
              </a:rPr>
              <a:t> OBLIKOVANJE KIPA</a:t>
            </a:r>
            <a:endParaRPr lang="sl-SI" sz="3200" dirty="0">
              <a:latin typeface="Arial Black"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1" y="2364445"/>
            <a:ext cx="1098888" cy="1640620"/>
          </a:xfrm>
          <a:prstGeom prst="rect">
            <a:avLst/>
          </a:prstGeom>
          <a:ln/>
        </p:spPr>
        <p:style>
          <a:lnRef idx="0">
            <a:schemeClr val="accent1"/>
          </a:lnRef>
          <a:fillRef idx="3">
            <a:schemeClr val="accent1"/>
          </a:fillRef>
          <a:effectRef idx="3">
            <a:schemeClr val="accent1"/>
          </a:effectRef>
          <a:fontRef idx="minor">
            <a:schemeClr val="lt1"/>
          </a:fontRef>
        </p:style>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7821" y="2348881"/>
            <a:ext cx="1104123" cy="1656184"/>
          </a:xfrm>
          <a:prstGeom prst="rect">
            <a:avLst/>
          </a:prstGeom>
          <a:ln/>
        </p:spPr>
        <p:style>
          <a:lnRef idx="0">
            <a:schemeClr val="accent1"/>
          </a:lnRef>
          <a:fillRef idx="3">
            <a:schemeClr val="accent1"/>
          </a:fillRef>
          <a:effectRef idx="3">
            <a:schemeClr val="accent1"/>
          </a:effectRef>
          <a:fontRef idx="minor">
            <a:schemeClr val="lt1"/>
          </a:fontRef>
        </p:style>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1840" y="2348880"/>
            <a:ext cx="1656185" cy="1656185"/>
          </a:xfrm>
          <a:prstGeom prst="rect">
            <a:avLst/>
          </a:prstGeom>
          <a:ln/>
        </p:spPr>
        <p:style>
          <a:lnRef idx="0">
            <a:schemeClr val="accent1"/>
          </a:lnRef>
          <a:fillRef idx="3">
            <a:schemeClr val="accent1"/>
          </a:fillRef>
          <a:effectRef idx="3">
            <a:schemeClr val="accent1"/>
          </a:effectRef>
          <a:fontRef idx="minor">
            <a:schemeClr val="lt1"/>
          </a:fontRef>
        </p:style>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4048" y="2330196"/>
            <a:ext cx="1183719" cy="1674870"/>
          </a:xfrm>
          <a:prstGeom prst="rect">
            <a:avLst/>
          </a:prstGeom>
          <a:ln/>
        </p:spPr>
        <p:style>
          <a:lnRef idx="0">
            <a:schemeClr val="accent1"/>
          </a:lnRef>
          <a:fillRef idx="3">
            <a:schemeClr val="accent1"/>
          </a:fillRef>
          <a:effectRef idx="3">
            <a:schemeClr val="accent1"/>
          </a:effectRef>
          <a:fontRef idx="minor">
            <a:schemeClr val="lt1"/>
          </a:fontRef>
        </p:style>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1561" y="4869160"/>
            <a:ext cx="1776834" cy="1518385"/>
          </a:xfrm>
          <a:prstGeom prst="rect">
            <a:avLst/>
          </a:prstGeom>
          <a:ln/>
        </p:spPr>
        <p:style>
          <a:lnRef idx="0">
            <a:schemeClr val="accent1"/>
          </a:lnRef>
          <a:fillRef idx="3">
            <a:schemeClr val="accent1"/>
          </a:fillRef>
          <a:effectRef idx="3">
            <a:schemeClr val="accent1"/>
          </a:effectRef>
          <a:fontRef idx="minor">
            <a:schemeClr val="lt1"/>
          </a:fontRef>
        </p:style>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81733" y="4869160"/>
            <a:ext cx="1506522" cy="1518385"/>
          </a:xfrm>
          <a:prstGeom prst="rect">
            <a:avLst/>
          </a:prstGeom>
          <a:ln/>
        </p:spPr>
        <p:style>
          <a:lnRef idx="0">
            <a:schemeClr val="accent1"/>
          </a:lnRef>
          <a:fillRef idx="3">
            <a:schemeClr val="accent1"/>
          </a:fillRef>
          <a:effectRef idx="3">
            <a:schemeClr val="accent1"/>
          </a:effectRef>
          <a:fontRef idx="minor">
            <a:schemeClr val="lt1"/>
          </a:fontRef>
        </p:style>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21493" y="4869160"/>
            <a:ext cx="1071546" cy="1518385"/>
          </a:xfrm>
          <a:prstGeom prst="rect">
            <a:avLst/>
          </a:prstGeom>
          <a:ln/>
        </p:spPr>
        <p:style>
          <a:lnRef idx="0">
            <a:schemeClr val="accent1"/>
          </a:lnRef>
          <a:fillRef idx="3">
            <a:schemeClr val="accent1"/>
          </a:fillRef>
          <a:effectRef idx="3">
            <a:schemeClr val="accent1"/>
          </a:effectRef>
          <a:fontRef idx="minor">
            <a:schemeClr val="lt1"/>
          </a:fontRef>
        </p:style>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436096" y="4869159"/>
            <a:ext cx="2016224" cy="1512169"/>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xmlns="" val="212170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fontScale="85000" lnSpcReduction="20000"/>
          </a:bodyPr>
          <a:lstStyle/>
          <a:p>
            <a:r>
              <a:rPr lang="sl-SI" sz="1900" b="1" dirty="0" smtClean="0"/>
              <a:t>KIPARSKE TEHNIKE</a:t>
            </a:r>
            <a:r>
              <a:rPr lang="sl-SI" sz="1800" b="1" dirty="0" smtClean="0"/>
              <a:t>:</a:t>
            </a:r>
          </a:p>
          <a:p>
            <a:pPr>
              <a:buNone/>
            </a:pPr>
            <a:r>
              <a:rPr lang="sl-SI" sz="1400" dirty="0" smtClean="0"/>
              <a:t/>
            </a:r>
            <a:br>
              <a:rPr lang="sl-SI" sz="1400" dirty="0" smtClean="0"/>
            </a:br>
            <a:r>
              <a:rPr lang="sl-SI" sz="1400" dirty="0" smtClean="0"/>
              <a:t>- </a:t>
            </a:r>
            <a:r>
              <a:rPr lang="sl-SI" sz="1400" b="1" dirty="0" smtClean="0"/>
              <a:t>odvzemanja</a:t>
            </a:r>
            <a:r>
              <a:rPr lang="sl-SI" sz="1400" dirty="0" smtClean="0"/>
              <a:t> </a:t>
            </a:r>
            <a:r>
              <a:rPr lang="sl-SI" sz="1400" i="1" dirty="0" smtClean="0"/>
              <a:t>(klesanje, rezbarjenje, rezanje, brušenje ...)</a:t>
            </a:r>
            <a:r>
              <a:rPr lang="sl-SI" sz="1400" dirty="0" smtClean="0"/>
              <a:t/>
            </a:r>
            <a:br>
              <a:rPr lang="sl-SI" sz="1400" dirty="0" smtClean="0"/>
            </a:br>
            <a:r>
              <a:rPr lang="sl-SI" sz="1400" dirty="0" smtClean="0"/>
              <a:t>- </a:t>
            </a:r>
            <a:r>
              <a:rPr lang="sl-SI" sz="1400" b="1" dirty="0" smtClean="0"/>
              <a:t>dodajanja</a:t>
            </a:r>
            <a:r>
              <a:rPr lang="sl-SI" sz="1400" dirty="0" smtClean="0"/>
              <a:t> </a:t>
            </a:r>
            <a:r>
              <a:rPr lang="sl-SI" sz="1400" i="1" dirty="0" smtClean="0"/>
              <a:t>(lepljenje, varjenje, sestavljanje, zlaganje ...)</a:t>
            </a:r>
            <a:r>
              <a:rPr lang="sl-SI" sz="1400" dirty="0" smtClean="0"/>
              <a:t/>
            </a:r>
            <a:br>
              <a:rPr lang="sl-SI" sz="1400" dirty="0" smtClean="0"/>
            </a:br>
            <a:r>
              <a:rPr lang="sl-SI" sz="1400" dirty="0" smtClean="0"/>
              <a:t>- </a:t>
            </a:r>
            <a:r>
              <a:rPr lang="sl-SI" sz="1400" b="1" dirty="0" smtClean="0"/>
              <a:t>dodajanja in odvzemanja</a:t>
            </a:r>
            <a:r>
              <a:rPr lang="sl-SI" sz="1400" dirty="0" smtClean="0"/>
              <a:t> </a:t>
            </a:r>
            <a:r>
              <a:rPr lang="sl-SI" sz="1400" i="1" dirty="0" smtClean="0"/>
              <a:t>(modeliranje v naravnih materialih ali s CAD-programi za računalniško vizualiziranje …)</a:t>
            </a:r>
            <a:br>
              <a:rPr lang="sl-SI" sz="1400" i="1" dirty="0" smtClean="0"/>
            </a:br>
            <a:r>
              <a:rPr lang="sl-SI" sz="1400" i="1" dirty="0" smtClean="0"/>
              <a:t>-</a:t>
            </a:r>
            <a:r>
              <a:rPr lang="sl-SI" sz="1400" dirty="0" smtClean="0"/>
              <a:t> </a:t>
            </a:r>
            <a:r>
              <a:rPr lang="sl-SI" sz="1400" b="1" dirty="0" smtClean="0"/>
              <a:t>razmnoževanja </a:t>
            </a:r>
            <a:r>
              <a:rPr lang="sl-SI" sz="1400" i="1" dirty="0" smtClean="0"/>
              <a:t>(odlivanje, sintranje, tiskanje s 3D-tiskalniki, …)</a:t>
            </a:r>
            <a:r>
              <a:rPr lang="sl-SI" sz="1400" dirty="0" smtClean="0"/>
              <a:t/>
            </a:r>
            <a:br>
              <a:rPr lang="sl-SI" sz="1400" dirty="0" smtClean="0"/>
            </a:br>
            <a:r>
              <a:rPr lang="sl-SI" sz="1400" dirty="0" smtClean="0"/>
              <a:t>- </a:t>
            </a:r>
            <a:r>
              <a:rPr lang="sl-SI" sz="1400" b="1" dirty="0" smtClean="0"/>
              <a:t>krivljenja </a:t>
            </a:r>
            <a:r>
              <a:rPr lang="sl-SI" sz="1400" i="1" dirty="0" smtClean="0"/>
              <a:t>(zvijanje, tolčenje …)</a:t>
            </a:r>
            <a:r>
              <a:rPr lang="sl-SI" sz="1400" dirty="0" smtClean="0"/>
              <a:t/>
            </a:r>
            <a:br>
              <a:rPr lang="sl-SI" sz="1400" dirty="0" smtClean="0"/>
            </a:br>
            <a:endParaRPr lang="sl-SI" sz="1400" dirty="0" smtClean="0"/>
          </a:p>
          <a:p>
            <a:r>
              <a:rPr lang="sl-SI" sz="1900" b="1" dirty="0" smtClean="0"/>
              <a:t>VRSTE MATERIALOV</a:t>
            </a:r>
            <a:endParaRPr lang="sl-SI" sz="1900" dirty="0" smtClean="0"/>
          </a:p>
          <a:p>
            <a:pPr>
              <a:buNone/>
            </a:pPr>
            <a:r>
              <a:rPr lang="sl-SI" sz="1900" b="1" dirty="0" smtClean="0"/>
              <a:t>        Kamen</a:t>
            </a:r>
          </a:p>
          <a:p>
            <a:pPr>
              <a:buNone/>
            </a:pPr>
            <a:r>
              <a:rPr lang="sl-SI" sz="1400" b="1" dirty="0" smtClean="0"/>
              <a:t>          </a:t>
            </a:r>
            <a:r>
              <a:rPr lang="sl-SI" sz="1400" dirty="0" smtClean="0"/>
              <a:t>Zaradi svoje obstojnosti, raznolikega videza in veličastnih dimenzij je bil kamen že v pradavnini eden izmed najbolj razširjenih kiparskih materialov, še posebej pri izdelavi monumentalnih kipov.</a:t>
            </a:r>
            <a:br>
              <a:rPr lang="sl-SI" sz="1400" dirty="0" smtClean="0"/>
            </a:br>
            <a:r>
              <a:rPr lang="sl-SI" sz="1400" dirty="0" smtClean="0"/>
              <a:t>Poznamo ga v različnih barvah in teksturah. Najbolj cenjen kiparski kamen je </a:t>
            </a:r>
            <a:r>
              <a:rPr lang="sl-SI" sz="1400" b="1" dirty="0" smtClean="0"/>
              <a:t>beli</a:t>
            </a:r>
            <a:r>
              <a:rPr lang="sl-SI" sz="1400" dirty="0" smtClean="0"/>
              <a:t> </a:t>
            </a:r>
            <a:r>
              <a:rPr lang="sl-SI" sz="1400" i="1" dirty="0" smtClean="0"/>
              <a:t>(carrarski)</a:t>
            </a:r>
            <a:r>
              <a:rPr lang="sl-SI" sz="1400" dirty="0" smtClean="0"/>
              <a:t> </a:t>
            </a:r>
            <a:r>
              <a:rPr lang="sl-SI" sz="1400" b="1" dirty="0" smtClean="0"/>
              <a:t>marmor.</a:t>
            </a:r>
            <a:endParaRPr lang="sl-SI" sz="1400" dirty="0" smtClean="0"/>
          </a:p>
          <a:p>
            <a:r>
              <a:rPr lang="sl-SI" sz="1900" b="1" dirty="0" smtClean="0"/>
              <a:t>Les</a:t>
            </a:r>
            <a:endParaRPr lang="sl-SI" sz="1900" dirty="0" smtClean="0"/>
          </a:p>
          <a:p>
            <a:pPr>
              <a:buNone/>
            </a:pPr>
            <a:r>
              <a:rPr lang="sl-SI" sz="1400" dirty="0" smtClean="0"/>
              <a:t>         Težko je opredeliti, ali so starejši kamniti ali leseni kipi – a dejstvo je, da sta bila oba materiala v kiparstvu prisotna že od samega začetka. Nekatere vrste lesa so lahko zelo obstojne, a sčasoma so vse podvržene gnitju. Pri rezbarjenju lesa ni toliko pomembna njegova trdota kot pa gostota in enakomerna struktura vlaken. Leseni kipi so bili pogosto pozlačeni ali obarvani, danes pa so običajno samo lakirani, da ohranijo značilno barvo in teksturo lesa, iz katerega so narejeni.</a:t>
            </a:r>
          </a:p>
          <a:p>
            <a:r>
              <a:rPr lang="sl-SI" sz="1900" b="1" dirty="0" smtClean="0"/>
              <a:t>Glina in keramika</a:t>
            </a:r>
            <a:endParaRPr lang="sl-SI" sz="1900" dirty="0" smtClean="0"/>
          </a:p>
          <a:p>
            <a:pPr>
              <a:buNone/>
            </a:pPr>
            <a:r>
              <a:rPr lang="sl-SI" sz="1400" dirty="0" smtClean="0"/>
              <a:t>          Čeprav glina spada med kamnine, jo zaradi značilne gnetljive oblike v kiparstvu obravnavamo kot samostojen material. Na zraku sušena glina otrdi, da pa okamni, jo je treba speči v posebni peči pri temperaturi 600–1000 °C. Pečeni glini rečemo </a:t>
            </a:r>
            <a:r>
              <a:rPr lang="sl-SI" sz="1400" b="1" dirty="0" smtClean="0"/>
              <a:t>terakota </a:t>
            </a:r>
            <a:r>
              <a:rPr lang="sl-SI" sz="1400" dirty="0" smtClean="0"/>
              <a:t>in je značilno rdeče–rjave barve. Če glino okrasimo s posebnimi mineralnimi premazi </a:t>
            </a:r>
            <a:r>
              <a:rPr lang="sl-SI" sz="1400" i="1" dirty="0" smtClean="0"/>
              <a:t>(</a:t>
            </a:r>
            <a:r>
              <a:rPr lang="sl-SI" sz="1400" i="1" dirty="0" err="1" smtClean="0"/>
              <a:t>podglazurami</a:t>
            </a:r>
            <a:r>
              <a:rPr lang="sl-SI" sz="1400" i="1" dirty="0" smtClean="0"/>
              <a:t>, glazurami)</a:t>
            </a:r>
            <a:r>
              <a:rPr lang="sl-SI" sz="1400" dirty="0" smtClean="0"/>
              <a:t> ali ji dodamo druge primesi </a:t>
            </a:r>
            <a:r>
              <a:rPr lang="sl-SI" sz="1400" i="1" dirty="0" smtClean="0"/>
              <a:t>(kaolin, </a:t>
            </a:r>
            <a:r>
              <a:rPr lang="sl-SI" sz="1400" i="1" dirty="0" err="1" smtClean="0"/>
              <a:t>engobe</a:t>
            </a:r>
            <a:r>
              <a:rPr lang="sl-SI" sz="1400" i="1" dirty="0" smtClean="0"/>
              <a:t> ...),</a:t>
            </a:r>
            <a:r>
              <a:rPr lang="sl-SI" sz="1400" dirty="0" smtClean="0"/>
              <a:t> govorimo o </a:t>
            </a:r>
            <a:r>
              <a:rPr lang="sl-SI" sz="1400" b="1" dirty="0" smtClean="0"/>
              <a:t>keramiki</a:t>
            </a:r>
            <a:r>
              <a:rPr lang="sl-SI" sz="1400" b="1" i="1" dirty="0" smtClean="0"/>
              <a:t>.</a:t>
            </a:r>
            <a:r>
              <a:rPr lang="sl-SI" sz="1400" dirty="0" smtClean="0"/>
              <a:t/>
            </a:r>
            <a:br>
              <a:rPr lang="sl-SI" sz="1400" dirty="0" smtClean="0"/>
            </a:br>
            <a:r>
              <a:rPr lang="sl-SI" sz="1400" dirty="0" smtClean="0"/>
              <a:t/>
            </a:r>
            <a:br>
              <a:rPr lang="sl-SI" sz="1400" dirty="0" smtClean="0"/>
            </a:br>
            <a:r>
              <a:rPr lang="sl-SI" sz="1400" dirty="0" smtClean="0"/>
              <a:t/>
            </a:r>
            <a:br>
              <a:rPr lang="sl-SI" sz="1400" dirty="0" smtClean="0"/>
            </a:br>
            <a:endParaRPr lang="sl-SI" sz="1400" dirty="0">
              <a:latin typeface="Arial" pitchFamily="34" charset="0"/>
              <a:cs typeface="Arial" pitchFamily="34" charset="0"/>
            </a:endParaRPr>
          </a:p>
        </p:txBody>
      </p:sp>
      <p:sp>
        <p:nvSpPr>
          <p:cNvPr id="4" name="Naslov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l"/>
            <a:r>
              <a:rPr lang="sl-SI" sz="3200" dirty="0" smtClean="0">
                <a:latin typeface="Arial Black" pitchFamily="34" charset="0"/>
              </a:rPr>
              <a:t> KIPARSKI TEHNIKE IN MATERIALI</a:t>
            </a:r>
            <a:endParaRPr lang="sl-SI" sz="3200" dirty="0">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lnSpcReduction="10000"/>
          </a:bodyPr>
          <a:lstStyle/>
          <a:p>
            <a:r>
              <a:rPr lang="sl-SI" sz="1600" b="1" dirty="0" smtClean="0"/>
              <a:t>Glina in keramika</a:t>
            </a:r>
            <a:endParaRPr lang="sl-SI" sz="1600" dirty="0" smtClean="0"/>
          </a:p>
          <a:p>
            <a:pPr>
              <a:buNone/>
            </a:pPr>
            <a:r>
              <a:rPr lang="sl-SI" sz="1300" dirty="0" smtClean="0"/>
              <a:t>          Čeprav glina spada med kamnine, jo zaradi značilne gnetljive oblike v kiparstvu obravnavamo kot samostojen material. Na zraku sušena glina otrdi, da pa okamni, jo je treba speči v posebni peči pri temperaturi 600–1000 °C. Pečeni glini rečemo </a:t>
            </a:r>
            <a:r>
              <a:rPr lang="sl-SI" sz="1300" b="1" dirty="0" smtClean="0"/>
              <a:t>terakota </a:t>
            </a:r>
            <a:r>
              <a:rPr lang="sl-SI" sz="1300" dirty="0" smtClean="0"/>
              <a:t>in je značilno rdeče–rjave barve. Če glino okrasimo s posebnimi mineralnimi premazi </a:t>
            </a:r>
            <a:r>
              <a:rPr lang="sl-SI" sz="1300" i="1" dirty="0" smtClean="0"/>
              <a:t>(</a:t>
            </a:r>
            <a:r>
              <a:rPr lang="sl-SI" sz="1300" i="1" dirty="0" err="1" smtClean="0"/>
              <a:t>podglazurami</a:t>
            </a:r>
            <a:r>
              <a:rPr lang="sl-SI" sz="1300" i="1" dirty="0" smtClean="0"/>
              <a:t>, glazurami)</a:t>
            </a:r>
            <a:r>
              <a:rPr lang="sl-SI" sz="1300" dirty="0" smtClean="0"/>
              <a:t> ali ji dodamo druge primesi </a:t>
            </a:r>
            <a:r>
              <a:rPr lang="sl-SI" sz="1300" i="1" dirty="0" smtClean="0"/>
              <a:t>(kaolin, </a:t>
            </a:r>
            <a:r>
              <a:rPr lang="sl-SI" sz="1300" i="1" dirty="0" err="1" smtClean="0"/>
              <a:t>engobe</a:t>
            </a:r>
            <a:r>
              <a:rPr lang="sl-SI" sz="1300" i="1" dirty="0" smtClean="0"/>
              <a:t> ...),</a:t>
            </a:r>
            <a:r>
              <a:rPr lang="sl-SI" sz="1300" dirty="0" smtClean="0"/>
              <a:t> govorimo o </a:t>
            </a:r>
            <a:r>
              <a:rPr lang="sl-SI" sz="1300" b="1" dirty="0" smtClean="0"/>
              <a:t>keramiki</a:t>
            </a:r>
            <a:r>
              <a:rPr lang="sl-SI" sz="1300" b="1" i="1" dirty="0" smtClean="0"/>
              <a:t>.</a:t>
            </a:r>
            <a:endParaRPr lang="sl-SI" sz="1300" dirty="0" smtClean="0"/>
          </a:p>
          <a:p>
            <a:r>
              <a:rPr lang="sl-SI" sz="1600" b="1" dirty="0" smtClean="0"/>
              <a:t>Kovina</a:t>
            </a:r>
            <a:r>
              <a:rPr lang="sl-SI" sz="1200" dirty="0" smtClean="0"/>
              <a:t/>
            </a:r>
            <a:br>
              <a:rPr lang="sl-SI" sz="1200" dirty="0" smtClean="0"/>
            </a:br>
            <a:r>
              <a:rPr lang="sl-SI" sz="1200" dirty="0" smtClean="0"/>
              <a:t>Nakit in orožje so bili prvi umetniški izdelki iz kovin in zlitin, ki so jih začeli uporabljati ljudje v času kovinske dobe. Sprva so kovine oblikovali s </a:t>
            </a:r>
            <a:r>
              <a:rPr lang="sl-SI" sz="1200" b="1" dirty="0" smtClean="0"/>
              <a:t>tolčenjem</a:t>
            </a:r>
            <a:r>
              <a:rPr lang="sl-SI" sz="1200" dirty="0" smtClean="0"/>
              <a:t>, </a:t>
            </a:r>
            <a:r>
              <a:rPr lang="sl-SI" sz="1200" b="1" dirty="0" smtClean="0"/>
              <a:t>segrevanjem</a:t>
            </a:r>
            <a:r>
              <a:rPr lang="sl-SI" sz="1200" dirty="0" smtClean="0"/>
              <a:t> in </a:t>
            </a:r>
            <a:r>
              <a:rPr lang="sl-SI" sz="1200" b="1" dirty="0" smtClean="0"/>
              <a:t>kovanjem</a:t>
            </a:r>
            <a:r>
              <a:rPr lang="sl-SI" sz="1200" dirty="0" smtClean="0"/>
              <a:t>, pozneje pa z </a:t>
            </a:r>
            <a:r>
              <a:rPr lang="sl-SI" sz="1200" b="1" dirty="0" smtClean="0"/>
              <a:t>ulivanjem</a:t>
            </a:r>
            <a:r>
              <a:rPr lang="sl-SI" sz="1200" dirty="0" smtClean="0"/>
              <a:t>. Ti izdelki so bili običajno iz </a:t>
            </a:r>
            <a:r>
              <a:rPr lang="sl-SI" sz="1200" b="1" dirty="0" smtClean="0"/>
              <a:t>plemenitih kovin</a:t>
            </a:r>
            <a:r>
              <a:rPr lang="sl-SI" sz="1200" dirty="0" smtClean="0"/>
              <a:t>, kot so </a:t>
            </a:r>
            <a:r>
              <a:rPr lang="sl-SI" sz="1200" i="1" dirty="0" smtClean="0"/>
              <a:t>zlato</a:t>
            </a:r>
            <a:r>
              <a:rPr lang="sl-SI" sz="1200" dirty="0" smtClean="0"/>
              <a:t>, </a:t>
            </a:r>
            <a:r>
              <a:rPr lang="sl-SI" sz="1200" i="1" dirty="0" smtClean="0"/>
              <a:t>srebro</a:t>
            </a:r>
            <a:r>
              <a:rPr lang="sl-SI" sz="1200" dirty="0" smtClean="0"/>
              <a:t> in </a:t>
            </a:r>
            <a:r>
              <a:rPr lang="sl-SI" sz="1200" i="1" dirty="0" smtClean="0"/>
              <a:t>baker</a:t>
            </a:r>
            <a:r>
              <a:rPr lang="sl-SI" sz="1200" dirty="0" smtClean="0"/>
              <a:t>, pozneje pa iz trših </a:t>
            </a:r>
            <a:r>
              <a:rPr lang="sl-SI" sz="1200" b="1" dirty="0" smtClean="0"/>
              <a:t>zlitin</a:t>
            </a:r>
            <a:r>
              <a:rPr lang="sl-SI" sz="1200" dirty="0" smtClean="0"/>
              <a:t>, kot sta </a:t>
            </a:r>
            <a:r>
              <a:rPr lang="sl-SI" sz="1200" b="1" dirty="0" smtClean="0"/>
              <a:t>bron</a:t>
            </a:r>
            <a:r>
              <a:rPr lang="sl-SI" sz="1200" dirty="0" smtClean="0"/>
              <a:t> in </a:t>
            </a:r>
            <a:r>
              <a:rPr lang="sl-SI" sz="1200" b="1" dirty="0" smtClean="0"/>
              <a:t>jeklo</a:t>
            </a:r>
            <a:r>
              <a:rPr lang="sl-SI" sz="1200" dirty="0" smtClean="0"/>
              <a:t>.</a:t>
            </a:r>
            <a:br>
              <a:rPr lang="sl-SI" sz="1200" dirty="0" smtClean="0"/>
            </a:br>
            <a:r>
              <a:rPr lang="sl-SI" sz="1200" dirty="0" smtClean="0"/>
              <a:t>Za izdelavo modelov podob, ki se jih ulije v kovino, se še danes uporabljata </a:t>
            </a:r>
            <a:r>
              <a:rPr lang="sl-SI" sz="1200" b="1" dirty="0" smtClean="0"/>
              <a:t>glina</a:t>
            </a:r>
            <a:r>
              <a:rPr lang="sl-SI" sz="1200" dirty="0" smtClean="0"/>
              <a:t> in </a:t>
            </a:r>
            <a:r>
              <a:rPr lang="sl-SI" sz="1200" b="1" dirty="0" smtClean="0"/>
              <a:t>vosek</a:t>
            </a:r>
            <a:r>
              <a:rPr lang="sl-SI" sz="1200" dirty="0" smtClean="0"/>
              <a:t>, za kalupe pa </a:t>
            </a:r>
            <a:r>
              <a:rPr lang="sl-SI" sz="1200" b="1" dirty="0" smtClean="0"/>
              <a:t>mavec</a:t>
            </a:r>
            <a:r>
              <a:rPr lang="sl-SI" sz="1200" dirty="0" smtClean="0"/>
              <a:t>, </a:t>
            </a:r>
            <a:r>
              <a:rPr lang="sl-SI" sz="1200" b="1" dirty="0" smtClean="0"/>
              <a:t>silikon</a:t>
            </a:r>
            <a:r>
              <a:rPr lang="sl-SI" sz="1200" dirty="0" smtClean="0"/>
              <a:t> in </a:t>
            </a:r>
            <a:r>
              <a:rPr lang="sl-SI" sz="1200" b="1" dirty="0" smtClean="0"/>
              <a:t>šamot</a:t>
            </a:r>
            <a:r>
              <a:rPr lang="sl-SI" sz="1200" dirty="0" smtClean="0"/>
              <a:t> </a:t>
            </a:r>
            <a:r>
              <a:rPr lang="sl-SI" sz="1200" i="1" dirty="0" smtClean="0"/>
              <a:t>(livarski pesek).</a:t>
            </a:r>
            <a:endParaRPr lang="sl-SI" sz="1200" dirty="0" smtClean="0"/>
          </a:p>
          <a:p>
            <a:r>
              <a:rPr lang="sl-SI" sz="1600" b="1" dirty="0" smtClean="0"/>
              <a:t>Plastične mase</a:t>
            </a:r>
            <a:r>
              <a:rPr lang="sl-SI" sz="1200" dirty="0" smtClean="0"/>
              <a:t/>
            </a:r>
            <a:br>
              <a:rPr lang="sl-SI" sz="1200" dirty="0" smtClean="0"/>
            </a:br>
            <a:r>
              <a:rPr lang="sl-SI" sz="1200" dirty="0" smtClean="0"/>
              <a:t>Prve plastične materiale so odkrili že v 19. stoletju, a šele v 20. so prešli v množično proizvodnjo. Odkritje plastike je v vseh pogledih spremenilo človeško življenje! Danes uporabljamo plastične mase za proizvodnjo oblek, ohišij za elektronske naprave, posode, folije, izolacijo, cevi – brez nje ne bi bilo sodobne družbe, tehnologije in umetnosti! Plastika je prvi umetni material, ki je učinkovito nadomestil celo vrsto starih – njena prednost je v elastičnosti, trdoti in nizki ceni.</a:t>
            </a:r>
          </a:p>
          <a:p>
            <a:r>
              <a:rPr lang="sl-SI" sz="1600" b="1" dirty="0" smtClean="0"/>
              <a:t>Papir in karton</a:t>
            </a:r>
            <a:r>
              <a:rPr lang="sl-SI" sz="1200" dirty="0" smtClean="0"/>
              <a:t/>
            </a:r>
            <a:br>
              <a:rPr lang="sl-SI" sz="1200" dirty="0" smtClean="0"/>
            </a:br>
            <a:r>
              <a:rPr lang="sl-SI" sz="1200" dirty="0" smtClean="0"/>
              <a:t>Tako papir kot karton sta sestavljena iz lesne celuloze in različnih polnil. V umetniškem ustvarjanju ju pogosteje uporabljamo kot podlago za risanje ali slikanje. Pregibanje papirja v origamije je po vsej verjetnosti najstarejši način kiparjenja v tem materialu.</a:t>
            </a:r>
          </a:p>
          <a:p>
            <a:pPr>
              <a:buNone/>
            </a:pPr>
            <a:r>
              <a:rPr lang="sl-SI" sz="1200" dirty="0" smtClean="0"/>
              <a:t/>
            </a:r>
            <a:br>
              <a:rPr lang="sl-SI" sz="1200" dirty="0" smtClean="0"/>
            </a:br>
            <a:r>
              <a:rPr lang="sl-SI" sz="1200" dirty="0" smtClean="0"/>
              <a:t/>
            </a:r>
            <a:br>
              <a:rPr lang="sl-SI" sz="1200" dirty="0" smtClean="0"/>
            </a:br>
            <a:endParaRPr lang="sl-SI" sz="1200" dirty="0"/>
          </a:p>
        </p:txBody>
      </p:sp>
      <p:sp>
        <p:nvSpPr>
          <p:cNvPr id="4" name="Naslov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l"/>
            <a:r>
              <a:rPr lang="sl-SI" sz="3200" dirty="0" smtClean="0">
                <a:latin typeface="Arial Black" pitchFamily="34" charset="0"/>
              </a:rPr>
              <a:t> KIPARSKI TEHNIKE IN MATERIALI</a:t>
            </a:r>
            <a:endParaRPr lang="sl-SI" sz="3200" dirty="0">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1600" b="1" dirty="0" smtClean="0"/>
              <a:t>Žica</a:t>
            </a:r>
            <a:r>
              <a:rPr lang="sl-SI" sz="1200" dirty="0" smtClean="0"/>
              <a:t/>
            </a:r>
            <a:br>
              <a:rPr lang="sl-SI" sz="1200" dirty="0" smtClean="0"/>
            </a:br>
            <a:r>
              <a:rPr lang="sl-SI" sz="1200" dirty="0" smtClean="0"/>
              <a:t>Žice iz različnih kovin so izdelovali v času prvih civilizacij, predvsem kot osnovo za nakit </a:t>
            </a:r>
            <a:r>
              <a:rPr lang="sl-SI" sz="1200" i="1" dirty="0" smtClean="0"/>
              <a:t>(verižice, uhane, sponke)</a:t>
            </a:r>
            <a:r>
              <a:rPr lang="sl-SI" sz="1200" dirty="0" smtClean="0"/>
              <a:t>. Danes pa poznamo žice, s katerimi lahko ogradimo prostor, armiramo beton, izdelujemo električno napeljavo. V kiparstvu se žica uporablja za povezovanje različnih materialov v celoto ali za izdelavo samostojnih kipov. Iz žičnatih kipov je Aleksander </a:t>
            </a:r>
            <a:r>
              <a:rPr lang="sl-SI" sz="1200" dirty="0" err="1" smtClean="0"/>
              <a:t>Calder</a:t>
            </a:r>
            <a:r>
              <a:rPr lang="sl-SI" sz="1200" dirty="0" smtClean="0"/>
              <a:t> </a:t>
            </a:r>
            <a:r>
              <a:rPr lang="sl-SI" sz="1200" i="1" dirty="0" smtClean="0"/>
              <a:t>(1898–1976)</a:t>
            </a:r>
            <a:r>
              <a:rPr lang="sl-SI" sz="1200" dirty="0" smtClean="0"/>
              <a:t> razvil kipe s premičnimi deli, postavljenimi v različnih ravnotežjih, ki se premikajo zaradi gibanja zraka </a:t>
            </a:r>
            <a:r>
              <a:rPr lang="sl-SI" sz="1200" i="1" dirty="0" smtClean="0"/>
              <a:t>(vzgona)</a:t>
            </a:r>
            <a:r>
              <a:rPr lang="sl-SI" sz="1200" dirty="0" smtClean="0"/>
              <a:t> v prostoru. Njegov prijatelj in umetnik Marcel </a:t>
            </a:r>
            <a:r>
              <a:rPr lang="sl-SI" sz="1200" dirty="0" err="1" smtClean="0"/>
              <a:t>Duchamp</a:t>
            </a:r>
            <a:r>
              <a:rPr lang="sl-SI" sz="1200" dirty="0" smtClean="0"/>
              <a:t> </a:t>
            </a:r>
            <a:r>
              <a:rPr lang="sl-SI" sz="1200" i="1" dirty="0" smtClean="0"/>
              <a:t>(1887–1968)</a:t>
            </a:r>
            <a:r>
              <a:rPr lang="sl-SI" sz="1200" dirty="0" smtClean="0"/>
              <a:t> jih je poimenoval </a:t>
            </a:r>
            <a:r>
              <a:rPr lang="sl-SI" sz="1200" b="1" dirty="0" err="1" smtClean="0"/>
              <a:t>mobili</a:t>
            </a:r>
            <a:r>
              <a:rPr lang="sl-SI" sz="1200" dirty="0" smtClean="0"/>
              <a:t> ali </a:t>
            </a:r>
            <a:r>
              <a:rPr lang="sl-SI" sz="1200" b="1" dirty="0" smtClean="0"/>
              <a:t>gibljivi kipi</a:t>
            </a:r>
            <a:r>
              <a:rPr lang="sl-SI" sz="1200" dirty="0" smtClean="0"/>
              <a:t>.</a:t>
            </a:r>
          </a:p>
          <a:p>
            <a:r>
              <a:rPr lang="sl-SI" sz="1600" b="1" dirty="0" smtClean="0"/>
              <a:t>Drugi materiali</a:t>
            </a:r>
            <a:r>
              <a:rPr lang="sl-SI" sz="1200" dirty="0" smtClean="0"/>
              <a:t/>
            </a:r>
            <a:br>
              <a:rPr lang="sl-SI" sz="1200" dirty="0" smtClean="0"/>
            </a:br>
            <a:r>
              <a:rPr lang="sl-SI" sz="1200" dirty="0" smtClean="0"/>
              <a:t>V sodobnem kiparstvu prevladuje trend raznolikosti in eksperimentiranja z novimi </a:t>
            </a:r>
            <a:r>
              <a:rPr lang="sl-SI" sz="1200" i="1" dirty="0" smtClean="0"/>
              <a:t>(še </a:t>
            </a:r>
            <a:r>
              <a:rPr lang="sl-SI" sz="1200" i="1" dirty="0" err="1" smtClean="0"/>
              <a:t>nevidenimi</a:t>
            </a:r>
            <a:r>
              <a:rPr lang="sl-SI" sz="1200" i="1" dirty="0" smtClean="0"/>
              <a:t>)</a:t>
            </a:r>
            <a:r>
              <a:rPr lang="sl-SI" sz="1200" dirty="0" smtClean="0"/>
              <a:t> kombinacijami iz različnih materialov, sestavljenih v </a:t>
            </a:r>
            <a:r>
              <a:rPr lang="sl-SI" sz="1200" b="1" dirty="0" smtClean="0"/>
              <a:t>montažne plastike</a:t>
            </a:r>
            <a:r>
              <a:rPr lang="sl-SI" sz="1200" dirty="0" smtClean="0"/>
              <a:t>. Nabor materialov je prepuščen domišljiji avtorja in sega od ostankov industrijske proizvodnje ter zavrženih polizdelkov do najbolj dovršenih elektronskih naprav.</a:t>
            </a:r>
            <a:br>
              <a:rPr lang="sl-SI" sz="1200" dirty="0" smtClean="0"/>
            </a:br>
            <a:r>
              <a:rPr lang="sl-SI" sz="1200" dirty="0" smtClean="0"/>
              <a:t/>
            </a:r>
            <a:br>
              <a:rPr lang="sl-SI" sz="1200" dirty="0" smtClean="0"/>
            </a:br>
            <a:endParaRPr lang="sl-SI" sz="1200" dirty="0" smtClean="0"/>
          </a:p>
          <a:p>
            <a:r>
              <a:rPr lang="sl-SI" sz="1600" b="1" dirty="0" smtClean="0"/>
              <a:t>Več podatkov najdete na spletni strani:  https://eucbeniki.sio.si/lum/3382/index2.html</a:t>
            </a:r>
            <a:endParaRPr lang="sl-SI" sz="1600" b="1" dirty="0"/>
          </a:p>
        </p:txBody>
      </p:sp>
      <p:sp>
        <p:nvSpPr>
          <p:cNvPr id="4" name="Naslov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l"/>
            <a:r>
              <a:rPr lang="sl-SI" sz="3200" dirty="0" smtClean="0">
                <a:latin typeface="Arial Black" pitchFamily="34" charset="0"/>
              </a:rPr>
              <a:t> KIPARSKI TEHNIKE IN MATERIALI</a:t>
            </a:r>
            <a:endParaRPr lang="sl-SI" sz="3200" dirty="0">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1600" b="1" dirty="0" smtClean="0"/>
              <a:t>Vaša naloga je izdelati čim bolj razgiban kip. Motiv naj bo človeška ali živalska figura. Kip je lahko narejen iz materiala, ki ga najdeš doma ((recikliraj) papir,karton, žica, umetna masa…)). </a:t>
            </a:r>
          </a:p>
          <a:p>
            <a:r>
              <a:rPr lang="sl-SI" sz="1600" b="1" dirty="0" smtClean="0"/>
              <a:t>Na voljo imate dve šolski uri. Fotografije izdelka lahko pošljete na moj naslov.</a:t>
            </a:r>
          </a:p>
          <a:p>
            <a:r>
              <a:rPr lang="sl-SI" sz="1600" b="1" dirty="0" smtClean="0"/>
              <a:t>Primeri:</a:t>
            </a:r>
            <a:endParaRPr lang="sl-SI" sz="1600" b="1" dirty="0"/>
          </a:p>
        </p:txBody>
      </p:sp>
      <p:sp>
        <p:nvSpPr>
          <p:cNvPr id="4" name="Naslov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l"/>
            <a:r>
              <a:rPr lang="sl-SI" sz="3200" dirty="0" smtClean="0">
                <a:latin typeface="Arial Black" pitchFamily="34" charset="0"/>
              </a:rPr>
              <a:t> NALOGA</a:t>
            </a:r>
            <a:endParaRPr lang="sl-SI" sz="3200" dirty="0">
              <a:latin typeface="Arial Black" pitchFamily="34" charset="0"/>
            </a:endParaRPr>
          </a:p>
        </p:txBody>
      </p:sp>
      <p:pic>
        <p:nvPicPr>
          <p:cNvPr id="1026" name="Picture 2" descr="Rezultat iskanja slik za paper art"/>
          <p:cNvPicPr>
            <a:picLocks noChangeAspect="1" noChangeArrowheads="1"/>
          </p:cNvPicPr>
          <p:nvPr/>
        </p:nvPicPr>
        <p:blipFill>
          <a:blip r:embed="rId2" cstate="print"/>
          <a:srcRect/>
          <a:stretch>
            <a:fillRect/>
          </a:stretch>
        </p:blipFill>
        <p:spPr bwMode="auto">
          <a:xfrm>
            <a:off x="755576" y="3212976"/>
            <a:ext cx="1584176" cy="15841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https://www.necromantical.com/wp-content/uploads/2011/03/chn11_rpt25012_img_1944_500.jpg"/>
          <p:cNvPicPr>
            <a:picLocks noChangeAspect="1" noChangeArrowheads="1"/>
          </p:cNvPicPr>
          <p:nvPr/>
        </p:nvPicPr>
        <p:blipFill>
          <a:blip r:embed="rId3" cstate="print"/>
          <a:srcRect/>
          <a:stretch>
            <a:fillRect/>
          </a:stretch>
        </p:blipFill>
        <p:spPr bwMode="auto">
          <a:xfrm>
            <a:off x="2627784" y="3212976"/>
            <a:ext cx="2088232" cy="156617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30" name="Picture 6" descr="Rezultat iskanja slik za plastic sculpture"/>
          <p:cNvPicPr>
            <a:picLocks noChangeAspect="1" noChangeArrowheads="1"/>
          </p:cNvPicPr>
          <p:nvPr/>
        </p:nvPicPr>
        <p:blipFill>
          <a:blip r:embed="rId4" cstate="print"/>
          <a:srcRect/>
          <a:stretch>
            <a:fillRect/>
          </a:stretch>
        </p:blipFill>
        <p:spPr bwMode="auto">
          <a:xfrm>
            <a:off x="4860032" y="3212976"/>
            <a:ext cx="1296144" cy="157092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32" name="Picture 8" descr="https://www.obxconnection.com/outer-banks-forum/images/upload/fimlj45xfn_Plastic%20Art.jpg"/>
          <p:cNvPicPr>
            <a:picLocks noChangeAspect="1" noChangeArrowheads="1"/>
          </p:cNvPicPr>
          <p:nvPr/>
        </p:nvPicPr>
        <p:blipFill>
          <a:blip r:embed="rId5" cstate="print"/>
          <a:srcRect/>
          <a:stretch>
            <a:fillRect/>
          </a:stretch>
        </p:blipFill>
        <p:spPr bwMode="auto">
          <a:xfrm>
            <a:off x="6372200" y="3212976"/>
            <a:ext cx="1255460" cy="15841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34" name="Picture 10" descr="Rezultat iskanja slik za plastic sculpture"/>
          <p:cNvPicPr>
            <a:picLocks noChangeAspect="1" noChangeArrowheads="1"/>
          </p:cNvPicPr>
          <p:nvPr/>
        </p:nvPicPr>
        <p:blipFill>
          <a:blip r:embed="rId6" cstate="print"/>
          <a:srcRect/>
          <a:stretch>
            <a:fillRect/>
          </a:stretch>
        </p:blipFill>
        <p:spPr bwMode="auto">
          <a:xfrm>
            <a:off x="755576" y="4941168"/>
            <a:ext cx="2376264" cy="167922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36" name="Picture 12" descr="Rezultat iskanja slik za plastic sculpture"/>
          <p:cNvPicPr>
            <a:picLocks noChangeAspect="1" noChangeArrowheads="1"/>
          </p:cNvPicPr>
          <p:nvPr/>
        </p:nvPicPr>
        <p:blipFill>
          <a:blip r:embed="rId7" cstate="print"/>
          <a:srcRect/>
          <a:stretch>
            <a:fillRect/>
          </a:stretch>
        </p:blipFill>
        <p:spPr bwMode="auto">
          <a:xfrm>
            <a:off x="3419872" y="4941168"/>
            <a:ext cx="1645896" cy="165618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38" name="Picture 14" descr="Rezultat iskanja slik za plastic sculpture"/>
          <p:cNvPicPr>
            <a:picLocks noChangeAspect="1" noChangeArrowheads="1"/>
          </p:cNvPicPr>
          <p:nvPr/>
        </p:nvPicPr>
        <p:blipFill>
          <a:blip r:embed="rId8" cstate="print"/>
          <a:srcRect/>
          <a:stretch>
            <a:fillRect/>
          </a:stretch>
        </p:blipFill>
        <p:spPr bwMode="auto">
          <a:xfrm>
            <a:off x="5364088" y="4941168"/>
            <a:ext cx="986364" cy="166615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40" name="Picture 16" descr="Rezultat iskanja slik za wire art"/>
          <p:cNvPicPr>
            <a:picLocks noChangeAspect="1" noChangeArrowheads="1"/>
          </p:cNvPicPr>
          <p:nvPr/>
        </p:nvPicPr>
        <p:blipFill>
          <a:blip r:embed="rId9" cstate="print"/>
          <a:srcRect/>
          <a:stretch>
            <a:fillRect/>
          </a:stretch>
        </p:blipFill>
        <p:spPr bwMode="auto">
          <a:xfrm>
            <a:off x="6516216" y="4941168"/>
            <a:ext cx="1800200" cy="16603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pPr marL="0" indent="0">
              <a:buNone/>
            </a:pPr>
            <a:endParaRPr lang="sl-SI" dirty="0"/>
          </a:p>
        </p:txBody>
      </p:sp>
      <p:sp>
        <p:nvSpPr>
          <p:cNvPr id="4" name="Naslov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l"/>
            <a:r>
              <a:rPr lang="sl-SI" sz="3200" dirty="0" smtClean="0">
                <a:latin typeface="Arial Black" pitchFamily="34" charset="0"/>
              </a:rPr>
              <a:t> NALOGA</a:t>
            </a:r>
            <a:endParaRPr lang="sl-SI" sz="3200" dirty="0">
              <a:latin typeface="Arial Black"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844824"/>
            <a:ext cx="1623455" cy="2165426"/>
          </a:xfrm>
          <a:prstGeom prst="rect">
            <a:avLst/>
          </a:prstGeom>
          <a:ln/>
        </p:spPr>
        <p:style>
          <a:lnRef idx="0">
            <a:schemeClr val="accent1"/>
          </a:lnRef>
          <a:fillRef idx="3">
            <a:schemeClr val="accent1"/>
          </a:fillRef>
          <a:effectRef idx="3">
            <a:schemeClr val="accent1"/>
          </a:effectRef>
          <a:fontRef idx="minor">
            <a:schemeClr val="lt1"/>
          </a:fontRef>
        </p:style>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1893113"/>
            <a:ext cx="1676900" cy="2117298"/>
          </a:xfrm>
          <a:prstGeom prst="rect">
            <a:avLst/>
          </a:prstGeom>
          <a:ln/>
        </p:spPr>
        <p:style>
          <a:lnRef idx="0">
            <a:schemeClr val="accent1"/>
          </a:lnRef>
          <a:fillRef idx="3">
            <a:schemeClr val="accent1"/>
          </a:fillRef>
          <a:effectRef idx="3">
            <a:schemeClr val="accent1"/>
          </a:effectRef>
          <a:fontRef idx="minor">
            <a:schemeClr val="lt1"/>
          </a:fontRef>
        </p:style>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2364" y="1922391"/>
            <a:ext cx="2088020" cy="2088020"/>
          </a:xfrm>
          <a:prstGeom prst="rect">
            <a:avLst/>
          </a:prstGeom>
          <a:ln/>
        </p:spPr>
        <p:style>
          <a:lnRef idx="0">
            <a:schemeClr val="accent1"/>
          </a:lnRef>
          <a:fillRef idx="3">
            <a:schemeClr val="accent1"/>
          </a:fillRef>
          <a:effectRef idx="3">
            <a:schemeClr val="accent1"/>
          </a:effectRef>
          <a:fontRef idx="minor">
            <a:schemeClr val="lt1"/>
          </a:fontRef>
        </p:style>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248" y="1918746"/>
            <a:ext cx="1800000" cy="2091503"/>
          </a:xfrm>
          <a:prstGeom prst="rect">
            <a:avLst/>
          </a:prstGeom>
          <a:ln/>
        </p:spPr>
        <p:style>
          <a:lnRef idx="0">
            <a:schemeClr val="accent1"/>
          </a:lnRef>
          <a:fillRef idx="3">
            <a:schemeClr val="accent1"/>
          </a:fillRef>
          <a:effectRef idx="3">
            <a:schemeClr val="accent1"/>
          </a:effectRef>
          <a:fontRef idx="minor">
            <a:schemeClr val="lt1"/>
          </a:fontRef>
        </p:style>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5575" y="4221087"/>
            <a:ext cx="1623455" cy="1667933"/>
          </a:xfrm>
          <a:prstGeom prst="rect">
            <a:avLst/>
          </a:prstGeom>
          <a:ln/>
        </p:spPr>
        <p:style>
          <a:lnRef idx="0">
            <a:schemeClr val="accent1"/>
          </a:lnRef>
          <a:fillRef idx="3">
            <a:schemeClr val="accent1"/>
          </a:fillRef>
          <a:effectRef idx="3">
            <a:schemeClr val="accent1"/>
          </a:effectRef>
          <a:fontRef idx="minor">
            <a:schemeClr val="lt1"/>
          </a:fontRef>
        </p:style>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27785" y="4221087"/>
            <a:ext cx="1809038" cy="1667933"/>
          </a:xfrm>
          <a:prstGeom prst="rect">
            <a:avLst/>
          </a:prstGeom>
          <a:ln/>
        </p:spPr>
        <p:style>
          <a:lnRef idx="0">
            <a:schemeClr val="accent1"/>
          </a:lnRef>
          <a:fillRef idx="3">
            <a:schemeClr val="accent1"/>
          </a:fillRef>
          <a:effectRef idx="3">
            <a:schemeClr val="accent1"/>
          </a:effectRef>
          <a:fontRef idx="minor">
            <a:schemeClr val="lt1"/>
          </a:fontRef>
        </p:style>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21112" y="4221086"/>
            <a:ext cx="2183136" cy="1631287"/>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xmlns="" val="387796529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YamatoPainting">
  <a:themeElements>
    <a:clrScheme name="Sivi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Slike Yamato</Template>
  <TotalTime>160</TotalTime>
  <Words>174</Words>
  <Application>Microsoft Office PowerPoint</Application>
  <PresentationFormat>Diaprojekcija na zaslonu (4:3)</PresentationFormat>
  <Paragraphs>42</Paragraphs>
  <Slides>8</Slides>
  <Notes>0</Notes>
  <HiddenSlides>0</HiddenSlides>
  <MMClips>0</MMClips>
  <ScaleCrop>false</ScaleCrop>
  <HeadingPairs>
    <vt:vector size="4" baseType="variant">
      <vt:variant>
        <vt:lpstr>Tema</vt:lpstr>
      </vt:variant>
      <vt:variant>
        <vt:i4>1</vt:i4>
      </vt:variant>
      <vt:variant>
        <vt:lpstr>Naslovi diapozitivov</vt:lpstr>
      </vt:variant>
      <vt:variant>
        <vt:i4>8</vt:i4>
      </vt:variant>
    </vt:vector>
  </HeadingPairs>
  <TitlesOfParts>
    <vt:vector size="9" baseType="lpstr">
      <vt:lpstr>YamatoPainting</vt:lpstr>
      <vt:lpstr>KIPARSTVO</vt:lpstr>
      <vt:lpstr> OBLIKOVANJE KIPA</vt:lpstr>
      <vt:lpstr> OBLIKOVANJE KIPA</vt:lpstr>
      <vt:lpstr> KIPARSKI TEHNIKE IN MATERIALI</vt:lpstr>
      <vt:lpstr> KIPARSKI TEHNIKE IN MATERIALI</vt:lpstr>
      <vt:lpstr> KIPARSKI TEHNIKE IN MATERIALI</vt:lpstr>
      <vt:lpstr> NALOGA</vt:lpstr>
      <vt:lpstr> NALOGA</vt:lpstr>
    </vt:vector>
  </TitlesOfParts>
  <Company>OŠ Ketteja in Murna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mitja</dc:creator>
  <cp:lastModifiedBy>Uporabnik sistema Windows</cp:lastModifiedBy>
  <cp:revision>16</cp:revision>
  <dcterms:created xsi:type="dcterms:W3CDTF">2011-03-29T18:02:09Z</dcterms:created>
  <dcterms:modified xsi:type="dcterms:W3CDTF">2020-03-18T18:15:28Z</dcterms:modified>
</cp:coreProperties>
</file>