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smtClean="0"/>
              <a:t>Uredite slog naslova matrice</a:t>
            </a:r>
            <a:endParaRPr lang="sl-SI"/>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smtClean="0"/>
              <a:t>Kliknite, da uredite slog podnaslova matrice</a:t>
            </a:r>
            <a:endParaRPr lang="sl-SI"/>
          </a:p>
        </p:txBody>
      </p:sp>
      <p:sp>
        <p:nvSpPr>
          <p:cNvPr id="4" name="Označba mesta datuma 3"/>
          <p:cNvSpPr>
            <a:spLocks noGrp="1"/>
          </p:cNvSpPr>
          <p:nvPr>
            <p:ph type="dt" sz="half" idx="10"/>
          </p:nvPr>
        </p:nvSpPr>
        <p:spPr/>
        <p:txBody>
          <a:bodyPr/>
          <a:lstStyle/>
          <a:p>
            <a:fld id="{69C490B1-9036-4132-B5F2-7BE61A8EE38F}" type="datetimeFigureOut">
              <a:rPr lang="sl-SI" smtClean="0"/>
              <a:t>9. 04. 2020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F32D30FC-B6D9-4F4F-89DE-07EF6325CA48}" type="slidenum">
              <a:rPr lang="sl-SI" smtClean="0"/>
              <a:t>‹#›</a:t>
            </a:fld>
            <a:endParaRPr lang="sl-SI"/>
          </a:p>
        </p:txBody>
      </p:sp>
    </p:spTree>
    <p:extLst>
      <p:ext uri="{BB962C8B-B14F-4D97-AF65-F5344CB8AC3E}">
        <p14:creationId xmlns:p14="http://schemas.microsoft.com/office/powerpoint/2010/main" val="24415631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69C490B1-9036-4132-B5F2-7BE61A8EE38F}" type="datetimeFigureOut">
              <a:rPr lang="sl-SI" smtClean="0"/>
              <a:t>9. 04. 2020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F32D30FC-B6D9-4F4F-89DE-07EF6325CA48}" type="slidenum">
              <a:rPr lang="sl-SI" smtClean="0"/>
              <a:t>‹#›</a:t>
            </a:fld>
            <a:endParaRPr lang="sl-SI"/>
          </a:p>
        </p:txBody>
      </p:sp>
    </p:spTree>
    <p:extLst>
      <p:ext uri="{BB962C8B-B14F-4D97-AF65-F5344CB8AC3E}">
        <p14:creationId xmlns:p14="http://schemas.microsoft.com/office/powerpoint/2010/main" val="33524633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smtClean="0"/>
              <a:t>Uredite slog naslova matrice</a:t>
            </a:r>
            <a:endParaRPr lang="sl-SI"/>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69C490B1-9036-4132-B5F2-7BE61A8EE38F}" type="datetimeFigureOut">
              <a:rPr lang="sl-SI" smtClean="0"/>
              <a:t>9. 04. 2020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F32D30FC-B6D9-4F4F-89DE-07EF6325CA48}" type="slidenum">
              <a:rPr lang="sl-SI" smtClean="0"/>
              <a:t>‹#›</a:t>
            </a:fld>
            <a:endParaRPr lang="sl-SI"/>
          </a:p>
        </p:txBody>
      </p:sp>
    </p:spTree>
    <p:extLst>
      <p:ext uri="{BB962C8B-B14F-4D97-AF65-F5344CB8AC3E}">
        <p14:creationId xmlns:p14="http://schemas.microsoft.com/office/powerpoint/2010/main" val="4310545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69C490B1-9036-4132-B5F2-7BE61A8EE38F}" type="datetimeFigureOut">
              <a:rPr lang="sl-SI" smtClean="0"/>
              <a:t>9. 04. 2020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F32D30FC-B6D9-4F4F-89DE-07EF6325CA48}" type="slidenum">
              <a:rPr lang="sl-SI" smtClean="0"/>
              <a:t>‹#›</a:t>
            </a:fld>
            <a:endParaRPr lang="sl-SI"/>
          </a:p>
        </p:txBody>
      </p:sp>
    </p:spTree>
    <p:extLst>
      <p:ext uri="{BB962C8B-B14F-4D97-AF65-F5344CB8AC3E}">
        <p14:creationId xmlns:p14="http://schemas.microsoft.com/office/powerpoint/2010/main" val="2005884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l-SI" smtClean="0"/>
              <a:t>Uredite slog naslova matrice</a:t>
            </a:r>
            <a:endParaRPr lang="sl-SI"/>
          </a:p>
        </p:txBody>
      </p:sp>
      <p:sp>
        <p:nvSpPr>
          <p:cNvPr id="3" name="Označba mesta besedil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smtClean="0"/>
              <a:t>Uredite sloge besedila matrice</a:t>
            </a:r>
          </a:p>
        </p:txBody>
      </p:sp>
      <p:sp>
        <p:nvSpPr>
          <p:cNvPr id="4" name="Označba mesta datuma 3"/>
          <p:cNvSpPr>
            <a:spLocks noGrp="1"/>
          </p:cNvSpPr>
          <p:nvPr>
            <p:ph type="dt" sz="half" idx="10"/>
          </p:nvPr>
        </p:nvSpPr>
        <p:spPr/>
        <p:txBody>
          <a:bodyPr/>
          <a:lstStyle/>
          <a:p>
            <a:fld id="{69C490B1-9036-4132-B5F2-7BE61A8EE38F}" type="datetimeFigureOut">
              <a:rPr lang="sl-SI" smtClean="0"/>
              <a:t>9. 04. 2020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F32D30FC-B6D9-4F4F-89DE-07EF6325CA48}" type="slidenum">
              <a:rPr lang="sl-SI" smtClean="0"/>
              <a:t>‹#›</a:t>
            </a:fld>
            <a:endParaRPr lang="sl-SI"/>
          </a:p>
        </p:txBody>
      </p:sp>
    </p:spTree>
    <p:extLst>
      <p:ext uri="{BB962C8B-B14F-4D97-AF65-F5344CB8AC3E}">
        <p14:creationId xmlns:p14="http://schemas.microsoft.com/office/powerpoint/2010/main" val="239742014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sz="half" idx="1"/>
          </p:nvPr>
        </p:nvSpPr>
        <p:spPr>
          <a:xfrm>
            <a:off x="838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vsebine 3"/>
          <p:cNvSpPr>
            <a:spLocks noGrp="1"/>
          </p:cNvSpPr>
          <p:nvPr>
            <p:ph sz="half" idx="2"/>
          </p:nvPr>
        </p:nvSpPr>
        <p:spPr>
          <a:xfrm>
            <a:off x="6172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datuma 4"/>
          <p:cNvSpPr>
            <a:spLocks noGrp="1"/>
          </p:cNvSpPr>
          <p:nvPr>
            <p:ph type="dt" sz="half" idx="10"/>
          </p:nvPr>
        </p:nvSpPr>
        <p:spPr/>
        <p:txBody>
          <a:bodyPr/>
          <a:lstStyle/>
          <a:p>
            <a:fld id="{69C490B1-9036-4132-B5F2-7BE61A8EE38F}" type="datetimeFigureOut">
              <a:rPr lang="sl-SI" smtClean="0"/>
              <a:t>9. 04. 2020</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F32D30FC-B6D9-4F4F-89DE-07EF6325CA48}" type="slidenum">
              <a:rPr lang="sl-SI" smtClean="0"/>
              <a:t>‹#›</a:t>
            </a:fld>
            <a:endParaRPr lang="sl-SI"/>
          </a:p>
        </p:txBody>
      </p:sp>
    </p:spTree>
    <p:extLst>
      <p:ext uri="{BB962C8B-B14F-4D97-AF65-F5344CB8AC3E}">
        <p14:creationId xmlns:p14="http://schemas.microsoft.com/office/powerpoint/2010/main" val="208726393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l-SI" smtClean="0"/>
              <a:t>Uredite slog naslova matrice</a:t>
            </a:r>
            <a:endParaRPr lang="sl-SI"/>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značba mesta datuma 6"/>
          <p:cNvSpPr>
            <a:spLocks noGrp="1"/>
          </p:cNvSpPr>
          <p:nvPr>
            <p:ph type="dt" sz="half" idx="10"/>
          </p:nvPr>
        </p:nvSpPr>
        <p:spPr/>
        <p:txBody>
          <a:bodyPr/>
          <a:lstStyle/>
          <a:p>
            <a:fld id="{69C490B1-9036-4132-B5F2-7BE61A8EE38F}" type="datetimeFigureOut">
              <a:rPr lang="sl-SI" smtClean="0"/>
              <a:t>9. 04. 2020</a:t>
            </a:fld>
            <a:endParaRPr lang="sl-SI"/>
          </a:p>
        </p:txBody>
      </p:sp>
      <p:sp>
        <p:nvSpPr>
          <p:cNvPr id="8" name="Označba mesta noge 7"/>
          <p:cNvSpPr>
            <a:spLocks noGrp="1"/>
          </p:cNvSpPr>
          <p:nvPr>
            <p:ph type="ftr" sz="quarter" idx="11"/>
          </p:nvPr>
        </p:nvSpPr>
        <p:spPr/>
        <p:txBody>
          <a:bodyPr/>
          <a:lstStyle/>
          <a:p>
            <a:endParaRPr lang="sl-SI"/>
          </a:p>
        </p:txBody>
      </p:sp>
      <p:sp>
        <p:nvSpPr>
          <p:cNvPr id="9" name="Označba mesta številke diapozitiva 8"/>
          <p:cNvSpPr>
            <a:spLocks noGrp="1"/>
          </p:cNvSpPr>
          <p:nvPr>
            <p:ph type="sldNum" sz="quarter" idx="12"/>
          </p:nvPr>
        </p:nvSpPr>
        <p:spPr/>
        <p:txBody>
          <a:bodyPr/>
          <a:lstStyle/>
          <a:p>
            <a:fld id="{F32D30FC-B6D9-4F4F-89DE-07EF6325CA48}" type="slidenum">
              <a:rPr lang="sl-SI" smtClean="0"/>
              <a:t>‹#›</a:t>
            </a:fld>
            <a:endParaRPr lang="sl-SI"/>
          </a:p>
        </p:txBody>
      </p:sp>
    </p:spTree>
    <p:extLst>
      <p:ext uri="{BB962C8B-B14F-4D97-AF65-F5344CB8AC3E}">
        <p14:creationId xmlns:p14="http://schemas.microsoft.com/office/powerpoint/2010/main" val="47656935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datuma 2"/>
          <p:cNvSpPr>
            <a:spLocks noGrp="1"/>
          </p:cNvSpPr>
          <p:nvPr>
            <p:ph type="dt" sz="half" idx="10"/>
          </p:nvPr>
        </p:nvSpPr>
        <p:spPr/>
        <p:txBody>
          <a:bodyPr/>
          <a:lstStyle/>
          <a:p>
            <a:fld id="{69C490B1-9036-4132-B5F2-7BE61A8EE38F}" type="datetimeFigureOut">
              <a:rPr lang="sl-SI" smtClean="0"/>
              <a:t>9. 04. 2020</a:t>
            </a:fld>
            <a:endParaRPr lang="sl-SI"/>
          </a:p>
        </p:txBody>
      </p:sp>
      <p:sp>
        <p:nvSpPr>
          <p:cNvPr id="4" name="Označba mesta noge 3"/>
          <p:cNvSpPr>
            <a:spLocks noGrp="1"/>
          </p:cNvSpPr>
          <p:nvPr>
            <p:ph type="ftr" sz="quarter" idx="11"/>
          </p:nvPr>
        </p:nvSpPr>
        <p:spPr/>
        <p:txBody>
          <a:bodyPr/>
          <a:lstStyle/>
          <a:p>
            <a:endParaRPr lang="sl-SI"/>
          </a:p>
        </p:txBody>
      </p:sp>
      <p:sp>
        <p:nvSpPr>
          <p:cNvPr id="5" name="Označba mesta številke diapozitiva 4"/>
          <p:cNvSpPr>
            <a:spLocks noGrp="1"/>
          </p:cNvSpPr>
          <p:nvPr>
            <p:ph type="sldNum" sz="quarter" idx="12"/>
          </p:nvPr>
        </p:nvSpPr>
        <p:spPr/>
        <p:txBody>
          <a:bodyPr/>
          <a:lstStyle/>
          <a:p>
            <a:fld id="{F32D30FC-B6D9-4F4F-89DE-07EF6325CA48}" type="slidenum">
              <a:rPr lang="sl-SI" smtClean="0"/>
              <a:t>‹#›</a:t>
            </a:fld>
            <a:endParaRPr lang="sl-SI"/>
          </a:p>
        </p:txBody>
      </p:sp>
    </p:spTree>
    <p:extLst>
      <p:ext uri="{BB962C8B-B14F-4D97-AF65-F5344CB8AC3E}">
        <p14:creationId xmlns:p14="http://schemas.microsoft.com/office/powerpoint/2010/main" val="23421346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69C490B1-9036-4132-B5F2-7BE61A8EE38F}" type="datetimeFigureOut">
              <a:rPr lang="sl-SI" smtClean="0"/>
              <a:t>9. 04. 2020</a:t>
            </a:fld>
            <a:endParaRPr lang="sl-SI"/>
          </a:p>
        </p:txBody>
      </p:sp>
      <p:sp>
        <p:nvSpPr>
          <p:cNvPr id="3" name="Označba mesta noge 2"/>
          <p:cNvSpPr>
            <a:spLocks noGrp="1"/>
          </p:cNvSpPr>
          <p:nvPr>
            <p:ph type="ftr" sz="quarter" idx="11"/>
          </p:nvPr>
        </p:nvSpPr>
        <p:spPr/>
        <p:txBody>
          <a:bodyPr/>
          <a:lstStyle/>
          <a:p>
            <a:endParaRPr lang="sl-SI"/>
          </a:p>
        </p:txBody>
      </p:sp>
      <p:sp>
        <p:nvSpPr>
          <p:cNvPr id="4" name="Označba mesta številke diapozitiva 3"/>
          <p:cNvSpPr>
            <a:spLocks noGrp="1"/>
          </p:cNvSpPr>
          <p:nvPr>
            <p:ph type="sldNum" sz="quarter" idx="12"/>
          </p:nvPr>
        </p:nvSpPr>
        <p:spPr/>
        <p:txBody>
          <a:bodyPr/>
          <a:lstStyle/>
          <a:p>
            <a:fld id="{F32D30FC-B6D9-4F4F-89DE-07EF6325CA48}" type="slidenum">
              <a:rPr lang="sl-SI" smtClean="0"/>
              <a:t>‹#›</a:t>
            </a:fld>
            <a:endParaRPr lang="sl-SI"/>
          </a:p>
        </p:txBody>
      </p:sp>
    </p:spTree>
    <p:extLst>
      <p:ext uri="{BB962C8B-B14F-4D97-AF65-F5344CB8AC3E}">
        <p14:creationId xmlns:p14="http://schemas.microsoft.com/office/powerpoint/2010/main" val="80167245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69C490B1-9036-4132-B5F2-7BE61A8EE38F}" type="datetimeFigureOut">
              <a:rPr lang="sl-SI" smtClean="0"/>
              <a:t>9. 04. 2020</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F32D30FC-B6D9-4F4F-89DE-07EF6325CA48}" type="slidenum">
              <a:rPr lang="sl-SI" smtClean="0"/>
              <a:t>‹#›</a:t>
            </a:fld>
            <a:endParaRPr lang="sl-SI"/>
          </a:p>
        </p:txBody>
      </p:sp>
    </p:spTree>
    <p:extLst>
      <p:ext uri="{BB962C8B-B14F-4D97-AF65-F5344CB8AC3E}">
        <p14:creationId xmlns:p14="http://schemas.microsoft.com/office/powerpoint/2010/main" val="410777746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69C490B1-9036-4132-B5F2-7BE61A8EE38F}" type="datetimeFigureOut">
              <a:rPr lang="sl-SI" smtClean="0"/>
              <a:t>9. 04. 2020</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F32D30FC-B6D9-4F4F-89DE-07EF6325CA48}" type="slidenum">
              <a:rPr lang="sl-SI" smtClean="0"/>
              <a:t>‹#›</a:t>
            </a:fld>
            <a:endParaRPr lang="sl-SI"/>
          </a:p>
        </p:txBody>
      </p:sp>
    </p:spTree>
    <p:extLst>
      <p:ext uri="{BB962C8B-B14F-4D97-AF65-F5344CB8AC3E}">
        <p14:creationId xmlns:p14="http://schemas.microsoft.com/office/powerpoint/2010/main" val="67146597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smtClean="0"/>
              <a:t>Uredite slog naslova matrice</a:t>
            </a:r>
            <a:endParaRPr lang="sl-SI"/>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C490B1-9036-4132-B5F2-7BE61A8EE38F}" type="datetimeFigureOut">
              <a:rPr lang="sl-SI" smtClean="0"/>
              <a:t>9. 04. 2020</a:t>
            </a:fld>
            <a:endParaRPr lang="sl-SI"/>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2D30FC-B6D9-4F4F-89DE-07EF6325CA48}" type="slidenum">
              <a:rPr lang="sl-SI" smtClean="0"/>
              <a:t>‹#›</a:t>
            </a:fld>
            <a:endParaRPr lang="sl-SI"/>
          </a:p>
        </p:txBody>
      </p:sp>
    </p:spTree>
    <p:extLst>
      <p:ext uri="{BB962C8B-B14F-4D97-AF65-F5344CB8AC3E}">
        <p14:creationId xmlns:p14="http://schemas.microsoft.com/office/powerpoint/2010/main" val="2082787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260215"/>
            <a:ext cx="9144000" cy="2387600"/>
          </a:xfrm>
        </p:spPr>
        <p:txBody>
          <a:bodyPr>
            <a:normAutofit/>
          </a:bodyPr>
          <a:lstStyle/>
          <a:p>
            <a:r>
              <a:rPr lang="en-GB" sz="11100" b="1" dirty="0" smtClean="0">
                <a:solidFill>
                  <a:srgbClr val="0070C0"/>
                </a:solidFill>
                <a:latin typeface="Chiller" panose="04020404031007020602" pitchFamily="82" charset="0"/>
                <a:ea typeface="MS Mincho"/>
                <a:cs typeface="Times New Roman" panose="02020603050405020304" pitchFamily="18" charset="0"/>
              </a:rPr>
              <a:t>CLEANING</a:t>
            </a:r>
            <a:r>
              <a:rPr lang="en-GB" sz="11100" dirty="0" smtClean="0">
                <a:solidFill>
                  <a:srgbClr val="0070C0"/>
                </a:solidFill>
                <a:effectLst/>
                <a:latin typeface="Calibri" panose="020F0502020204030204" pitchFamily="34" charset="0"/>
                <a:ea typeface="MS Mincho"/>
                <a:cs typeface="Times New Roman" panose="02020603050405020304" pitchFamily="18" charset="0"/>
              </a:rPr>
              <a:t>	</a:t>
            </a:r>
            <a:endParaRPr lang="sl-SI" sz="11100" dirty="0">
              <a:solidFill>
                <a:srgbClr val="0070C0"/>
              </a:solidFill>
            </a:endParaRPr>
          </a:p>
        </p:txBody>
      </p:sp>
      <p:sp>
        <p:nvSpPr>
          <p:cNvPr id="3" name="Podnaslov 2"/>
          <p:cNvSpPr>
            <a:spLocks noGrp="1"/>
          </p:cNvSpPr>
          <p:nvPr>
            <p:ph type="subTitle" idx="1"/>
          </p:nvPr>
        </p:nvSpPr>
        <p:spPr>
          <a:xfrm>
            <a:off x="1463040" y="2818266"/>
            <a:ext cx="9144000" cy="3451905"/>
          </a:xfrm>
        </p:spPr>
        <p:txBody>
          <a:bodyPr/>
          <a:lstStyle/>
          <a:p>
            <a:r>
              <a:rPr lang="sl-SI" sz="4000" dirty="0" smtClean="0">
                <a:solidFill>
                  <a:srgbClr val="00B0F0"/>
                </a:solidFill>
                <a:latin typeface="Arial Narrow" panose="020B0606020202030204" pitchFamily="34" charset="0"/>
              </a:rPr>
              <a:t>- a </a:t>
            </a:r>
            <a:r>
              <a:rPr lang="sl-SI" sz="4000" dirty="0" err="1" smtClean="0">
                <a:solidFill>
                  <a:srgbClr val="00B0F0"/>
                </a:solidFill>
                <a:latin typeface="Arial Narrow" panose="020B0606020202030204" pitchFamily="34" charset="0"/>
              </a:rPr>
              <a:t>story</a:t>
            </a:r>
            <a:r>
              <a:rPr lang="sl-SI" sz="4000" dirty="0" smtClean="0">
                <a:solidFill>
                  <a:srgbClr val="00B0F0"/>
                </a:solidFill>
                <a:latin typeface="Arial Narrow" panose="020B0606020202030204" pitchFamily="34" charset="0"/>
              </a:rPr>
              <a:t> </a:t>
            </a:r>
            <a:r>
              <a:rPr lang="sl-SI" sz="4000" dirty="0" err="1" smtClean="0">
                <a:solidFill>
                  <a:srgbClr val="00B0F0"/>
                </a:solidFill>
                <a:latin typeface="Arial Narrow" panose="020B0606020202030204" pitchFamily="34" charset="0"/>
              </a:rPr>
              <a:t>about</a:t>
            </a:r>
            <a:r>
              <a:rPr lang="sl-SI" sz="4000" dirty="0" smtClean="0">
                <a:solidFill>
                  <a:srgbClr val="00B0F0"/>
                </a:solidFill>
                <a:latin typeface="Arial Narrow" panose="020B0606020202030204" pitchFamily="34" charset="0"/>
              </a:rPr>
              <a:t> </a:t>
            </a:r>
            <a:r>
              <a:rPr lang="sl-SI" sz="4000" dirty="0" err="1" smtClean="0">
                <a:solidFill>
                  <a:srgbClr val="00B0F0"/>
                </a:solidFill>
                <a:latin typeface="Arial Narrow" panose="020B0606020202030204" pitchFamily="34" charset="0"/>
              </a:rPr>
              <a:t>Mr</a:t>
            </a:r>
            <a:r>
              <a:rPr lang="sl-SI" sz="4000" dirty="0" smtClean="0">
                <a:solidFill>
                  <a:srgbClr val="00B0F0"/>
                </a:solidFill>
                <a:latin typeface="Arial Narrow" panose="020B0606020202030204" pitchFamily="34" charset="0"/>
              </a:rPr>
              <a:t> Nelson -</a:t>
            </a:r>
          </a:p>
          <a:p>
            <a:endParaRPr lang="sl-SI" dirty="0" smtClean="0">
              <a:solidFill>
                <a:srgbClr val="00B0F0"/>
              </a:solidFill>
              <a:latin typeface="Arial Narrow" panose="020B0606020202030204" pitchFamily="34" charset="0"/>
            </a:endParaRPr>
          </a:p>
          <a:p>
            <a:endParaRPr lang="sl-SI" dirty="0">
              <a:solidFill>
                <a:srgbClr val="00B0F0"/>
              </a:solidFill>
              <a:latin typeface="Arial Narrow" panose="020B0606020202030204" pitchFamily="34" charset="0"/>
            </a:endParaRPr>
          </a:p>
          <a:p>
            <a:endParaRPr lang="sl-SI" dirty="0" smtClean="0">
              <a:solidFill>
                <a:srgbClr val="00B0F0"/>
              </a:solidFill>
              <a:latin typeface="Arial Narrow" panose="020B0606020202030204" pitchFamily="34" charset="0"/>
            </a:endParaRPr>
          </a:p>
          <a:p>
            <a:endParaRPr lang="sl-SI" dirty="0">
              <a:solidFill>
                <a:srgbClr val="00B0F0"/>
              </a:solidFill>
              <a:latin typeface="Arial Narrow" panose="020B0606020202030204" pitchFamily="34" charset="0"/>
            </a:endParaRPr>
          </a:p>
          <a:p>
            <a:endParaRPr lang="sl-SI" dirty="0">
              <a:solidFill>
                <a:srgbClr val="00B0F0"/>
              </a:solidFill>
              <a:latin typeface="Arial Narrow" panose="020B0606020202030204" pitchFamily="34" charset="0"/>
            </a:endParaRPr>
          </a:p>
          <a:p>
            <a:r>
              <a:rPr lang="sl-SI" dirty="0" err="1">
                <a:latin typeface="Arial Narrow" panose="020B0606020202030204" pitchFamily="34" charset="0"/>
              </a:rPr>
              <a:t>b</a:t>
            </a:r>
            <a:r>
              <a:rPr lang="sl-SI" dirty="0" err="1" smtClean="0">
                <a:latin typeface="Arial Narrow" panose="020B0606020202030204" pitchFamily="34" charset="0"/>
              </a:rPr>
              <a:t>y</a:t>
            </a:r>
            <a:r>
              <a:rPr lang="sl-SI" dirty="0" smtClean="0">
                <a:latin typeface="Arial Narrow" panose="020B0606020202030204" pitchFamily="34" charset="0"/>
              </a:rPr>
              <a:t> TLN</a:t>
            </a:r>
            <a:endParaRPr lang="sl-SI" dirty="0">
              <a:latin typeface="Arial Narrow" panose="020B0606020202030204" pitchFamily="34" charset="0"/>
            </a:endParaRPr>
          </a:p>
        </p:txBody>
      </p:sp>
      <p:pic>
        <p:nvPicPr>
          <p:cNvPr id="4" name="Picture 28" descr="cleaning"/>
          <p:cNvPicPr/>
          <p:nvPr/>
        </p:nvPicPr>
        <p:blipFill>
          <a:blip r:embed="rId2">
            <a:clrChange>
              <a:clrFrom>
                <a:srgbClr val="DFDFEB"/>
              </a:clrFrom>
              <a:clrTo>
                <a:srgbClr val="DFDFEB">
                  <a:alpha val="0"/>
                </a:srgbClr>
              </a:clrTo>
            </a:clrChange>
            <a:lum contrast="40000"/>
          </a:blip>
          <a:srcRect/>
          <a:stretch>
            <a:fillRect/>
          </a:stretch>
        </p:blipFill>
        <p:spPr bwMode="auto">
          <a:xfrm>
            <a:off x="8151223" y="2725783"/>
            <a:ext cx="3974102" cy="4012065"/>
          </a:xfrm>
          <a:prstGeom prst="rect">
            <a:avLst/>
          </a:prstGeom>
          <a:noFill/>
          <a:ln w="9525">
            <a:noFill/>
            <a:miter lim="800000"/>
            <a:headEnd/>
            <a:tailEnd/>
          </a:ln>
        </p:spPr>
      </p:pic>
      <p:pic>
        <p:nvPicPr>
          <p:cNvPr id="5" name="Picture 27" descr="Mr"/>
          <p:cNvPicPr/>
          <p:nvPr/>
        </p:nvPicPr>
        <p:blipFill>
          <a:blip r:embed="rId3">
            <a:clrChange>
              <a:clrFrom>
                <a:srgbClr val="E4E6F3"/>
              </a:clrFrom>
              <a:clrTo>
                <a:srgbClr val="E4E6F3">
                  <a:alpha val="0"/>
                </a:srgbClr>
              </a:clrTo>
            </a:clrChange>
            <a:lum contrast="40000"/>
          </a:blip>
          <a:srcRect/>
          <a:stretch>
            <a:fillRect/>
          </a:stretch>
        </p:blipFill>
        <p:spPr bwMode="auto">
          <a:xfrm flipH="1">
            <a:off x="66675" y="1184366"/>
            <a:ext cx="3181622" cy="5673634"/>
          </a:xfrm>
          <a:prstGeom prst="rect">
            <a:avLst/>
          </a:prstGeom>
          <a:noFill/>
          <a:ln w="9525">
            <a:noFill/>
            <a:miter lim="800000"/>
            <a:headEnd/>
            <a:tailEnd/>
          </a:ln>
        </p:spPr>
      </p:pic>
    </p:spTree>
    <p:extLst>
      <p:ext uri="{BB962C8B-B14F-4D97-AF65-F5344CB8AC3E}">
        <p14:creationId xmlns:p14="http://schemas.microsoft.com/office/powerpoint/2010/main" val="15704558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5"/>
            <a:ext cx="10515600" cy="2090692"/>
          </a:xfrm>
        </p:spPr>
        <p:txBody>
          <a:bodyPr/>
          <a:lstStyle/>
          <a:p>
            <a:pPr algn="ctr"/>
            <a:r>
              <a:rPr lang="sl-SI" b="1" dirty="0" smtClean="0">
                <a:solidFill>
                  <a:srgbClr val="0070C0"/>
                </a:solidFill>
                <a:latin typeface="Chiller" panose="04020404031007020602" pitchFamily="82" charset="0"/>
              </a:rPr>
              <a:t>TEST YOUR MEMORY</a:t>
            </a:r>
            <a:br>
              <a:rPr lang="sl-SI" b="1" dirty="0" smtClean="0">
                <a:solidFill>
                  <a:srgbClr val="0070C0"/>
                </a:solidFill>
                <a:latin typeface="Chiller" panose="04020404031007020602" pitchFamily="82" charset="0"/>
              </a:rPr>
            </a:br>
            <a:r>
              <a:rPr lang="sl-SI" sz="2600" dirty="0" err="1" smtClean="0">
                <a:solidFill>
                  <a:srgbClr val="0070C0"/>
                </a:solidFill>
                <a:latin typeface="Arial Narrow" panose="020B0606020202030204" pitchFamily="34" charset="0"/>
              </a:rPr>
              <a:t>Look</a:t>
            </a:r>
            <a:r>
              <a:rPr lang="sl-SI" sz="2600" dirty="0" smtClean="0">
                <a:solidFill>
                  <a:srgbClr val="0070C0"/>
                </a:solidFill>
                <a:latin typeface="Arial Narrow" panose="020B0606020202030204" pitchFamily="34" charset="0"/>
              </a:rPr>
              <a:t> at </a:t>
            </a:r>
            <a:r>
              <a:rPr lang="sl-SI" sz="2600" b="1" u="sng" dirty="0" smtClean="0">
                <a:solidFill>
                  <a:srgbClr val="0070C0"/>
                </a:solidFill>
                <a:latin typeface="Arial Narrow" panose="020B0606020202030204" pitchFamily="34" charset="0"/>
              </a:rPr>
              <a:t>PICTURE A</a:t>
            </a:r>
            <a:r>
              <a:rPr lang="sl-SI" sz="2600" dirty="0" smtClean="0">
                <a:solidFill>
                  <a:srgbClr val="0070C0"/>
                </a:solidFill>
                <a:latin typeface="Arial Narrow" panose="020B0606020202030204" pitchFamily="34" charset="0"/>
              </a:rPr>
              <a:t> </a:t>
            </a:r>
            <a:r>
              <a:rPr lang="sl-SI" sz="2600" dirty="0" err="1" smtClean="0">
                <a:solidFill>
                  <a:srgbClr val="0070C0"/>
                </a:solidFill>
                <a:latin typeface="Arial Narrow" panose="020B0606020202030204" pitchFamily="34" charset="0"/>
              </a:rPr>
              <a:t>and</a:t>
            </a:r>
            <a:r>
              <a:rPr lang="sl-SI" sz="2600" dirty="0" smtClean="0">
                <a:solidFill>
                  <a:srgbClr val="0070C0"/>
                </a:solidFill>
                <a:latin typeface="Arial Narrow" panose="020B0606020202030204" pitchFamily="34" charset="0"/>
              </a:rPr>
              <a:t> </a:t>
            </a:r>
            <a:r>
              <a:rPr lang="sl-SI" sz="2600" b="1" u="sng" dirty="0" smtClean="0">
                <a:solidFill>
                  <a:srgbClr val="0070C0"/>
                </a:solidFill>
                <a:latin typeface="Arial Narrow" panose="020B0606020202030204" pitchFamily="34" charset="0"/>
              </a:rPr>
              <a:t>PICTURE B</a:t>
            </a:r>
            <a:r>
              <a:rPr lang="sl-SI" sz="2600" dirty="0" smtClean="0">
                <a:solidFill>
                  <a:srgbClr val="0070C0"/>
                </a:solidFill>
                <a:latin typeface="Arial Narrow" panose="020B0606020202030204" pitchFamily="34" charset="0"/>
              </a:rPr>
              <a:t>. </a:t>
            </a:r>
            <a:r>
              <a:rPr lang="sl-SI" sz="2600" dirty="0" err="1" smtClean="0">
                <a:solidFill>
                  <a:srgbClr val="0070C0"/>
                </a:solidFill>
                <a:latin typeface="Arial Narrow" panose="020B0606020202030204" pitchFamily="34" charset="0"/>
              </a:rPr>
              <a:t>Find</a:t>
            </a:r>
            <a:r>
              <a:rPr lang="sl-SI" sz="2600" dirty="0" smtClean="0">
                <a:solidFill>
                  <a:srgbClr val="0070C0"/>
                </a:solidFill>
                <a:latin typeface="Arial Narrow" panose="020B0606020202030204" pitchFamily="34" charset="0"/>
              </a:rPr>
              <a:t> </a:t>
            </a:r>
            <a:r>
              <a:rPr lang="sl-SI" sz="2600" dirty="0" err="1" smtClean="0">
                <a:solidFill>
                  <a:srgbClr val="0070C0"/>
                </a:solidFill>
                <a:latin typeface="Arial Narrow" panose="020B0606020202030204" pitchFamily="34" charset="0"/>
              </a:rPr>
              <a:t>and</a:t>
            </a:r>
            <a:r>
              <a:rPr lang="sl-SI" sz="2600" dirty="0" smtClean="0">
                <a:solidFill>
                  <a:srgbClr val="0070C0"/>
                </a:solidFill>
                <a:latin typeface="Arial Narrow" panose="020B0606020202030204" pitchFamily="34" charset="0"/>
              </a:rPr>
              <a:t> </a:t>
            </a:r>
            <a:r>
              <a:rPr lang="sl-SI" sz="2600" dirty="0" err="1" smtClean="0">
                <a:solidFill>
                  <a:srgbClr val="0070C0"/>
                </a:solidFill>
                <a:latin typeface="Arial Narrow" panose="020B0606020202030204" pitchFamily="34" charset="0"/>
              </a:rPr>
              <a:t>describe</a:t>
            </a:r>
            <a:r>
              <a:rPr lang="sl-SI" sz="2600" smtClean="0">
                <a:solidFill>
                  <a:srgbClr val="0070C0"/>
                </a:solidFill>
                <a:latin typeface="Arial Narrow" panose="020B0606020202030204" pitchFamily="34" charset="0"/>
              </a:rPr>
              <a:t> 7 </a:t>
            </a:r>
            <a:r>
              <a:rPr lang="sl-SI" sz="2600" dirty="0" smtClean="0">
                <a:solidFill>
                  <a:srgbClr val="0070C0"/>
                </a:solidFill>
                <a:latin typeface="Arial Narrow" panose="020B0606020202030204" pitchFamily="34" charset="0"/>
              </a:rPr>
              <a:t>DIFFERENCES.</a:t>
            </a:r>
            <a:br>
              <a:rPr lang="sl-SI" sz="2600" dirty="0" smtClean="0">
                <a:solidFill>
                  <a:srgbClr val="0070C0"/>
                </a:solidFill>
                <a:latin typeface="Arial Narrow" panose="020B0606020202030204" pitchFamily="34" charset="0"/>
              </a:rPr>
            </a:br>
            <a:r>
              <a:rPr lang="sl-SI" sz="2600" dirty="0" smtClean="0">
                <a:solidFill>
                  <a:srgbClr val="0070C0"/>
                </a:solidFill>
                <a:latin typeface="Arial Narrow" panose="020B0606020202030204" pitchFamily="34" charset="0"/>
              </a:rPr>
              <a:t/>
            </a:r>
            <a:br>
              <a:rPr lang="sl-SI" sz="2600" dirty="0" smtClean="0">
                <a:solidFill>
                  <a:srgbClr val="0070C0"/>
                </a:solidFill>
                <a:latin typeface="Arial Narrow" panose="020B0606020202030204" pitchFamily="34" charset="0"/>
              </a:rPr>
            </a:br>
            <a:r>
              <a:rPr lang="sl-SI" sz="2600" dirty="0" smtClean="0">
                <a:solidFill>
                  <a:srgbClr val="0070C0"/>
                </a:solidFill>
                <a:latin typeface="Arial Narrow" panose="020B0606020202030204" pitchFamily="34" charset="0"/>
              </a:rPr>
              <a:t>A							B</a:t>
            </a:r>
            <a:endParaRPr lang="sl-SI" b="1" dirty="0">
              <a:solidFill>
                <a:srgbClr val="0070C0"/>
              </a:solidFill>
              <a:latin typeface="Chiller" panose="04020404031007020602" pitchFamily="82" charset="0"/>
            </a:endParaRPr>
          </a:p>
        </p:txBody>
      </p:sp>
      <p:pic>
        <p:nvPicPr>
          <p:cNvPr id="4" name="Slika 3" descr="bedroom - BEFORE"/>
          <p:cNvPicPr/>
          <p:nvPr/>
        </p:nvPicPr>
        <p:blipFill>
          <a:blip r:embed="rId2">
            <a:lum contrast="40000"/>
          </a:blip>
          <a:srcRect/>
          <a:stretch>
            <a:fillRect/>
          </a:stretch>
        </p:blipFill>
        <p:spPr bwMode="auto">
          <a:xfrm>
            <a:off x="279490" y="2600324"/>
            <a:ext cx="5712006" cy="3669846"/>
          </a:xfrm>
          <a:prstGeom prst="rect">
            <a:avLst/>
          </a:prstGeom>
          <a:noFill/>
          <a:ln w="9525">
            <a:noFill/>
            <a:miter lim="800000"/>
            <a:headEnd/>
            <a:tailEnd/>
          </a:ln>
        </p:spPr>
      </p:pic>
      <p:pic>
        <p:nvPicPr>
          <p:cNvPr id="5" name="Slika 4" descr="bedroom - AFTER"/>
          <p:cNvPicPr/>
          <p:nvPr/>
        </p:nvPicPr>
        <p:blipFill>
          <a:blip r:embed="rId3">
            <a:lum contrast="40000"/>
          </a:blip>
          <a:srcRect/>
          <a:stretch>
            <a:fillRect/>
          </a:stretch>
        </p:blipFill>
        <p:spPr bwMode="auto">
          <a:xfrm>
            <a:off x="6096000" y="2521470"/>
            <a:ext cx="5544367" cy="3827554"/>
          </a:xfrm>
          <a:prstGeom prst="rect">
            <a:avLst/>
          </a:prstGeom>
          <a:noFill/>
          <a:ln w="9525">
            <a:noFill/>
            <a:miter lim="800000"/>
            <a:headEnd/>
            <a:tailEnd/>
          </a:ln>
        </p:spPr>
      </p:pic>
    </p:spTree>
    <p:extLst>
      <p:ext uri="{BB962C8B-B14F-4D97-AF65-F5344CB8AC3E}">
        <p14:creationId xmlns:p14="http://schemas.microsoft.com/office/powerpoint/2010/main" val="270272894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661851" y="365760"/>
            <a:ext cx="10885715" cy="6026331"/>
          </a:xfrm>
        </p:spPr>
        <p:txBody>
          <a:bodyPr>
            <a:normAutofit fontScale="92500" lnSpcReduction="20000"/>
          </a:bodyPr>
          <a:lstStyle/>
          <a:p>
            <a:pPr marL="0" indent="0">
              <a:buNone/>
            </a:pPr>
            <a:r>
              <a:rPr lang="sl-SI" dirty="0" smtClean="0"/>
              <a:t>	</a:t>
            </a:r>
            <a:r>
              <a:rPr lang="en-GB" dirty="0" smtClean="0">
                <a:latin typeface="Arial Narrow" panose="020B0606020202030204" pitchFamily="34" charset="0"/>
              </a:rPr>
              <a:t>Mr</a:t>
            </a:r>
            <a:r>
              <a:rPr lang="en-GB" dirty="0">
                <a:latin typeface="Arial Narrow" panose="020B0606020202030204" pitchFamily="34" charset="0"/>
              </a:rPr>
              <a:t>. Nelson likes his home. He lives in a small village in a very small house at the end of the village. </a:t>
            </a:r>
            <a:r>
              <a:rPr lang="en-GB" sz="3500" dirty="0">
                <a:solidFill>
                  <a:srgbClr val="0070C0"/>
                </a:solidFill>
                <a:latin typeface="Chiller" panose="04020404031007020602" pitchFamily="82" charset="0"/>
              </a:rPr>
              <a:t>He cleans his home every day</a:t>
            </a:r>
            <a:r>
              <a:rPr lang="en-GB" sz="3500" dirty="0" smtClean="0">
                <a:solidFill>
                  <a:srgbClr val="0070C0"/>
                </a:solidFill>
                <a:latin typeface="Chiller" panose="04020404031007020602" pitchFamily="82" charset="0"/>
              </a:rPr>
              <a:t>.</a:t>
            </a:r>
            <a:endParaRPr lang="sl-SI" sz="3500" dirty="0" smtClean="0">
              <a:solidFill>
                <a:srgbClr val="0070C0"/>
              </a:solidFill>
              <a:latin typeface="Chiller" panose="04020404031007020602" pitchFamily="82" charset="0"/>
            </a:endParaRPr>
          </a:p>
          <a:p>
            <a:pPr marL="0" indent="0">
              <a:buNone/>
            </a:pPr>
            <a:endParaRPr lang="sl-SI" dirty="0">
              <a:latin typeface="Arial Narrow" panose="020B0606020202030204" pitchFamily="34" charset="0"/>
            </a:endParaRPr>
          </a:p>
          <a:p>
            <a:pPr marL="0" indent="0">
              <a:buNone/>
            </a:pPr>
            <a:endParaRPr lang="sl-SI" dirty="0" smtClean="0">
              <a:latin typeface="Arial Narrow" panose="020B0606020202030204" pitchFamily="34" charset="0"/>
            </a:endParaRPr>
          </a:p>
          <a:p>
            <a:pPr marL="0" indent="0">
              <a:buNone/>
            </a:pPr>
            <a:endParaRPr lang="sl-SI" dirty="0">
              <a:latin typeface="Arial Narrow" panose="020B0606020202030204" pitchFamily="34" charset="0"/>
            </a:endParaRPr>
          </a:p>
          <a:p>
            <a:pPr marL="0" indent="0">
              <a:buNone/>
            </a:pPr>
            <a:endParaRPr lang="sl-SI" dirty="0" smtClean="0">
              <a:latin typeface="Arial Narrow" panose="020B0606020202030204" pitchFamily="34" charset="0"/>
            </a:endParaRPr>
          </a:p>
          <a:p>
            <a:pPr marL="0" indent="0">
              <a:buNone/>
            </a:pPr>
            <a:endParaRPr lang="sl-SI" dirty="0" smtClean="0">
              <a:latin typeface="Arial Narrow" panose="020B0606020202030204" pitchFamily="34" charset="0"/>
            </a:endParaRPr>
          </a:p>
          <a:p>
            <a:pPr marL="0" indent="0">
              <a:buNone/>
            </a:pPr>
            <a:endParaRPr lang="sl-SI" dirty="0" smtClean="0">
              <a:latin typeface="Arial Narrow" panose="020B0606020202030204" pitchFamily="34" charset="0"/>
            </a:endParaRPr>
          </a:p>
          <a:p>
            <a:pPr marL="0" indent="0">
              <a:buNone/>
            </a:pPr>
            <a:r>
              <a:rPr lang="sl-SI" dirty="0" smtClean="0">
                <a:latin typeface="Arial Narrow" panose="020B0606020202030204" pitchFamily="34" charset="0"/>
              </a:rPr>
              <a:t>                      </a:t>
            </a:r>
          </a:p>
          <a:p>
            <a:pPr marL="0" indent="0">
              <a:buNone/>
            </a:pPr>
            <a:endParaRPr lang="sl-SI" sz="1900" dirty="0" smtClean="0">
              <a:latin typeface="Arial Narrow" panose="020B0606020202030204" pitchFamily="34" charset="0"/>
            </a:endParaRPr>
          </a:p>
          <a:p>
            <a:pPr marL="0" indent="0">
              <a:buNone/>
            </a:pPr>
            <a:endParaRPr lang="sl-SI" dirty="0">
              <a:latin typeface="Arial Narrow" panose="020B0606020202030204" pitchFamily="34" charset="0"/>
            </a:endParaRPr>
          </a:p>
          <a:p>
            <a:pPr marL="0" indent="0">
              <a:buNone/>
            </a:pPr>
            <a:r>
              <a:rPr lang="sl-SI" dirty="0" smtClean="0">
                <a:latin typeface="Arial Narrow" panose="020B0606020202030204" pitchFamily="34" charset="0"/>
              </a:rPr>
              <a:t>	</a:t>
            </a:r>
            <a:r>
              <a:rPr lang="en-GB" dirty="0" smtClean="0">
                <a:latin typeface="Arial Narrow" panose="020B0606020202030204" pitchFamily="34" charset="0"/>
              </a:rPr>
              <a:t>He </a:t>
            </a:r>
            <a:r>
              <a:rPr lang="en-GB" dirty="0">
                <a:latin typeface="Arial Narrow" panose="020B0606020202030204" pitchFamily="34" charset="0"/>
              </a:rPr>
              <a:t>starts cleaning his home </a:t>
            </a:r>
            <a:r>
              <a:rPr lang="en-GB" u="sng" dirty="0">
                <a:solidFill>
                  <a:srgbClr val="0070C0"/>
                </a:solidFill>
                <a:latin typeface="Arial Narrow" panose="020B0606020202030204" pitchFamily="34" charset="0"/>
              </a:rPr>
              <a:t>in the sitting room</a:t>
            </a:r>
            <a:r>
              <a:rPr lang="en-GB" dirty="0">
                <a:latin typeface="Arial Narrow" panose="020B0606020202030204" pitchFamily="34" charset="0"/>
              </a:rPr>
              <a:t>. He cleans the big Persian rug. He cleans the dust on his brown table. He puts the books on the shelves in his bookcase. He puts some flowers in the vase and then he sits on his sofa for a moment to relax – to relax and have a look at his beautiful and clean sitting room. </a:t>
            </a:r>
            <a:r>
              <a:rPr lang="en-GB" sz="3500" dirty="0">
                <a:solidFill>
                  <a:srgbClr val="0070C0"/>
                </a:solidFill>
                <a:latin typeface="Chiller" panose="04020404031007020602" pitchFamily="82" charset="0"/>
              </a:rPr>
              <a:t>Everything is clean. Everything is in its place. Everything is perfect</a:t>
            </a:r>
            <a:r>
              <a:rPr lang="en-GB" sz="3500" dirty="0" smtClean="0">
                <a:solidFill>
                  <a:srgbClr val="0070C0"/>
                </a:solidFill>
                <a:latin typeface="Chiller" panose="04020404031007020602" pitchFamily="82" charset="0"/>
              </a:rPr>
              <a:t>.</a:t>
            </a:r>
            <a:endParaRPr lang="sl-SI" sz="3500" dirty="0">
              <a:solidFill>
                <a:srgbClr val="0070C0"/>
              </a:solidFill>
              <a:latin typeface="Chiller" panose="04020404031007020602" pitchFamily="82" charset="0"/>
            </a:endParaRPr>
          </a:p>
        </p:txBody>
      </p:sp>
      <p:pic>
        <p:nvPicPr>
          <p:cNvPr id="4" name="Picture 26" descr="sitting room"/>
          <p:cNvPicPr/>
          <p:nvPr/>
        </p:nvPicPr>
        <p:blipFill>
          <a:blip r:embed="rId2">
            <a:lum contrast="20000"/>
          </a:blip>
          <a:srcRect/>
          <a:stretch>
            <a:fillRect/>
          </a:stretch>
        </p:blipFill>
        <p:spPr bwMode="auto">
          <a:xfrm>
            <a:off x="3364365" y="1471749"/>
            <a:ext cx="5065532" cy="2960914"/>
          </a:xfrm>
          <a:prstGeom prst="rect">
            <a:avLst/>
          </a:prstGeom>
          <a:noFill/>
          <a:ln w="9525">
            <a:noFill/>
            <a:miter lim="800000"/>
            <a:headEnd/>
            <a:tailEnd/>
          </a:ln>
        </p:spPr>
      </p:pic>
    </p:spTree>
    <p:extLst>
      <p:ext uri="{BB962C8B-B14F-4D97-AF65-F5344CB8AC3E}">
        <p14:creationId xmlns:p14="http://schemas.microsoft.com/office/powerpoint/2010/main" val="279114171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670559" y="400594"/>
            <a:ext cx="10903131" cy="6217920"/>
          </a:xfrm>
        </p:spPr>
        <p:txBody>
          <a:bodyPr>
            <a:normAutofit/>
          </a:bodyPr>
          <a:lstStyle/>
          <a:p>
            <a:pPr marL="0" indent="0">
              <a:buNone/>
            </a:pPr>
            <a:r>
              <a:rPr lang="sl-SI" dirty="0" smtClean="0"/>
              <a:t>	</a:t>
            </a:r>
            <a:r>
              <a:rPr lang="en-GB" sz="2600" dirty="0" smtClean="0">
                <a:latin typeface="Arial Narrow" panose="020B0606020202030204" pitchFamily="34" charset="0"/>
              </a:rPr>
              <a:t>Then he goes </a:t>
            </a:r>
            <a:r>
              <a:rPr lang="en-GB" sz="2600" u="sng" dirty="0" smtClean="0">
                <a:solidFill>
                  <a:srgbClr val="0070C0"/>
                </a:solidFill>
                <a:latin typeface="Arial Narrow" panose="020B0606020202030204" pitchFamily="34" charset="0"/>
              </a:rPr>
              <a:t>in the kitchen</a:t>
            </a:r>
            <a:r>
              <a:rPr lang="en-GB" sz="2600" dirty="0" smtClean="0">
                <a:latin typeface="Arial Narrow" panose="020B0606020202030204" pitchFamily="34" charset="0"/>
              </a:rPr>
              <a:t>. He puts pots and pans in the cupboards. He cleans the cooker. He puts the three chairs on the dining table and then he vacuums under the table. When the vacuuming is finished, he puts the three chairs around the table and puts a bowl of fruit on the dining table. He stops and looks at his kitchen. </a:t>
            </a:r>
          </a:p>
          <a:p>
            <a:pPr marL="0" indent="0">
              <a:buNone/>
            </a:pPr>
            <a:endParaRPr lang="en-GB" sz="3200" dirty="0" smtClean="0">
              <a:solidFill>
                <a:srgbClr val="0070C0"/>
              </a:solidFill>
              <a:latin typeface="Chiller" panose="04020404031007020602" pitchFamily="82" charset="0"/>
            </a:endParaRPr>
          </a:p>
          <a:p>
            <a:pPr marL="0" indent="0">
              <a:buNone/>
            </a:pPr>
            <a:endParaRPr lang="sl-SI" sz="3200" dirty="0" smtClean="0">
              <a:solidFill>
                <a:srgbClr val="0070C0"/>
              </a:solidFill>
              <a:latin typeface="Chiller" panose="04020404031007020602" pitchFamily="82" charset="0"/>
            </a:endParaRPr>
          </a:p>
          <a:p>
            <a:pPr marL="0" indent="0">
              <a:buNone/>
            </a:pPr>
            <a:endParaRPr lang="sl-SI" sz="3200" dirty="0">
              <a:solidFill>
                <a:srgbClr val="0070C0"/>
              </a:solidFill>
              <a:latin typeface="Chiller" panose="04020404031007020602" pitchFamily="82" charset="0"/>
            </a:endParaRPr>
          </a:p>
          <a:p>
            <a:pPr marL="0" indent="0">
              <a:buNone/>
            </a:pPr>
            <a:endParaRPr lang="sl-SI" sz="3200" dirty="0" smtClean="0">
              <a:solidFill>
                <a:srgbClr val="0070C0"/>
              </a:solidFill>
              <a:latin typeface="Chiller" panose="04020404031007020602" pitchFamily="82" charset="0"/>
            </a:endParaRPr>
          </a:p>
          <a:p>
            <a:pPr marL="0" indent="0">
              <a:buNone/>
            </a:pPr>
            <a:endParaRPr lang="sl-SI" sz="3200" dirty="0">
              <a:solidFill>
                <a:srgbClr val="0070C0"/>
              </a:solidFill>
              <a:latin typeface="Chiller" panose="04020404031007020602" pitchFamily="82" charset="0"/>
            </a:endParaRPr>
          </a:p>
          <a:p>
            <a:pPr marL="0" indent="0">
              <a:buNone/>
            </a:pPr>
            <a:endParaRPr lang="sl-SI" sz="3200" dirty="0" smtClean="0">
              <a:solidFill>
                <a:srgbClr val="0070C0"/>
              </a:solidFill>
              <a:latin typeface="Chiller" panose="04020404031007020602" pitchFamily="82" charset="0"/>
            </a:endParaRPr>
          </a:p>
          <a:p>
            <a:pPr marL="0" indent="0">
              <a:buNone/>
            </a:pPr>
            <a:endParaRPr lang="sl-SI" sz="3200" dirty="0" smtClean="0">
              <a:solidFill>
                <a:srgbClr val="0070C0"/>
              </a:solidFill>
              <a:latin typeface="Chiller" panose="04020404031007020602" pitchFamily="82" charset="0"/>
            </a:endParaRPr>
          </a:p>
          <a:p>
            <a:pPr marL="0" indent="0">
              <a:buNone/>
            </a:pPr>
            <a:r>
              <a:rPr lang="en-GB" sz="3200" dirty="0" smtClean="0">
                <a:solidFill>
                  <a:srgbClr val="0070C0"/>
                </a:solidFill>
                <a:latin typeface="Chiller" panose="04020404031007020602" pitchFamily="82" charset="0"/>
              </a:rPr>
              <a:t>Everything </a:t>
            </a:r>
            <a:r>
              <a:rPr lang="en-GB" sz="3200" dirty="0">
                <a:solidFill>
                  <a:srgbClr val="0070C0"/>
                </a:solidFill>
                <a:latin typeface="Chiller" panose="04020404031007020602" pitchFamily="82" charset="0"/>
              </a:rPr>
              <a:t>is clean. Everything is in its place. Everything is perfect.</a:t>
            </a:r>
            <a:endParaRPr lang="sl-SI" sz="3200" dirty="0">
              <a:solidFill>
                <a:srgbClr val="0070C0"/>
              </a:solidFill>
              <a:latin typeface="Chiller" panose="04020404031007020602" pitchFamily="82" charset="0"/>
            </a:endParaRPr>
          </a:p>
          <a:p>
            <a:pPr marL="0" indent="0">
              <a:buNone/>
            </a:pPr>
            <a:endParaRPr lang="sl-SI" dirty="0"/>
          </a:p>
        </p:txBody>
      </p:sp>
      <p:pic>
        <p:nvPicPr>
          <p:cNvPr id="4" name="Picture 25" descr="kitchen"/>
          <p:cNvPicPr/>
          <p:nvPr/>
        </p:nvPicPr>
        <p:blipFill>
          <a:blip r:embed="rId2">
            <a:lum contrast="20000"/>
          </a:blip>
          <a:srcRect/>
          <a:stretch>
            <a:fillRect/>
          </a:stretch>
        </p:blipFill>
        <p:spPr bwMode="auto">
          <a:xfrm>
            <a:off x="3387634" y="2525486"/>
            <a:ext cx="4693920" cy="3161211"/>
          </a:xfrm>
          <a:prstGeom prst="rect">
            <a:avLst/>
          </a:prstGeom>
          <a:noFill/>
          <a:ln w="9525">
            <a:noFill/>
            <a:miter lim="800000"/>
            <a:headEnd/>
            <a:tailEnd/>
          </a:ln>
        </p:spPr>
      </p:pic>
    </p:spTree>
    <p:extLst>
      <p:ext uri="{BB962C8B-B14F-4D97-AF65-F5344CB8AC3E}">
        <p14:creationId xmlns:p14="http://schemas.microsoft.com/office/powerpoint/2010/main" val="125527952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714103" y="261257"/>
            <a:ext cx="10911840" cy="6418217"/>
          </a:xfrm>
        </p:spPr>
        <p:txBody>
          <a:bodyPr>
            <a:normAutofit/>
          </a:bodyPr>
          <a:lstStyle/>
          <a:p>
            <a:pPr marL="0" indent="0">
              <a:buNone/>
            </a:pPr>
            <a:r>
              <a:rPr lang="sl-SI" dirty="0" smtClean="0"/>
              <a:t>	</a:t>
            </a:r>
            <a:r>
              <a:rPr lang="en-GB" sz="2600" u="sng" dirty="0" smtClean="0">
                <a:solidFill>
                  <a:srgbClr val="0070C0"/>
                </a:solidFill>
                <a:latin typeface="Arial Narrow" panose="020B0606020202030204" pitchFamily="34" charset="0"/>
              </a:rPr>
              <a:t>The </a:t>
            </a:r>
            <a:r>
              <a:rPr lang="en-GB" sz="2600" u="sng" dirty="0">
                <a:solidFill>
                  <a:srgbClr val="0070C0"/>
                </a:solidFill>
                <a:latin typeface="Arial Narrow" panose="020B0606020202030204" pitchFamily="34" charset="0"/>
              </a:rPr>
              <a:t>bathroom </a:t>
            </a:r>
            <a:r>
              <a:rPr lang="en-GB" sz="2600" dirty="0">
                <a:latin typeface="Arial Narrow" panose="020B0606020202030204" pitchFamily="34" charset="0"/>
              </a:rPr>
              <a:t>is next. He cleans the floor. He puts the clothes in the washing machine and changes the towels. He puts the rubber duck on the bath. He puts the small rug in front of the bath. Then he has a look at his clean and tidy bathroom. </a:t>
            </a:r>
            <a:endParaRPr lang="sl-SI" sz="2600" dirty="0" smtClean="0">
              <a:latin typeface="Arial Narrow" panose="020B0606020202030204" pitchFamily="34" charset="0"/>
            </a:endParaRPr>
          </a:p>
          <a:p>
            <a:pPr marL="0" indent="0">
              <a:buNone/>
            </a:pPr>
            <a:endParaRPr lang="sl-SI" sz="3200" dirty="0">
              <a:solidFill>
                <a:srgbClr val="0070C0"/>
              </a:solidFill>
              <a:latin typeface="Chiller" panose="04020404031007020602" pitchFamily="82" charset="0"/>
            </a:endParaRPr>
          </a:p>
          <a:p>
            <a:pPr marL="0" indent="0">
              <a:buNone/>
            </a:pPr>
            <a:endParaRPr lang="sl-SI" sz="3200" dirty="0" smtClean="0">
              <a:solidFill>
                <a:srgbClr val="0070C0"/>
              </a:solidFill>
              <a:latin typeface="Chiller" panose="04020404031007020602" pitchFamily="82" charset="0"/>
            </a:endParaRPr>
          </a:p>
          <a:p>
            <a:pPr marL="0" indent="0">
              <a:buNone/>
            </a:pPr>
            <a:endParaRPr lang="sl-SI" sz="3200" dirty="0">
              <a:solidFill>
                <a:srgbClr val="0070C0"/>
              </a:solidFill>
              <a:latin typeface="Chiller" panose="04020404031007020602" pitchFamily="82" charset="0"/>
            </a:endParaRPr>
          </a:p>
          <a:p>
            <a:pPr marL="0" indent="0">
              <a:buNone/>
            </a:pPr>
            <a:endParaRPr lang="sl-SI" sz="3200" dirty="0" smtClean="0">
              <a:solidFill>
                <a:srgbClr val="0070C0"/>
              </a:solidFill>
              <a:latin typeface="Chiller" panose="04020404031007020602" pitchFamily="82" charset="0"/>
            </a:endParaRPr>
          </a:p>
          <a:p>
            <a:pPr marL="0" indent="0">
              <a:buNone/>
            </a:pPr>
            <a:endParaRPr lang="sl-SI" sz="3200" dirty="0">
              <a:solidFill>
                <a:srgbClr val="0070C0"/>
              </a:solidFill>
              <a:latin typeface="Chiller" panose="04020404031007020602" pitchFamily="82" charset="0"/>
            </a:endParaRPr>
          </a:p>
          <a:p>
            <a:pPr marL="0" indent="0">
              <a:buNone/>
            </a:pPr>
            <a:endParaRPr lang="sl-SI" sz="3200" dirty="0" smtClean="0">
              <a:solidFill>
                <a:srgbClr val="0070C0"/>
              </a:solidFill>
              <a:latin typeface="Chiller" panose="04020404031007020602" pitchFamily="82" charset="0"/>
            </a:endParaRPr>
          </a:p>
          <a:p>
            <a:pPr marL="0" indent="0">
              <a:buNone/>
            </a:pPr>
            <a:endParaRPr lang="sl-SI" sz="3200" dirty="0" smtClean="0">
              <a:solidFill>
                <a:srgbClr val="0070C0"/>
              </a:solidFill>
              <a:latin typeface="Chiller" panose="04020404031007020602" pitchFamily="82" charset="0"/>
            </a:endParaRPr>
          </a:p>
          <a:p>
            <a:pPr marL="0" indent="0">
              <a:buNone/>
            </a:pPr>
            <a:endParaRPr lang="sl-SI" sz="3200" dirty="0" smtClean="0">
              <a:solidFill>
                <a:srgbClr val="0070C0"/>
              </a:solidFill>
              <a:latin typeface="Chiller" panose="04020404031007020602" pitchFamily="82" charset="0"/>
            </a:endParaRPr>
          </a:p>
          <a:p>
            <a:pPr marL="0" indent="0">
              <a:buNone/>
            </a:pPr>
            <a:r>
              <a:rPr lang="en-GB" sz="3200" dirty="0" smtClean="0">
                <a:solidFill>
                  <a:srgbClr val="0070C0"/>
                </a:solidFill>
                <a:latin typeface="Chiller" panose="04020404031007020602" pitchFamily="82" charset="0"/>
              </a:rPr>
              <a:t>Everything </a:t>
            </a:r>
            <a:r>
              <a:rPr lang="en-GB" sz="3200" dirty="0">
                <a:solidFill>
                  <a:srgbClr val="0070C0"/>
                </a:solidFill>
                <a:latin typeface="Chiller" panose="04020404031007020602" pitchFamily="82" charset="0"/>
              </a:rPr>
              <a:t>is clean. Everything is in its place. Everything is perfect.</a:t>
            </a:r>
            <a:endParaRPr lang="sl-SI" sz="3200" dirty="0">
              <a:solidFill>
                <a:srgbClr val="0070C0"/>
              </a:solidFill>
              <a:latin typeface="Chiller" panose="04020404031007020602" pitchFamily="82" charset="0"/>
            </a:endParaRPr>
          </a:p>
        </p:txBody>
      </p:sp>
      <p:pic>
        <p:nvPicPr>
          <p:cNvPr id="4" name="Picture 31" descr="bathroom"/>
          <p:cNvPicPr/>
          <p:nvPr/>
        </p:nvPicPr>
        <p:blipFill>
          <a:blip r:embed="rId2">
            <a:lum contrast="20000"/>
          </a:blip>
          <a:srcRect/>
          <a:stretch>
            <a:fillRect/>
          </a:stretch>
        </p:blipFill>
        <p:spPr bwMode="auto">
          <a:xfrm>
            <a:off x="3383278" y="1976846"/>
            <a:ext cx="5064036" cy="3535681"/>
          </a:xfrm>
          <a:prstGeom prst="rect">
            <a:avLst/>
          </a:prstGeom>
          <a:noFill/>
          <a:ln w="9525">
            <a:noFill/>
            <a:miter lim="800000"/>
            <a:headEnd/>
            <a:tailEnd/>
          </a:ln>
        </p:spPr>
      </p:pic>
    </p:spTree>
    <p:extLst>
      <p:ext uri="{BB962C8B-B14F-4D97-AF65-F5344CB8AC3E}">
        <p14:creationId xmlns:p14="http://schemas.microsoft.com/office/powerpoint/2010/main" val="67981505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566058" y="470263"/>
            <a:ext cx="10935788" cy="5965371"/>
          </a:xfrm>
        </p:spPr>
        <p:txBody>
          <a:bodyPr/>
          <a:lstStyle/>
          <a:p>
            <a:pPr marL="0" indent="0">
              <a:buNone/>
            </a:pPr>
            <a:r>
              <a:rPr lang="sl-SI" dirty="0" smtClean="0"/>
              <a:t>	</a:t>
            </a:r>
            <a:r>
              <a:rPr lang="en-GB" sz="2600" dirty="0" smtClean="0">
                <a:latin typeface="Arial Narrow" panose="020B0606020202030204" pitchFamily="34" charset="0"/>
              </a:rPr>
              <a:t>When </a:t>
            </a:r>
            <a:r>
              <a:rPr lang="en-GB" sz="2600" dirty="0">
                <a:latin typeface="Arial Narrow" panose="020B0606020202030204" pitchFamily="34" charset="0"/>
              </a:rPr>
              <a:t>he comes to </a:t>
            </a:r>
            <a:r>
              <a:rPr lang="en-GB" sz="2600" u="sng" dirty="0">
                <a:solidFill>
                  <a:srgbClr val="0070C0"/>
                </a:solidFill>
                <a:latin typeface="Arial Narrow" panose="020B0606020202030204" pitchFamily="34" charset="0"/>
              </a:rPr>
              <a:t>his bedroom</a:t>
            </a:r>
            <a:r>
              <a:rPr lang="en-GB" sz="2600" dirty="0">
                <a:latin typeface="Arial Narrow" panose="020B0606020202030204" pitchFamily="34" charset="0"/>
              </a:rPr>
              <a:t>, he starts his work by picking things up. </a:t>
            </a:r>
            <a:r>
              <a:rPr lang="en-GB" sz="2600" i="1" dirty="0">
                <a:latin typeface="Agency FB" panose="020B0503020202020204" pitchFamily="34" charset="0"/>
              </a:rPr>
              <a:t>There is a pen under the bed. </a:t>
            </a:r>
            <a:r>
              <a:rPr lang="en-GB" sz="2600" dirty="0">
                <a:latin typeface="Arial Narrow" panose="020B0606020202030204" pitchFamily="34" charset="0"/>
              </a:rPr>
              <a:t>He picks it up and puts it on the table. But that’s not all. </a:t>
            </a:r>
            <a:r>
              <a:rPr lang="en-GB" sz="2600" i="1" dirty="0">
                <a:solidFill>
                  <a:srgbClr val="0070C0"/>
                </a:solidFill>
              </a:rPr>
              <a:t>Look at this room. It’s a mess! </a:t>
            </a:r>
            <a:r>
              <a:rPr lang="en-GB" sz="2600" i="1" dirty="0">
                <a:latin typeface="Agency FB" panose="020B0503020202020204" pitchFamily="34" charset="0"/>
              </a:rPr>
              <a:t>Things are not where they should be.</a:t>
            </a:r>
            <a:r>
              <a:rPr lang="en-GB" sz="2600" i="1" dirty="0"/>
              <a:t> </a:t>
            </a:r>
            <a:r>
              <a:rPr lang="en-GB" sz="2600" dirty="0">
                <a:latin typeface="Arial Narrow" panose="020B0606020202030204" pitchFamily="34" charset="0"/>
              </a:rPr>
              <a:t>Oh, dear. </a:t>
            </a:r>
            <a:r>
              <a:rPr lang="en-GB" sz="2600" i="1" dirty="0">
                <a:latin typeface="Agency FB" panose="020B0503020202020204" pitchFamily="34" charset="0"/>
              </a:rPr>
              <a:t>There is a bag on the cupboard. There is a lamp under the table. The pillow is on the wardrobe. Mr. Nelson’s favourite book is on the chair. His pyjamas are under the chair. Oh, and there is a painting in the wardrobe.</a:t>
            </a:r>
            <a:r>
              <a:rPr lang="en-GB" sz="2600" dirty="0">
                <a:latin typeface="Agency FB" panose="020B0503020202020204" pitchFamily="34" charset="0"/>
              </a:rPr>
              <a:t> </a:t>
            </a:r>
            <a:endParaRPr lang="sl-SI" sz="2600" dirty="0" smtClean="0">
              <a:latin typeface="Agency FB" panose="020B0503020202020204" pitchFamily="34" charset="0"/>
            </a:endParaRPr>
          </a:p>
          <a:p>
            <a:pPr marL="0" indent="0">
              <a:buNone/>
            </a:pPr>
            <a:endParaRPr lang="sl-SI" dirty="0"/>
          </a:p>
          <a:p>
            <a:pPr marL="0" indent="0">
              <a:buNone/>
            </a:pPr>
            <a:endParaRPr lang="sl-SI" dirty="0" smtClean="0"/>
          </a:p>
          <a:p>
            <a:pPr marL="0" indent="0">
              <a:buNone/>
            </a:pPr>
            <a:endParaRPr lang="sl-SI" dirty="0"/>
          </a:p>
          <a:p>
            <a:pPr marL="0" indent="0">
              <a:buNone/>
            </a:pPr>
            <a:endParaRPr lang="sl-SI" dirty="0" smtClean="0"/>
          </a:p>
          <a:p>
            <a:pPr marL="0" indent="0">
              <a:buNone/>
            </a:pPr>
            <a:endParaRPr lang="sl-SI" dirty="0"/>
          </a:p>
        </p:txBody>
      </p:sp>
      <p:pic>
        <p:nvPicPr>
          <p:cNvPr id="4" name="Slika 3" descr="bedroom - BEFORE"/>
          <p:cNvPicPr/>
          <p:nvPr/>
        </p:nvPicPr>
        <p:blipFill>
          <a:blip r:embed="rId2">
            <a:lum contrast="40000"/>
          </a:blip>
          <a:srcRect/>
          <a:stretch>
            <a:fillRect/>
          </a:stretch>
        </p:blipFill>
        <p:spPr bwMode="auto">
          <a:xfrm>
            <a:off x="3204075" y="2725783"/>
            <a:ext cx="5659754" cy="3709851"/>
          </a:xfrm>
          <a:prstGeom prst="rect">
            <a:avLst/>
          </a:prstGeom>
          <a:noFill/>
          <a:ln w="9525">
            <a:noFill/>
            <a:miter lim="800000"/>
            <a:headEnd/>
            <a:tailEnd/>
          </a:ln>
        </p:spPr>
      </p:pic>
    </p:spTree>
    <p:extLst>
      <p:ext uri="{BB962C8B-B14F-4D97-AF65-F5344CB8AC3E}">
        <p14:creationId xmlns:p14="http://schemas.microsoft.com/office/powerpoint/2010/main" val="52959026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574766" y="452846"/>
            <a:ext cx="10972800" cy="6078583"/>
          </a:xfrm>
        </p:spPr>
        <p:txBody>
          <a:bodyPr/>
          <a:lstStyle/>
          <a:p>
            <a:pPr marL="0" indent="0">
              <a:buNone/>
            </a:pPr>
            <a:r>
              <a:rPr lang="sl-SI" dirty="0" smtClean="0"/>
              <a:t>	</a:t>
            </a:r>
            <a:r>
              <a:rPr lang="en-GB" sz="2600" dirty="0" smtClean="0">
                <a:latin typeface="Arial Narrow" panose="020B0606020202030204" pitchFamily="34" charset="0"/>
              </a:rPr>
              <a:t>Let’s help Mr. Nelson. Let’s tell him where things are. </a:t>
            </a:r>
            <a:endParaRPr lang="sl-SI" sz="2600" dirty="0" smtClean="0">
              <a:latin typeface="Arial Narrow" panose="020B0606020202030204" pitchFamily="34" charset="0"/>
            </a:endParaRPr>
          </a:p>
          <a:p>
            <a:pPr marL="0" indent="0">
              <a:buNone/>
            </a:pPr>
            <a:endParaRPr lang="sl-SI" sz="2600" dirty="0">
              <a:latin typeface="Arial Narrow" panose="020B0606020202030204" pitchFamily="34" charset="0"/>
            </a:endParaRPr>
          </a:p>
          <a:p>
            <a:pPr marL="0" indent="0">
              <a:buNone/>
            </a:pPr>
            <a:endParaRPr lang="sl-SI" dirty="0" smtClean="0"/>
          </a:p>
          <a:p>
            <a:pPr marL="0" indent="0">
              <a:buNone/>
            </a:pPr>
            <a:endParaRPr lang="sl-SI" dirty="0"/>
          </a:p>
          <a:p>
            <a:pPr marL="0" indent="0">
              <a:buNone/>
            </a:pPr>
            <a:endParaRPr lang="sl-SI" dirty="0" smtClean="0"/>
          </a:p>
          <a:p>
            <a:pPr marL="0" indent="0">
              <a:buNone/>
            </a:pPr>
            <a:endParaRPr lang="sl-SI" dirty="0"/>
          </a:p>
          <a:p>
            <a:pPr marL="0" indent="0">
              <a:buNone/>
            </a:pPr>
            <a:endParaRPr lang="sl-SI" dirty="0" smtClean="0"/>
          </a:p>
          <a:p>
            <a:pPr marL="0" indent="0">
              <a:buNone/>
            </a:pPr>
            <a:endParaRPr lang="sl-SI" dirty="0"/>
          </a:p>
          <a:p>
            <a:pPr marL="0" indent="0">
              <a:buNone/>
            </a:pPr>
            <a:endParaRPr lang="sl-SI" dirty="0" smtClean="0"/>
          </a:p>
          <a:p>
            <a:pPr marL="0" indent="0">
              <a:buNone/>
            </a:pPr>
            <a:endParaRPr lang="sl-SI" dirty="0"/>
          </a:p>
          <a:p>
            <a:pPr marL="0" indent="0">
              <a:buNone/>
            </a:pPr>
            <a:endParaRPr lang="sl-SI" dirty="0" smtClean="0"/>
          </a:p>
          <a:p>
            <a:pPr marL="0" indent="0">
              <a:buNone/>
            </a:pPr>
            <a:endParaRPr lang="sl-SI" dirty="0" smtClean="0"/>
          </a:p>
          <a:p>
            <a:pPr marL="0" indent="0">
              <a:buNone/>
            </a:pPr>
            <a:endParaRPr lang="sl-SI" dirty="0"/>
          </a:p>
        </p:txBody>
      </p:sp>
      <p:pic>
        <p:nvPicPr>
          <p:cNvPr id="4" name="Slika 3" descr="bedroom - AFTER"/>
          <p:cNvPicPr/>
          <p:nvPr/>
        </p:nvPicPr>
        <p:blipFill>
          <a:blip r:embed="rId2">
            <a:lum contrast="40000"/>
          </a:blip>
          <a:srcRect/>
          <a:stretch>
            <a:fillRect/>
          </a:stretch>
        </p:blipFill>
        <p:spPr bwMode="auto">
          <a:xfrm>
            <a:off x="574766" y="1862387"/>
            <a:ext cx="5927543" cy="4014787"/>
          </a:xfrm>
          <a:prstGeom prst="rect">
            <a:avLst/>
          </a:prstGeom>
          <a:noFill/>
          <a:ln w="9525">
            <a:noFill/>
            <a:miter lim="800000"/>
            <a:headEnd/>
            <a:tailEnd/>
          </a:ln>
        </p:spPr>
      </p:pic>
      <p:sp>
        <p:nvSpPr>
          <p:cNvPr id="5" name="PoljeZBesedilom 4"/>
          <p:cNvSpPr txBox="1"/>
          <p:nvPr/>
        </p:nvSpPr>
        <p:spPr>
          <a:xfrm>
            <a:off x="6502309" y="1515291"/>
            <a:ext cx="5294811" cy="4708981"/>
          </a:xfrm>
          <a:prstGeom prst="rect">
            <a:avLst/>
          </a:prstGeom>
          <a:noFill/>
        </p:spPr>
        <p:txBody>
          <a:bodyPr wrap="square" rtlCol="0">
            <a:spAutoFit/>
          </a:bodyPr>
          <a:lstStyle/>
          <a:p>
            <a:r>
              <a:rPr lang="sl-SI" sz="2000" dirty="0" smtClean="0">
                <a:latin typeface="Calibri" panose="020F0502020204030204" pitchFamily="34" charset="0"/>
                <a:ea typeface="MS Mincho"/>
                <a:cs typeface="Times New Roman" panose="02020603050405020304" pitchFamily="18" charset="0"/>
              </a:rPr>
              <a:t>	</a:t>
            </a:r>
            <a:r>
              <a:rPr lang="en-GB" sz="2000" dirty="0" smtClean="0">
                <a:latin typeface="Calibri" panose="020F0502020204030204" pitchFamily="34" charset="0"/>
                <a:ea typeface="MS Mincho"/>
                <a:cs typeface="Times New Roman" panose="02020603050405020304" pitchFamily="18" charset="0"/>
              </a:rPr>
              <a:t>Where </a:t>
            </a:r>
            <a:r>
              <a:rPr lang="en-GB" sz="2000" dirty="0">
                <a:latin typeface="Calibri" panose="020F0502020204030204" pitchFamily="34" charset="0"/>
                <a:ea typeface="MS Mincho"/>
                <a:cs typeface="Times New Roman" panose="02020603050405020304" pitchFamily="18" charset="0"/>
              </a:rPr>
              <a:t>is the pen?</a:t>
            </a:r>
            <a:endParaRPr lang="sl-SI" sz="2000" dirty="0" smtClean="0">
              <a:effectLst/>
              <a:latin typeface="Calibri" panose="020F0502020204030204" pitchFamily="34" charset="0"/>
              <a:ea typeface="MS Mincho"/>
              <a:cs typeface="Times New Roman" panose="02020603050405020304" pitchFamily="18" charset="0"/>
            </a:endParaRPr>
          </a:p>
          <a:p>
            <a:r>
              <a:rPr lang="en-GB" sz="2000" dirty="0" smtClean="0">
                <a:solidFill>
                  <a:srgbClr val="0070C0"/>
                </a:solidFill>
                <a:latin typeface="Calibri" panose="020F0502020204030204" pitchFamily="34" charset="0"/>
                <a:ea typeface="MS Mincho"/>
                <a:cs typeface="Times New Roman" panose="02020603050405020304" pitchFamily="18" charset="0"/>
              </a:rPr>
              <a:t>“</a:t>
            </a:r>
            <a:r>
              <a:rPr lang="en-GB" sz="2000" dirty="0">
                <a:solidFill>
                  <a:srgbClr val="0070C0"/>
                </a:solidFill>
                <a:latin typeface="Calibri" panose="020F0502020204030204" pitchFamily="34" charset="0"/>
                <a:ea typeface="MS Mincho"/>
                <a:cs typeface="Times New Roman" panose="02020603050405020304" pitchFamily="18" charset="0"/>
              </a:rPr>
              <a:t>The pen is in the pencil-case on the table.”</a:t>
            </a:r>
            <a:endParaRPr lang="sl-SI" sz="2000" dirty="0" smtClean="0">
              <a:effectLst/>
              <a:latin typeface="Calibri" panose="020F0502020204030204" pitchFamily="34" charset="0"/>
              <a:ea typeface="MS Mincho"/>
              <a:cs typeface="Times New Roman" panose="02020603050405020304" pitchFamily="18" charset="0"/>
            </a:endParaRPr>
          </a:p>
          <a:p>
            <a:r>
              <a:rPr lang="sl-SI" sz="2000" dirty="0" smtClean="0">
                <a:latin typeface="Calibri" panose="020F0502020204030204" pitchFamily="34" charset="0"/>
                <a:ea typeface="MS Mincho"/>
                <a:cs typeface="Times New Roman" panose="02020603050405020304" pitchFamily="18" charset="0"/>
              </a:rPr>
              <a:t>	</a:t>
            </a:r>
            <a:r>
              <a:rPr lang="en-GB" sz="2000" dirty="0" smtClean="0">
                <a:latin typeface="Calibri" panose="020F0502020204030204" pitchFamily="34" charset="0"/>
                <a:ea typeface="MS Mincho"/>
                <a:cs typeface="Times New Roman" panose="02020603050405020304" pitchFamily="18" charset="0"/>
              </a:rPr>
              <a:t>Where </a:t>
            </a:r>
            <a:r>
              <a:rPr lang="en-GB" sz="2000" dirty="0">
                <a:latin typeface="Calibri" panose="020F0502020204030204" pitchFamily="34" charset="0"/>
                <a:ea typeface="MS Mincho"/>
                <a:cs typeface="Times New Roman" panose="02020603050405020304" pitchFamily="18" charset="0"/>
              </a:rPr>
              <a:t>is the bag?</a:t>
            </a:r>
            <a:endParaRPr lang="sl-SI" sz="2000" dirty="0" smtClean="0">
              <a:effectLst/>
              <a:latin typeface="Calibri" panose="020F0502020204030204" pitchFamily="34" charset="0"/>
              <a:ea typeface="MS Mincho"/>
              <a:cs typeface="Times New Roman" panose="02020603050405020304" pitchFamily="18" charset="0"/>
            </a:endParaRPr>
          </a:p>
          <a:p>
            <a:r>
              <a:rPr lang="en-GB" sz="2000" dirty="0" smtClean="0">
                <a:solidFill>
                  <a:srgbClr val="0070C0"/>
                </a:solidFill>
                <a:latin typeface="Calibri" panose="020F0502020204030204" pitchFamily="34" charset="0"/>
                <a:ea typeface="MS Mincho"/>
                <a:cs typeface="Times New Roman" panose="02020603050405020304" pitchFamily="18" charset="0"/>
              </a:rPr>
              <a:t>“</a:t>
            </a:r>
            <a:r>
              <a:rPr lang="en-GB" sz="2000" dirty="0">
                <a:solidFill>
                  <a:srgbClr val="0070C0"/>
                </a:solidFill>
                <a:latin typeface="Calibri" panose="020F0502020204030204" pitchFamily="34" charset="0"/>
                <a:ea typeface="MS Mincho"/>
                <a:cs typeface="Times New Roman" panose="02020603050405020304" pitchFamily="18" charset="0"/>
              </a:rPr>
              <a:t>The bag is in the cupboard under the table.”</a:t>
            </a:r>
            <a:endParaRPr lang="sl-SI" sz="2000" dirty="0" smtClean="0">
              <a:effectLst/>
              <a:latin typeface="Calibri" panose="020F0502020204030204" pitchFamily="34" charset="0"/>
              <a:ea typeface="MS Mincho"/>
              <a:cs typeface="Times New Roman" panose="02020603050405020304" pitchFamily="18" charset="0"/>
            </a:endParaRPr>
          </a:p>
          <a:p>
            <a:r>
              <a:rPr lang="sl-SI" sz="2000" dirty="0" smtClean="0">
                <a:latin typeface="Calibri" panose="020F0502020204030204" pitchFamily="34" charset="0"/>
                <a:ea typeface="MS Mincho"/>
                <a:cs typeface="Times New Roman" panose="02020603050405020304" pitchFamily="18" charset="0"/>
              </a:rPr>
              <a:t>	</a:t>
            </a:r>
            <a:r>
              <a:rPr lang="en-GB" sz="2000" dirty="0" smtClean="0">
                <a:latin typeface="Calibri" panose="020F0502020204030204" pitchFamily="34" charset="0"/>
                <a:ea typeface="MS Mincho"/>
                <a:cs typeface="Times New Roman" panose="02020603050405020304" pitchFamily="18" charset="0"/>
              </a:rPr>
              <a:t>Where </a:t>
            </a:r>
            <a:r>
              <a:rPr lang="en-GB" sz="2000" dirty="0">
                <a:latin typeface="Calibri" panose="020F0502020204030204" pitchFamily="34" charset="0"/>
                <a:ea typeface="MS Mincho"/>
                <a:cs typeface="Times New Roman" panose="02020603050405020304" pitchFamily="18" charset="0"/>
              </a:rPr>
              <a:t>is the lamp?</a:t>
            </a:r>
            <a:endParaRPr lang="sl-SI" sz="2000" dirty="0" smtClean="0">
              <a:effectLst/>
              <a:latin typeface="Calibri" panose="020F0502020204030204" pitchFamily="34" charset="0"/>
              <a:ea typeface="MS Mincho"/>
              <a:cs typeface="Times New Roman" panose="02020603050405020304" pitchFamily="18" charset="0"/>
            </a:endParaRPr>
          </a:p>
          <a:p>
            <a:r>
              <a:rPr lang="en-GB" sz="2000" dirty="0" smtClean="0">
                <a:solidFill>
                  <a:srgbClr val="0070C0"/>
                </a:solidFill>
                <a:latin typeface="Calibri" panose="020F0502020204030204" pitchFamily="34" charset="0"/>
                <a:ea typeface="MS Mincho"/>
                <a:cs typeface="Times New Roman" panose="02020603050405020304" pitchFamily="18" charset="0"/>
              </a:rPr>
              <a:t>“</a:t>
            </a:r>
            <a:r>
              <a:rPr lang="en-GB" sz="2000" dirty="0">
                <a:solidFill>
                  <a:srgbClr val="0070C0"/>
                </a:solidFill>
                <a:latin typeface="Calibri" panose="020F0502020204030204" pitchFamily="34" charset="0"/>
                <a:ea typeface="MS Mincho"/>
                <a:cs typeface="Times New Roman" panose="02020603050405020304" pitchFamily="18" charset="0"/>
              </a:rPr>
              <a:t>The lamp is on the table.”</a:t>
            </a:r>
            <a:endParaRPr lang="sl-SI" sz="2000" dirty="0" smtClean="0">
              <a:effectLst/>
              <a:latin typeface="Calibri" panose="020F0502020204030204" pitchFamily="34" charset="0"/>
              <a:ea typeface="MS Mincho"/>
              <a:cs typeface="Times New Roman" panose="02020603050405020304" pitchFamily="18" charset="0"/>
            </a:endParaRPr>
          </a:p>
          <a:p>
            <a:r>
              <a:rPr lang="sl-SI" sz="2000" dirty="0" smtClean="0">
                <a:latin typeface="Calibri" panose="020F0502020204030204" pitchFamily="34" charset="0"/>
                <a:ea typeface="MS Mincho"/>
                <a:cs typeface="Times New Roman" panose="02020603050405020304" pitchFamily="18" charset="0"/>
              </a:rPr>
              <a:t>	</a:t>
            </a:r>
            <a:r>
              <a:rPr lang="en-GB" sz="2000" dirty="0" smtClean="0">
                <a:latin typeface="Calibri" panose="020F0502020204030204" pitchFamily="34" charset="0"/>
                <a:ea typeface="MS Mincho"/>
                <a:cs typeface="Times New Roman" panose="02020603050405020304" pitchFamily="18" charset="0"/>
              </a:rPr>
              <a:t>Where </a:t>
            </a:r>
            <a:r>
              <a:rPr lang="en-GB" sz="2000" dirty="0">
                <a:latin typeface="Calibri" panose="020F0502020204030204" pitchFamily="34" charset="0"/>
                <a:ea typeface="MS Mincho"/>
                <a:cs typeface="Times New Roman" panose="02020603050405020304" pitchFamily="18" charset="0"/>
              </a:rPr>
              <a:t>is the painting?</a:t>
            </a:r>
            <a:endParaRPr lang="sl-SI" sz="2000" dirty="0" smtClean="0">
              <a:effectLst/>
              <a:latin typeface="Calibri" panose="020F0502020204030204" pitchFamily="34" charset="0"/>
              <a:ea typeface="MS Mincho"/>
              <a:cs typeface="Times New Roman" panose="02020603050405020304" pitchFamily="18" charset="0"/>
            </a:endParaRPr>
          </a:p>
          <a:p>
            <a:r>
              <a:rPr lang="en-GB" sz="2000" dirty="0" smtClean="0">
                <a:solidFill>
                  <a:srgbClr val="0070C0"/>
                </a:solidFill>
                <a:latin typeface="Calibri" panose="020F0502020204030204" pitchFamily="34" charset="0"/>
                <a:ea typeface="MS Mincho"/>
                <a:cs typeface="Times New Roman" panose="02020603050405020304" pitchFamily="18" charset="0"/>
              </a:rPr>
              <a:t>“</a:t>
            </a:r>
            <a:r>
              <a:rPr lang="en-GB" sz="2000" dirty="0">
                <a:solidFill>
                  <a:srgbClr val="0070C0"/>
                </a:solidFill>
                <a:latin typeface="Calibri" panose="020F0502020204030204" pitchFamily="34" charset="0"/>
                <a:ea typeface="MS Mincho"/>
                <a:cs typeface="Times New Roman" panose="02020603050405020304" pitchFamily="18" charset="0"/>
              </a:rPr>
              <a:t>The painting is on the wall. His bed is under the painting.”</a:t>
            </a:r>
            <a:endParaRPr lang="sl-SI" sz="2000" dirty="0" smtClean="0">
              <a:effectLst/>
              <a:latin typeface="Calibri" panose="020F0502020204030204" pitchFamily="34" charset="0"/>
              <a:ea typeface="MS Mincho"/>
              <a:cs typeface="Times New Roman" panose="02020603050405020304" pitchFamily="18" charset="0"/>
            </a:endParaRPr>
          </a:p>
          <a:p>
            <a:r>
              <a:rPr lang="sl-SI" sz="2000" dirty="0" smtClean="0">
                <a:latin typeface="Calibri" panose="020F0502020204030204" pitchFamily="34" charset="0"/>
                <a:ea typeface="MS Mincho"/>
                <a:cs typeface="Times New Roman" panose="02020603050405020304" pitchFamily="18" charset="0"/>
              </a:rPr>
              <a:t>	</a:t>
            </a:r>
            <a:r>
              <a:rPr lang="en-GB" sz="2000" dirty="0" smtClean="0">
                <a:latin typeface="Calibri" panose="020F0502020204030204" pitchFamily="34" charset="0"/>
                <a:ea typeface="MS Mincho"/>
                <a:cs typeface="Times New Roman" panose="02020603050405020304" pitchFamily="18" charset="0"/>
              </a:rPr>
              <a:t>Where </a:t>
            </a:r>
            <a:r>
              <a:rPr lang="en-GB" sz="2000" dirty="0">
                <a:latin typeface="Calibri" panose="020F0502020204030204" pitchFamily="34" charset="0"/>
                <a:ea typeface="MS Mincho"/>
                <a:cs typeface="Times New Roman" panose="02020603050405020304" pitchFamily="18" charset="0"/>
              </a:rPr>
              <a:t>is his pillow?</a:t>
            </a:r>
            <a:endParaRPr lang="sl-SI" sz="2000" dirty="0" smtClean="0">
              <a:effectLst/>
              <a:latin typeface="Calibri" panose="020F0502020204030204" pitchFamily="34" charset="0"/>
              <a:ea typeface="MS Mincho"/>
              <a:cs typeface="Times New Roman" panose="02020603050405020304" pitchFamily="18" charset="0"/>
            </a:endParaRPr>
          </a:p>
          <a:p>
            <a:r>
              <a:rPr lang="en-GB" sz="2000" dirty="0" smtClean="0">
                <a:solidFill>
                  <a:srgbClr val="0070C0"/>
                </a:solidFill>
                <a:latin typeface="Calibri" panose="020F0502020204030204" pitchFamily="34" charset="0"/>
                <a:ea typeface="MS Mincho"/>
                <a:cs typeface="Times New Roman" panose="02020603050405020304" pitchFamily="18" charset="0"/>
              </a:rPr>
              <a:t>“</a:t>
            </a:r>
            <a:r>
              <a:rPr lang="en-GB" sz="2000" dirty="0">
                <a:solidFill>
                  <a:srgbClr val="0070C0"/>
                </a:solidFill>
                <a:latin typeface="Calibri" panose="020F0502020204030204" pitchFamily="34" charset="0"/>
                <a:ea typeface="MS Mincho"/>
                <a:cs typeface="Times New Roman" panose="02020603050405020304" pitchFamily="18" charset="0"/>
              </a:rPr>
              <a:t>The pillow is on the bed.”</a:t>
            </a:r>
            <a:endParaRPr lang="sl-SI" sz="2000" dirty="0" smtClean="0">
              <a:effectLst/>
              <a:latin typeface="Calibri" panose="020F0502020204030204" pitchFamily="34" charset="0"/>
              <a:ea typeface="MS Mincho"/>
              <a:cs typeface="Times New Roman" panose="02020603050405020304" pitchFamily="18" charset="0"/>
            </a:endParaRPr>
          </a:p>
          <a:p>
            <a:r>
              <a:rPr lang="sl-SI" sz="2000" dirty="0" smtClean="0">
                <a:latin typeface="Calibri" panose="020F0502020204030204" pitchFamily="34" charset="0"/>
                <a:ea typeface="MS Mincho"/>
                <a:cs typeface="Times New Roman" panose="02020603050405020304" pitchFamily="18" charset="0"/>
              </a:rPr>
              <a:t>	</a:t>
            </a:r>
            <a:r>
              <a:rPr lang="en-GB" sz="2000" dirty="0" smtClean="0">
                <a:latin typeface="Calibri" panose="020F0502020204030204" pitchFamily="34" charset="0"/>
                <a:ea typeface="MS Mincho"/>
                <a:cs typeface="Times New Roman" panose="02020603050405020304" pitchFamily="18" charset="0"/>
              </a:rPr>
              <a:t>Where </a:t>
            </a:r>
            <a:r>
              <a:rPr lang="en-GB" sz="2000" dirty="0">
                <a:latin typeface="Calibri" panose="020F0502020204030204" pitchFamily="34" charset="0"/>
                <a:ea typeface="MS Mincho"/>
                <a:cs typeface="Times New Roman" panose="02020603050405020304" pitchFamily="18" charset="0"/>
              </a:rPr>
              <a:t>is his favourite book?</a:t>
            </a:r>
            <a:endParaRPr lang="sl-SI" sz="2000" dirty="0" smtClean="0">
              <a:effectLst/>
              <a:latin typeface="Calibri" panose="020F0502020204030204" pitchFamily="34" charset="0"/>
              <a:ea typeface="MS Mincho"/>
              <a:cs typeface="Times New Roman" panose="02020603050405020304" pitchFamily="18" charset="0"/>
            </a:endParaRPr>
          </a:p>
          <a:p>
            <a:r>
              <a:rPr lang="en-GB" sz="2000" dirty="0" smtClean="0">
                <a:solidFill>
                  <a:srgbClr val="0070C0"/>
                </a:solidFill>
                <a:latin typeface="Calibri" panose="020F0502020204030204" pitchFamily="34" charset="0"/>
                <a:ea typeface="MS Mincho"/>
                <a:cs typeface="Times New Roman" panose="02020603050405020304" pitchFamily="18" charset="0"/>
              </a:rPr>
              <a:t>“</a:t>
            </a:r>
            <a:r>
              <a:rPr lang="en-GB" sz="2000" dirty="0">
                <a:solidFill>
                  <a:srgbClr val="0070C0"/>
                </a:solidFill>
                <a:latin typeface="Calibri" panose="020F0502020204030204" pitchFamily="34" charset="0"/>
                <a:ea typeface="MS Mincho"/>
                <a:cs typeface="Times New Roman" panose="02020603050405020304" pitchFamily="18" charset="0"/>
              </a:rPr>
              <a:t>The book is on the cupboard next to the bed.”</a:t>
            </a:r>
            <a:endParaRPr lang="sl-SI" sz="2000" dirty="0" smtClean="0">
              <a:effectLst/>
              <a:latin typeface="Calibri" panose="020F0502020204030204" pitchFamily="34" charset="0"/>
              <a:ea typeface="MS Mincho"/>
              <a:cs typeface="Times New Roman" panose="02020603050405020304" pitchFamily="18" charset="0"/>
            </a:endParaRPr>
          </a:p>
          <a:p>
            <a:r>
              <a:rPr lang="sl-SI" sz="2000" dirty="0" smtClean="0">
                <a:latin typeface="Calibri" panose="020F0502020204030204" pitchFamily="34" charset="0"/>
                <a:ea typeface="MS Mincho"/>
                <a:cs typeface="Times New Roman" panose="02020603050405020304" pitchFamily="18" charset="0"/>
              </a:rPr>
              <a:t>	</a:t>
            </a:r>
            <a:r>
              <a:rPr lang="en-GB" sz="2000" dirty="0" smtClean="0">
                <a:latin typeface="Calibri" panose="020F0502020204030204" pitchFamily="34" charset="0"/>
                <a:ea typeface="MS Mincho"/>
                <a:cs typeface="Times New Roman" panose="02020603050405020304" pitchFamily="18" charset="0"/>
              </a:rPr>
              <a:t>Where </a:t>
            </a:r>
            <a:r>
              <a:rPr lang="en-GB" sz="2000" dirty="0">
                <a:latin typeface="Calibri" panose="020F0502020204030204" pitchFamily="34" charset="0"/>
                <a:ea typeface="MS Mincho"/>
                <a:cs typeface="Times New Roman" panose="02020603050405020304" pitchFamily="18" charset="0"/>
              </a:rPr>
              <a:t>are his pyjamas?</a:t>
            </a:r>
            <a:endParaRPr lang="sl-SI" sz="2000" dirty="0" smtClean="0">
              <a:effectLst/>
              <a:latin typeface="Calibri" panose="020F0502020204030204" pitchFamily="34" charset="0"/>
              <a:ea typeface="MS Mincho"/>
              <a:cs typeface="Times New Roman" panose="02020603050405020304" pitchFamily="18" charset="0"/>
            </a:endParaRPr>
          </a:p>
          <a:p>
            <a:r>
              <a:rPr lang="en-GB" sz="2000" dirty="0" smtClean="0">
                <a:solidFill>
                  <a:srgbClr val="0070C0"/>
                </a:solidFill>
                <a:latin typeface="Calibri" panose="020F0502020204030204" pitchFamily="34" charset="0"/>
                <a:ea typeface="MS Mincho"/>
                <a:cs typeface="Times New Roman" panose="02020603050405020304" pitchFamily="18" charset="0"/>
              </a:rPr>
              <a:t>“</a:t>
            </a:r>
            <a:r>
              <a:rPr lang="en-GB" sz="2000" dirty="0">
                <a:solidFill>
                  <a:srgbClr val="0070C0"/>
                </a:solidFill>
                <a:latin typeface="Calibri" panose="020F0502020204030204" pitchFamily="34" charset="0"/>
                <a:ea typeface="MS Mincho"/>
                <a:cs typeface="Times New Roman" panose="02020603050405020304" pitchFamily="18" charset="0"/>
              </a:rPr>
              <a:t>His pyjamas are under the pillow on the bed.”</a:t>
            </a:r>
            <a:endParaRPr lang="sl-SI" sz="2000" dirty="0">
              <a:effectLst/>
              <a:latin typeface="Calibri" panose="020F0502020204030204" pitchFamily="34" charset="0"/>
              <a:ea typeface="MS Mincho"/>
              <a:cs typeface="Times New Roman" panose="02020603050405020304" pitchFamily="18" charset="0"/>
            </a:endParaRPr>
          </a:p>
        </p:txBody>
      </p:sp>
    </p:spTree>
    <p:extLst>
      <p:ext uri="{BB962C8B-B14F-4D97-AF65-F5344CB8AC3E}">
        <p14:creationId xmlns:p14="http://schemas.microsoft.com/office/powerpoint/2010/main" val="21922847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409303" y="539930"/>
            <a:ext cx="11216640" cy="5860869"/>
          </a:xfrm>
        </p:spPr>
        <p:txBody>
          <a:bodyPr/>
          <a:lstStyle/>
          <a:p>
            <a:pPr marL="0" indent="0">
              <a:buNone/>
            </a:pPr>
            <a:endParaRPr lang="sl-SI" dirty="0" smtClean="0"/>
          </a:p>
          <a:p>
            <a:pPr marL="0" indent="0">
              <a:buNone/>
            </a:pPr>
            <a:endParaRPr lang="sl-SI" dirty="0"/>
          </a:p>
          <a:p>
            <a:pPr marL="0" indent="0">
              <a:buNone/>
            </a:pPr>
            <a:endParaRPr lang="sl-SI" dirty="0" smtClean="0"/>
          </a:p>
          <a:p>
            <a:pPr marL="0" indent="0">
              <a:buNone/>
            </a:pPr>
            <a:endParaRPr lang="sl-SI" dirty="0"/>
          </a:p>
          <a:p>
            <a:pPr marL="0" indent="0">
              <a:buNone/>
            </a:pPr>
            <a:endParaRPr lang="sl-SI" dirty="0" smtClean="0"/>
          </a:p>
          <a:p>
            <a:pPr marL="0" indent="0">
              <a:buNone/>
            </a:pPr>
            <a:endParaRPr lang="sl-SI" dirty="0"/>
          </a:p>
          <a:p>
            <a:pPr marL="0" indent="0">
              <a:buNone/>
            </a:pPr>
            <a:endParaRPr lang="sl-SI" dirty="0" smtClean="0"/>
          </a:p>
          <a:p>
            <a:pPr marL="0" indent="0">
              <a:buNone/>
            </a:pPr>
            <a:endParaRPr lang="sl-SI" dirty="0" smtClean="0"/>
          </a:p>
          <a:p>
            <a:pPr marL="0" indent="0">
              <a:buNone/>
            </a:pPr>
            <a:r>
              <a:rPr lang="sl-SI" dirty="0" smtClean="0"/>
              <a:t>	</a:t>
            </a:r>
            <a:r>
              <a:rPr lang="en-GB" sz="2600" dirty="0" smtClean="0">
                <a:latin typeface="Arial Narrow" panose="020B0606020202030204" pitchFamily="34" charset="0"/>
              </a:rPr>
              <a:t>That’s </a:t>
            </a:r>
            <a:r>
              <a:rPr lang="en-GB" sz="2600" dirty="0">
                <a:latin typeface="Arial Narrow" panose="020B0606020202030204" pitchFamily="34" charset="0"/>
              </a:rPr>
              <a:t>that. </a:t>
            </a:r>
            <a:r>
              <a:rPr lang="en-GB" sz="2600" i="1" dirty="0">
                <a:latin typeface="Agency FB" panose="020B0503020202020204" pitchFamily="34" charset="0"/>
              </a:rPr>
              <a:t>Everything is in its place, now. </a:t>
            </a:r>
            <a:endParaRPr lang="sl-SI" sz="2600" i="1" dirty="0" smtClean="0">
              <a:latin typeface="Agency FB" panose="020B0503020202020204" pitchFamily="34" charset="0"/>
            </a:endParaRPr>
          </a:p>
          <a:p>
            <a:pPr marL="0" indent="0">
              <a:buNone/>
            </a:pPr>
            <a:r>
              <a:rPr lang="en-GB" sz="2600" dirty="0" smtClean="0">
                <a:latin typeface="Arial Narrow" panose="020B0606020202030204" pitchFamily="34" charset="0"/>
              </a:rPr>
              <a:t>Mr</a:t>
            </a:r>
            <a:r>
              <a:rPr lang="en-GB" sz="2600" dirty="0">
                <a:latin typeface="Arial Narrow" panose="020B0606020202030204" pitchFamily="34" charset="0"/>
              </a:rPr>
              <a:t>. Nelson cleans the dust on the table, wardrobe, chair, cupboards and bed. He vacuums the rug. Then he sits on the chair for a moment to rest – to rest and have a look at his lovely and clean bedroom.</a:t>
            </a:r>
            <a:r>
              <a:rPr lang="en-GB" sz="2600" dirty="0"/>
              <a:t> </a:t>
            </a:r>
            <a:r>
              <a:rPr lang="en-GB" sz="3200" dirty="0">
                <a:solidFill>
                  <a:srgbClr val="0070C0"/>
                </a:solidFill>
                <a:latin typeface="Chiller" panose="04020404031007020602" pitchFamily="82" charset="0"/>
              </a:rPr>
              <a:t>Everything is clean. Everything is in its place. Everything is perfect.</a:t>
            </a:r>
            <a:endParaRPr lang="sl-SI" sz="3200" dirty="0">
              <a:solidFill>
                <a:srgbClr val="0070C0"/>
              </a:solidFill>
              <a:latin typeface="Chiller" panose="04020404031007020602" pitchFamily="82" charset="0"/>
            </a:endParaRPr>
          </a:p>
          <a:p>
            <a:pPr marL="0" indent="0">
              <a:buNone/>
            </a:pPr>
            <a:endParaRPr lang="sl-SI" dirty="0"/>
          </a:p>
        </p:txBody>
      </p:sp>
      <p:pic>
        <p:nvPicPr>
          <p:cNvPr id="4" name="Slika 3" descr="bedroom - AFTER"/>
          <p:cNvPicPr/>
          <p:nvPr/>
        </p:nvPicPr>
        <p:blipFill>
          <a:blip r:embed="rId2">
            <a:lum contrast="40000"/>
          </a:blip>
          <a:srcRect/>
          <a:stretch>
            <a:fillRect/>
          </a:stretch>
        </p:blipFill>
        <p:spPr bwMode="auto">
          <a:xfrm>
            <a:off x="2870972" y="643188"/>
            <a:ext cx="5785349" cy="3876561"/>
          </a:xfrm>
          <a:prstGeom prst="rect">
            <a:avLst/>
          </a:prstGeom>
          <a:noFill/>
          <a:ln w="9525">
            <a:noFill/>
            <a:miter lim="800000"/>
            <a:headEnd/>
            <a:tailEnd/>
          </a:ln>
        </p:spPr>
      </p:pic>
    </p:spTree>
    <p:extLst>
      <p:ext uri="{BB962C8B-B14F-4D97-AF65-F5344CB8AC3E}">
        <p14:creationId xmlns:p14="http://schemas.microsoft.com/office/powerpoint/2010/main" val="187510153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496389" y="374469"/>
            <a:ext cx="11223171" cy="6043748"/>
          </a:xfrm>
        </p:spPr>
        <p:txBody>
          <a:bodyPr>
            <a:normAutofit/>
          </a:bodyPr>
          <a:lstStyle/>
          <a:p>
            <a:pPr marL="0" indent="0">
              <a:lnSpc>
                <a:spcPct val="115000"/>
              </a:lnSpc>
              <a:spcAft>
                <a:spcPts val="1000"/>
              </a:spcAft>
              <a:buNone/>
            </a:pPr>
            <a:r>
              <a:rPr lang="sl-SI" dirty="0" smtClean="0">
                <a:latin typeface="Calibri" panose="020F0502020204030204" pitchFamily="34" charset="0"/>
                <a:ea typeface="MS Mincho"/>
                <a:cs typeface="Times New Roman" panose="02020603050405020304" pitchFamily="18" charset="0"/>
              </a:rPr>
              <a:t>	</a:t>
            </a:r>
            <a:r>
              <a:rPr lang="en-GB" sz="2600" dirty="0" smtClean="0">
                <a:latin typeface="Arial Narrow" panose="020B0606020202030204" pitchFamily="34" charset="0"/>
                <a:ea typeface="MS Mincho"/>
                <a:cs typeface="Times New Roman" panose="02020603050405020304" pitchFamily="18" charset="0"/>
              </a:rPr>
              <a:t>Now</a:t>
            </a:r>
            <a:r>
              <a:rPr lang="en-GB" sz="2600" dirty="0">
                <a:latin typeface="Arial Narrow" panose="020B0606020202030204" pitchFamily="34" charset="0"/>
                <a:ea typeface="MS Mincho"/>
                <a:cs typeface="Times New Roman" panose="02020603050405020304" pitchFamily="18" charset="0"/>
              </a:rPr>
              <a:t>, it’s time to clean </a:t>
            </a:r>
            <a:r>
              <a:rPr lang="en-GB" sz="2600" u="sng" dirty="0">
                <a:solidFill>
                  <a:srgbClr val="0070C0"/>
                </a:solidFill>
                <a:latin typeface="Arial Narrow" panose="020B0606020202030204" pitchFamily="34" charset="0"/>
                <a:ea typeface="MS Mincho"/>
                <a:cs typeface="Times New Roman" panose="02020603050405020304" pitchFamily="18" charset="0"/>
              </a:rPr>
              <a:t>the hall</a:t>
            </a:r>
            <a:r>
              <a:rPr lang="en-GB" sz="2600" dirty="0">
                <a:latin typeface="Arial Narrow" panose="020B0606020202030204" pitchFamily="34" charset="0"/>
                <a:ea typeface="MS Mincho"/>
                <a:cs typeface="Times New Roman" panose="02020603050405020304" pitchFamily="18" charset="0"/>
              </a:rPr>
              <a:t>, too. He cleans the dust. There are three hooks above the cupboards. He puts his umbrella on the first hook. He puts his hat on second hook and his coat on the third hook. He puts his shoes in the cupboard. He puts his sunglasses on the cupboard. He cleans the floor. He cleans the windows and the doors, too. When he finishes his work, he cleans the brooms, the cloth and the vacuum cleaner.</a:t>
            </a:r>
            <a:endParaRPr lang="sl-SI" sz="2600" dirty="0" smtClean="0">
              <a:effectLst/>
              <a:latin typeface="Arial Narrow" panose="020B0606020202030204" pitchFamily="34" charset="0"/>
              <a:ea typeface="MS Mincho"/>
              <a:cs typeface="Times New Roman" panose="02020603050405020304" pitchFamily="18" charset="0"/>
            </a:endParaRPr>
          </a:p>
          <a:p>
            <a:pPr marL="0" indent="0">
              <a:buNone/>
            </a:pPr>
            <a:endParaRPr lang="sl-SI" dirty="0"/>
          </a:p>
        </p:txBody>
      </p:sp>
      <p:pic>
        <p:nvPicPr>
          <p:cNvPr id="4" name="Picture 29" descr="hall"/>
          <p:cNvPicPr/>
          <p:nvPr/>
        </p:nvPicPr>
        <p:blipFill>
          <a:blip r:embed="rId2">
            <a:lum contrast="20000"/>
          </a:blip>
          <a:srcRect/>
          <a:stretch>
            <a:fillRect/>
          </a:stretch>
        </p:blipFill>
        <p:spPr bwMode="auto">
          <a:xfrm>
            <a:off x="3431177" y="2928393"/>
            <a:ext cx="5077097" cy="3550784"/>
          </a:xfrm>
          <a:prstGeom prst="rect">
            <a:avLst/>
          </a:prstGeom>
          <a:noFill/>
          <a:ln w="9525">
            <a:noFill/>
            <a:miter lim="800000"/>
            <a:headEnd/>
            <a:tailEnd/>
          </a:ln>
        </p:spPr>
      </p:pic>
    </p:spTree>
    <p:extLst>
      <p:ext uri="{BB962C8B-B14F-4D97-AF65-F5344CB8AC3E}">
        <p14:creationId xmlns:p14="http://schemas.microsoft.com/office/powerpoint/2010/main" val="119506719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496389" y="374469"/>
            <a:ext cx="11223171" cy="6278880"/>
          </a:xfrm>
        </p:spPr>
        <p:txBody>
          <a:bodyPr>
            <a:normAutofit lnSpcReduction="10000"/>
          </a:bodyPr>
          <a:lstStyle/>
          <a:p>
            <a:pPr marL="0" indent="0">
              <a:lnSpc>
                <a:spcPct val="120000"/>
              </a:lnSpc>
              <a:buNone/>
            </a:pPr>
            <a:r>
              <a:rPr lang="en-GB" sz="2600" dirty="0" smtClean="0">
                <a:latin typeface="Arial Narrow" panose="020B0606020202030204" pitchFamily="34" charset="0"/>
                <a:ea typeface="MS Mincho"/>
                <a:cs typeface="Times New Roman" panose="02020603050405020304" pitchFamily="18" charset="0"/>
              </a:rPr>
              <a:t>What does Mr. Nelson clean every day?</a:t>
            </a:r>
            <a:endParaRPr lang="sl-SI" sz="2600" dirty="0" smtClean="0">
              <a:effectLst/>
              <a:latin typeface="Arial Narrow" panose="020B0606020202030204" pitchFamily="34" charset="0"/>
              <a:ea typeface="MS Mincho"/>
              <a:cs typeface="Times New Roman" panose="02020603050405020304" pitchFamily="18" charset="0"/>
            </a:endParaRPr>
          </a:p>
          <a:p>
            <a:pPr marL="0" indent="0">
              <a:lnSpc>
                <a:spcPct val="120000"/>
              </a:lnSpc>
              <a:buNone/>
            </a:pPr>
            <a:r>
              <a:rPr lang="sl-SI" sz="2600" dirty="0" smtClean="0">
                <a:solidFill>
                  <a:srgbClr val="0070C0"/>
                </a:solidFill>
                <a:latin typeface="Arial Narrow" panose="020B0606020202030204" pitchFamily="34" charset="0"/>
                <a:ea typeface="MS Mincho"/>
                <a:cs typeface="Times New Roman" panose="02020603050405020304" pitchFamily="18" charset="0"/>
              </a:rPr>
              <a:t>		</a:t>
            </a:r>
            <a:r>
              <a:rPr lang="en-GB" sz="2600" dirty="0" smtClean="0">
                <a:solidFill>
                  <a:srgbClr val="0070C0"/>
                </a:solidFill>
                <a:latin typeface="Arial Narrow" panose="020B0606020202030204" pitchFamily="34" charset="0"/>
                <a:ea typeface="MS Mincho"/>
                <a:cs typeface="Times New Roman" panose="02020603050405020304" pitchFamily="18" charset="0"/>
              </a:rPr>
              <a:t>“His home. His whole house.”</a:t>
            </a:r>
            <a:endParaRPr lang="sl-SI" sz="2600" dirty="0" smtClean="0">
              <a:effectLst/>
              <a:latin typeface="Arial Narrow" panose="020B0606020202030204" pitchFamily="34" charset="0"/>
              <a:ea typeface="MS Mincho"/>
              <a:cs typeface="Times New Roman" panose="02020603050405020304" pitchFamily="18" charset="0"/>
            </a:endParaRPr>
          </a:p>
          <a:p>
            <a:pPr marL="0" indent="0">
              <a:lnSpc>
                <a:spcPct val="120000"/>
              </a:lnSpc>
              <a:buNone/>
            </a:pPr>
            <a:r>
              <a:rPr lang="en-GB" sz="2600" dirty="0" smtClean="0">
                <a:latin typeface="Arial Narrow" panose="020B0606020202030204" pitchFamily="34" charset="0"/>
                <a:ea typeface="MS Mincho"/>
                <a:cs typeface="Times New Roman" panose="02020603050405020304" pitchFamily="18" charset="0"/>
              </a:rPr>
              <a:t>Which rooms are clean, now?</a:t>
            </a:r>
            <a:endParaRPr lang="sl-SI" sz="2600" dirty="0" smtClean="0">
              <a:latin typeface="Arial Narrow" panose="020B0606020202030204" pitchFamily="34" charset="0"/>
              <a:ea typeface="MS Mincho"/>
              <a:cs typeface="Times New Roman" panose="02020603050405020304" pitchFamily="18" charset="0"/>
            </a:endParaRPr>
          </a:p>
          <a:p>
            <a:pPr marL="0" indent="0">
              <a:lnSpc>
                <a:spcPct val="120000"/>
              </a:lnSpc>
              <a:buNone/>
            </a:pPr>
            <a:r>
              <a:rPr lang="sl-SI" sz="2600" dirty="0" smtClean="0">
                <a:solidFill>
                  <a:srgbClr val="0070C0"/>
                </a:solidFill>
                <a:latin typeface="Arial Narrow" panose="020B0606020202030204" pitchFamily="34" charset="0"/>
                <a:ea typeface="MS Mincho"/>
                <a:cs typeface="Times New Roman" panose="02020603050405020304" pitchFamily="18" charset="0"/>
              </a:rPr>
              <a:t>		</a:t>
            </a:r>
            <a:r>
              <a:rPr lang="en-GB" sz="2600" dirty="0" smtClean="0">
                <a:solidFill>
                  <a:srgbClr val="0070C0"/>
                </a:solidFill>
                <a:latin typeface="Arial Narrow" panose="020B0606020202030204" pitchFamily="34" charset="0"/>
                <a:ea typeface="MS Mincho"/>
                <a:cs typeface="Times New Roman" panose="02020603050405020304" pitchFamily="18" charset="0"/>
              </a:rPr>
              <a:t>“All the rooms – the sitting room, the kitchen, the bathroom, the bedroom </a:t>
            </a:r>
            <a:r>
              <a:rPr lang="sl-SI" sz="2600" dirty="0" smtClean="0">
                <a:solidFill>
                  <a:srgbClr val="0070C0"/>
                </a:solidFill>
                <a:latin typeface="Arial Narrow" panose="020B0606020202030204" pitchFamily="34" charset="0"/>
                <a:ea typeface="MS Mincho"/>
                <a:cs typeface="Times New Roman" panose="02020603050405020304" pitchFamily="18" charset="0"/>
              </a:rPr>
              <a:t>			</a:t>
            </a:r>
            <a:r>
              <a:rPr lang="en-GB" sz="2600" dirty="0" smtClean="0">
                <a:solidFill>
                  <a:srgbClr val="0070C0"/>
                </a:solidFill>
                <a:latin typeface="Arial Narrow" panose="020B0606020202030204" pitchFamily="34" charset="0"/>
                <a:ea typeface="MS Mincho"/>
                <a:cs typeface="Times New Roman" panose="02020603050405020304" pitchFamily="18" charset="0"/>
              </a:rPr>
              <a:t>and the hall.”</a:t>
            </a:r>
            <a:endParaRPr lang="sl-SI" sz="2600" dirty="0" smtClean="0">
              <a:effectLst/>
              <a:latin typeface="Arial Narrow" panose="020B0606020202030204" pitchFamily="34" charset="0"/>
              <a:ea typeface="MS Mincho"/>
              <a:cs typeface="Times New Roman" panose="02020603050405020304" pitchFamily="18" charset="0"/>
            </a:endParaRPr>
          </a:p>
          <a:p>
            <a:pPr marL="0" indent="0">
              <a:lnSpc>
                <a:spcPct val="120000"/>
              </a:lnSpc>
              <a:buNone/>
            </a:pPr>
            <a:r>
              <a:rPr lang="en-GB" sz="2600" dirty="0" smtClean="0">
                <a:latin typeface="Arial Narrow" panose="020B0606020202030204" pitchFamily="34" charset="0"/>
                <a:ea typeface="MS Mincho"/>
                <a:cs typeface="Times New Roman" panose="02020603050405020304" pitchFamily="18" charset="0"/>
              </a:rPr>
              <a:t>Which room was a mess?</a:t>
            </a:r>
            <a:endParaRPr lang="sl-SI" sz="2600" dirty="0" smtClean="0">
              <a:latin typeface="Arial Narrow" panose="020B0606020202030204" pitchFamily="34" charset="0"/>
              <a:ea typeface="MS Mincho"/>
              <a:cs typeface="Times New Roman" panose="02020603050405020304" pitchFamily="18" charset="0"/>
            </a:endParaRPr>
          </a:p>
          <a:p>
            <a:pPr marL="0" indent="0">
              <a:lnSpc>
                <a:spcPct val="120000"/>
              </a:lnSpc>
              <a:buNone/>
            </a:pPr>
            <a:r>
              <a:rPr lang="sl-SI" sz="2600" dirty="0" smtClean="0">
                <a:solidFill>
                  <a:srgbClr val="0070C0"/>
                </a:solidFill>
                <a:latin typeface="Arial Narrow" panose="020B0606020202030204" pitchFamily="34" charset="0"/>
                <a:ea typeface="MS Mincho"/>
                <a:cs typeface="Times New Roman" panose="02020603050405020304" pitchFamily="18" charset="0"/>
              </a:rPr>
              <a:t>		</a:t>
            </a:r>
            <a:r>
              <a:rPr lang="en-GB" sz="2600" dirty="0" smtClean="0">
                <a:solidFill>
                  <a:srgbClr val="0070C0"/>
                </a:solidFill>
                <a:latin typeface="Arial Narrow" panose="020B0606020202030204" pitchFamily="34" charset="0"/>
                <a:ea typeface="MS Mincho"/>
                <a:cs typeface="Times New Roman" panose="02020603050405020304" pitchFamily="18" charset="0"/>
              </a:rPr>
              <a:t>“His bedroom was really messy. It’s clean now. Everything is clean. </a:t>
            </a:r>
            <a:r>
              <a:rPr lang="sl-SI" sz="2600" dirty="0" smtClean="0">
                <a:solidFill>
                  <a:srgbClr val="0070C0"/>
                </a:solidFill>
                <a:latin typeface="Arial Narrow" panose="020B0606020202030204" pitchFamily="34" charset="0"/>
                <a:ea typeface="MS Mincho"/>
                <a:cs typeface="Times New Roman" panose="02020603050405020304" pitchFamily="18" charset="0"/>
              </a:rPr>
              <a:t>				</a:t>
            </a:r>
            <a:r>
              <a:rPr lang="en-GB" sz="2600" dirty="0" smtClean="0">
                <a:solidFill>
                  <a:srgbClr val="0070C0"/>
                </a:solidFill>
                <a:latin typeface="Arial Narrow" panose="020B0606020202030204" pitchFamily="34" charset="0"/>
                <a:ea typeface="MS Mincho"/>
                <a:cs typeface="Times New Roman" panose="02020603050405020304" pitchFamily="18" charset="0"/>
              </a:rPr>
              <a:t>Everything is in its place. Everything is perfect.”</a:t>
            </a:r>
            <a:endParaRPr lang="sl-SI" sz="2600" dirty="0" smtClean="0">
              <a:effectLst/>
              <a:latin typeface="Arial Narrow" panose="020B0606020202030204" pitchFamily="34" charset="0"/>
              <a:ea typeface="MS Mincho"/>
              <a:cs typeface="Times New Roman" panose="02020603050405020304" pitchFamily="18" charset="0"/>
            </a:endParaRPr>
          </a:p>
          <a:p>
            <a:pPr marL="0" indent="0">
              <a:lnSpc>
                <a:spcPct val="120000"/>
              </a:lnSpc>
              <a:buNone/>
            </a:pPr>
            <a:endParaRPr lang="sl-SI" sz="2600" dirty="0" smtClean="0">
              <a:latin typeface="Arial Narrow" panose="020B0606020202030204" pitchFamily="34" charset="0"/>
              <a:ea typeface="MS Mincho"/>
              <a:cs typeface="Times New Roman" panose="02020603050405020304" pitchFamily="18" charset="0"/>
            </a:endParaRPr>
          </a:p>
          <a:p>
            <a:pPr marL="0" indent="0">
              <a:lnSpc>
                <a:spcPct val="120000"/>
              </a:lnSpc>
              <a:buNone/>
            </a:pPr>
            <a:endParaRPr lang="sl-SI" sz="2600" dirty="0" smtClean="0">
              <a:latin typeface="Arial Narrow" panose="020B0606020202030204" pitchFamily="34" charset="0"/>
              <a:ea typeface="MS Mincho"/>
              <a:cs typeface="Times New Roman" panose="02020603050405020304" pitchFamily="18" charset="0"/>
            </a:endParaRPr>
          </a:p>
          <a:p>
            <a:pPr marL="0" indent="0">
              <a:lnSpc>
                <a:spcPct val="120000"/>
              </a:lnSpc>
              <a:buNone/>
            </a:pPr>
            <a:r>
              <a:rPr lang="en-GB" sz="4400" dirty="0" smtClean="0">
                <a:solidFill>
                  <a:srgbClr val="0070C0"/>
                </a:solidFill>
                <a:latin typeface="Chiller" panose="04020404031007020602" pitchFamily="82" charset="0"/>
                <a:ea typeface="MS Mincho"/>
                <a:cs typeface="Times New Roman" panose="02020603050405020304" pitchFamily="18" charset="0"/>
              </a:rPr>
              <a:t>Mr. Nelson likes cleaning. He likes his home clean and tidy. </a:t>
            </a:r>
            <a:endParaRPr lang="sl-SI" sz="4400" dirty="0" smtClean="0">
              <a:solidFill>
                <a:srgbClr val="0070C0"/>
              </a:solidFill>
              <a:effectLst/>
              <a:latin typeface="Chiller" panose="04020404031007020602" pitchFamily="82" charset="0"/>
              <a:ea typeface="MS Mincho"/>
              <a:cs typeface="Times New Roman" panose="02020603050405020304" pitchFamily="18" charset="0"/>
            </a:endParaRPr>
          </a:p>
          <a:p>
            <a:pPr marL="0" indent="0">
              <a:buNone/>
            </a:pPr>
            <a:endParaRPr lang="sl-SI" sz="2600" dirty="0">
              <a:latin typeface="Arial Narrow" panose="020B0606020202030204" pitchFamily="34" charset="0"/>
            </a:endParaRPr>
          </a:p>
        </p:txBody>
      </p:sp>
      <p:pic>
        <p:nvPicPr>
          <p:cNvPr id="4" name="Picture 27" descr="Mr"/>
          <p:cNvPicPr/>
          <p:nvPr/>
        </p:nvPicPr>
        <p:blipFill>
          <a:blip r:embed="rId2">
            <a:clrChange>
              <a:clrFrom>
                <a:srgbClr val="E3E5F2"/>
              </a:clrFrom>
              <a:clrTo>
                <a:srgbClr val="E3E5F2">
                  <a:alpha val="0"/>
                </a:srgbClr>
              </a:clrTo>
            </a:clrChange>
            <a:lum contrast="40000"/>
          </a:blip>
          <a:srcRect/>
          <a:stretch>
            <a:fillRect/>
          </a:stretch>
        </p:blipFill>
        <p:spPr bwMode="auto">
          <a:xfrm>
            <a:off x="10363200" y="3361510"/>
            <a:ext cx="1598159" cy="3230744"/>
          </a:xfrm>
          <a:prstGeom prst="rect">
            <a:avLst/>
          </a:prstGeom>
          <a:noFill/>
          <a:ln w="9525">
            <a:noFill/>
            <a:miter lim="800000"/>
            <a:headEnd/>
            <a:tailEnd/>
          </a:ln>
        </p:spPr>
      </p:pic>
    </p:spTree>
    <p:extLst>
      <p:ext uri="{BB962C8B-B14F-4D97-AF65-F5344CB8AC3E}">
        <p14:creationId xmlns:p14="http://schemas.microsoft.com/office/powerpoint/2010/main" val="252589314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TotalTime>
  <Words>22</Words>
  <Application>Microsoft Office PowerPoint</Application>
  <PresentationFormat>Širokozaslonsko</PresentationFormat>
  <Paragraphs>88</Paragraphs>
  <Slides>10</Slides>
  <Notes>0</Notes>
  <HiddenSlides>0</HiddenSlides>
  <MMClips>0</MMClips>
  <ScaleCrop>false</ScaleCrop>
  <HeadingPairs>
    <vt:vector size="6" baseType="variant">
      <vt:variant>
        <vt:lpstr>Uporabljene pisave</vt:lpstr>
      </vt:variant>
      <vt:variant>
        <vt:i4>8</vt:i4>
      </vt:variant>
      <vt:variant>
        <vt:lpstr>Tema</vt:lpstr>
      </vt:variant>
      <vt:variant>
        <vt:i4>1</vt:i4>
      </vt:variant>
      <vt:variant>
        <vt:lpstr>Naslovi diapozitivov</vt:lpstr>
      </vt:variant>
      <vt:variant>
        <vt:i4>10</vt:i4>
      </vt:variant>
    </vt:vector>
  </HeadingPairs>
  <TitlesOfParts>
    <vt:vector size="19" baseType="lpstr">
      <vt:lpstr>Agency FB</vt:lpstr>
      <vt:lpstr>Arial</vt:lpstr>
      <vt:lpstr>Arial Narrow</vt:lpstr>
      <vt:lpstr>Calibri</vt:lpstr>
      <vt:lpstr>Calibri Light</vt:lpstr>
      <vt:lpstr>Chiller</vt:lpstr>
      <vt:lpstr>MS Mincho</vt:lpstr>
      <vt:lpstr>Times New Roman</vt:lpstr>
      <vt:lpstr>Officeova tema</vt:lpstr>
      <vt:lpstr>CLEANING </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TEST YOUR MEMORY Look at PICTURE A and PICTURE B. Find and describe 7 DIFFERENCES.  A       B</vt:lpstr>
    </vt:vector>
  </TitlesOfParts>
  <Company>MIZS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CLEANING</dc:title>
  <dc:creator>Tjaša Lemut</dc:creator>
  <cp:lastModifiedBy>Tjaša Lemut</cp:lastModifiedBy>
  <cp:revision>6</cp:revision>
  <dcterms:created xsi:type="dcterms:W3CDTF">2020-04-09T10:52:35Z</dcterms:created>
  <dcterms:modified xsi:type="dcterms:W3CDTF">2020-04-09T11:25:23Z</dcterms:modified>
</cp:coreProperties>
</file>